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notesSlides/notesSlide16.xml" ContentType="application/vnd.openxmlformats-officedocument.presentationml.notesSlide+xml"/>
  <Override PartName="/ppt/charts/chart2.xml" ContentType="application/vnd.openxmlformats-officedocument.drawingml.chart+xml"/>
  <Override PartName="/ppt/notesSlides/notesSlide17.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 id="2147483674" r:id="rId2"/>
    <p:sldMasterId id="2147483676" r:id="rId3"/>
  </p:sldMasterIdLst>
  <p:notesMasterIdLst>
    <p:notesMasterId r:id="rId66"/>
  </p:notesMasterIdLst>
  <p:handoutMasterIdLst>
    <p:handoutMasterId r:id="rId67"/>
  </p:handoutMasterIdLst>
  <p:sldIdLst>
    <p:sldId id="298" r:id="rId4"/>
    <p:sldId id="299" r:id="rId5"/>
    <p:sldId id="455" r:id="rId6"/>
    <p:sldId id="460" r:id="rId7"/>
    <p:sldId id="304" r:id="rId8"/>
    <p:sldId id="457" r:id="rId9"/>
    <p:sldId id="302" r:id="rId10"/>
    <p:sldId id="301" r:id="rId11"/>
    <p:sldId id="311" r:id="rId12"/>
    <p:sldId id="312" r:id="rId13"/>
    <p:sldId id="313" r:id="rId14"/>
    <p:sldId id="314" r:id="rId15"/>
    <p:sldId id="315" r:id="rId16"/>
    <p:sldId id="316" r:id="rId17"/>
    <p:sldId id="322" r:id="rId18"/>
    <p:sldId id="407" r:id="rId19"/>
    <p:sldId id="317" r:id="rId20"/>
    <p:sldId id="464" r:id="rId21"/>
    <p:sldId id="318" r:id="rId22"/>
    <p:sldId id="319" r:id="rId23"/>
    <p:sldId id="320" r:id="rId24"/>
    <p:sldId id="321" r:id="rId25"/>
    <p:sldId id="333" r:id="rId26"/>
    <p:sldId id="375" r:id="rId27"/>
    <p:sldId id="374" r:id="rId28"/>
    <p:sldId id="376" r:id="rId29"/>
    <p:sldId id="377" r:id="rId30"/>
    <p:sldId id="378" r:id="rId31"/>
    <p:sldId id="379" r:id="rId32"/>
    <p:sldId id="380" r:id="rId33"/>
    <p:sldId id="337" r:id="rId34"/>
    <p:sldId id="341" r:id="rId35"/>
    <p:sldId id="389" r:id="rId36"/>
    <p:sldId id="390" r:id="rId37"/>
    <p:sldId id="356" r:id="rId38"/>
    <p:sldId id="432" r:id="rId39"/>
    <p:sldId id="433" r:id="rId40"/>
    <p:sldId id="434" r:id="rId41"/>
    <p:sldId id="371" r:id="rId42"/>
    <p:sldId id="372" r:id="rId43"/>
    <p:sldId id="323" r:id="rId44"/>
    <p:sldId id="347" r:id="rId45"/>
    <p:sldId id="409" r:id="rId46"/>
    <p:sldId id="411" r:id="rId47"/>
    <p:sldId id="412" r:id="rId48"/>
    <p:sldId id="420" r:id="rId49"/>
    <p:sldId id="430" r:id="rId50"/>
    <p:sldId id="342" r:id="rId51"/>
    <p:sldId id="442" r:id="rId52"/>
    <p:sldId id="443" r:id="rId53"/>
    <p:sldId id="454" r:id="rId54"/>
    <p:sldId id="343" r:id="rId55"/>
    <p:sldId id="452" r:id="rId56"/>
    <p:sldId id="353" r:id="rId57"/>
    <p:sldId id="355" r:id="rId58"/>
    <p:sldId id="369" r:id="rId59"/>
    <p:sldId id="310" r:id="rId60"/>
    <p:sldId id="448" r:id="rId61"/>
    <p:sldId id="450" r:id="rId62"/>
    <p:sldId id="461" r:id="rId63"/>
    <p:sldId id="462" r:id="rId64"/>
    <p:sldId id="463" r:id="rId65"/>
  </p:sldIdLst>
  <p:sldSz cx="9144000" cy="6858000" type="screen4x3"/>
  <p:notesSz cx="6858000" cy="9144000"/>
  <p:defaultTextStyle>
    <a:defPPr>
      <a:defRPr lang="en-US"/>
    </a:defPPr>
    <a:lvl1pPr algn="l" rtl="0" fontAlgn="base">
      <a:spcBef>
        <a:spcPct val="0"/>
      </a:spcBef>
      <a:spcAft>
        <a:spcPct val="0"/>
      </a:spcAft>
      <a:defRPr sz="1400" kern="1200">
        <a:solidFill>
          <a:srgbClr val="000000"/>
        </a:solidFill>
        <a:latin typeface="Arial" pitchFamily="84" charset="0"/>
        <a:ea typeface="Arial" pitchFamily="84" charset="0"/>
        <a:cs typeface="Arial" pitchFamily="84" charset="0"/>
        <a:sym typeface="Arial" pitchFamily="84" charset="0"/>
      </a:defRPr>
    </a:lvl1pPr>
    <a:lvl2pPr marL="457200" algn="l" rtl="0" fontAlgn="base">
      <a:spcBef>
        <a:spcPct val="0"/>
      </a:spcBef>
      <a:spcAft>
        <a:spcPct val="0"/>
      </a:spcAft>
      <a:defRPr sz="1400" kern="1200">
        <a:solidFill>
          <a:srgbClr val="000000"/>
        </a:solidFill>
        <a:latin typeface="Arial" pitchFamily="84" charset="0"/>
        <a:ea typeface="Arial" pitchFamily="84" charset="0"/>
        <a:cs typeface="Arial" pitchFamily="84" charset="0"/>
        <a:sym typeface="Arial" pitchFamily="84" charset="0"/>
      </a:defRPr>
    </a:lvl2pPr>
    <a:lvl3pPr marL="914400" algn="l" rtl="0" fontAlgn="base">
      <a:spcBef>
        <a:spcPct val="0"/>
      </a:spcBef>
      <a:spcAft>
        <a:spcPct val="0"/>
      </a:spcAft>
      <a:defRPr sz="1400" kern="1200">
        <a:solidFill>
          <a:srgbClr val="000000"/>
        </a:solidFill>
        <a:latin typeface="Arial" pitchFamily="84" charset="0"/>
        <a:ea typeface="Arial" pitchFamily="84" charset="0"/>
        <a:cs typeface="Arial" pitchFamily="84" charset="0"/>
        <a:sym typeface="Arial" pitchFamily="84" charset="0"/>
      </a:defRPr>
    </a:lvl3pPr>
    <a:lvl4pPr marL="1371600" algn="l" rtl="0" fontAlgn="base">
      <a:spcBef>
        <a:spcPct val="0"/>
      </a:spcBef>
      <a:spcAft>
        <a:spcPct val="0"/>
      </a:spcAft>
      <a:defRPr sz="1400" kern="1200">
        <a:solidFill>
          <a:srgbClr val="000000"/>
        </a:solidFill>
        <a:latin typeface="Arial" pitchFamily="84" charset="0"/>
        <a:ea typeface="Arial" pitchFamily="84" charset="0"/>
        <a:cs typeface="Arial" pitchFamily="84" charset="0"/>
        <a:sym typeface="Arial" pitchFamily="84" charset="0"/>
      </a:defRPr>
    </a:lvl4pPr>
    <a:lvl5pPr marL="1828800" algn="l" rtl="0" fontAlgn="base">
      <a:spcBef>
        <a:spcPct val="0"/>
      </a:spcBef>
      <a:spcAft>
        <a:spcPct val="0"/>
      </a:spcAft>
      <a:defRPr sz="1400" kern="1200">
        <a:solidFill>
          <a:srgbClr val="000000"/>
        </a:solidFill>
        <a:latin typeface="Arial" pitchFamily="84" charset="0"/>
        <a:ea typeface="Arial" pitchFamily="84" charset="0"/>
        <a:cs typeface="Arial" pitchFamily="84" charset="0"/>
        <a:sym typeface="Arial" pitchFamily="84" charset="0"/>
      </a:defRPr>
    </a:lvl5pPr>
    <a:lvl6pPr marL="2286000" algn="l" defTabSz="457200" rtl="0" eaLnBrk="1" latinLnBrk="0" hangingPunct="1">
      <a:defRPr sz="1400" kern="1200">
        <a:solidFill>
          <a:srgbClr val="000000"/>
        </a:solidFill>
        <a:latin typeface="Arial" pitchFamily="84" charset="0"/>
        <a:ea typeface="Arial" pitchFamily="84" charset="0"/>
        <a:cs typeface="Arial" pitchFamily="84" charset="0"/>
        <a:sym typeface="Arial" pitchFamily="84" charset="0"/>
      </a:defRPr>
    </a:lvl6pPr>
    <a:lvl7pPr marL="2743200" algn="l" defTabSz="457200" rtl="0" eaLnBrk="1" latinLnBrk="0" hangingPunct="1">
      <a:defRPr sz="1400" kern="1200">
        <a:solidFill>
          <a:srgbClr val="000000"/>
        </a:solidFill>
        <a:latin typeface="Arial" pitchFamily="84" charset="0"/>
        <a:ea typeface="Arial" pitchFamily="84" charset="0"/>
        <a:cs typeface="Arial" pitchFamily="84" charset="0"/>
        <a:sym typeface="Arial" pitchFamily="84" charset="0"/>
      </a:defRPr>
    </a:lvl7pPr>
    <a:lvl8pPr marL="3200400" algn="l" defTabSz="457200" rtl="0" eaLnBrk="1" latinLnBrk="0" hangingPunct="1">
      <a:defRPr sz="1400" kern="1200">
        <a:solidFill>
          <a:srgbClr val="000000"/>
        </a:solidFill>
        <a:latin typeface="Arial" pitchFamily="84" charset="0"/>
        <a:ea typeface="Arial" pitchFamily="84" charset="0"/>
        <a:cs typeface="Arial" pitchFamily="84" charset="0"/>
        <a:sym typeface="Arial" pitchFamily="84" charset="0"/>
      </a:defRPr>
    </a:lvl8pPr>
    <a:lvl9pPr marL="3657600" algn="l" defTabSz="457200" rtl="0" eaLnBrk="1" latinLnBrk="0" hangingPunct="1">
      <a:defRPr sz="1400" kern="1200">
        <a:solidFill>
          <a:srgbClr val="000000"/>
        </a:solidFill>
        <a:latin typeface="Arial" pitchFamily="84" charset="0"/>
        <a:ea typeface="Arial" pitchFamily="84" charset="0"/>
        <a:cs typeface="Arial" pitchFamily="84" charset="0"/>
        <a:sym typeface="Arial" pitchFamily="8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2C5A"/>
    <a:srgbClr val="54BAB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41" autoAdjust="0"/>
    <p:restoredTop sz="95946" autoAdjust="0"/>
  </p:normalViewPr>
  <p:slideViewPr>
    <p:cSldViewPr>
      <p:cViewPr>
        <p:scale>
          <a:sx n="75" d="100"/>
          <a:sy n="75" d="100"/>
        </p:scale>
        <p:origin x="-852" y="-21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1172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handoutMaster" Target="handoutMasters/handoutMaster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Owner\Desktop\BSAS\Data%20Requests\2014.04%20Updated%20OBOT%20Slides%20Colleen%20Labelle\OBOT%20Updated%20Slides%20V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Owner\Desktop\BSAS\Data%20Requests\2014.04%20Updated%20OBOT%20Slides%20Colleen%20Labelle\OBOT%20Updated%20Slides%20V3.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Owner\Desktop\BSAS\Data%20Requests\2014.04%20Updated%20OBOT%20Slides%20Colleen%20Labelle\OBOT%20Updated%20Slides%20V4%20New%20Paid%20Methodology.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[OBOT Updated Slides V3.xlsx]Hospitalization Summary!PivotTable5</c:name>
    <c:fmtId val="-1"/>
  </c:pivotSource>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sz="1800" b="1" dirty="0"/>
              <a:t>Average Hospital Admissions Per OBOT </a:t>
            </a:r>
            <a:r>
              <a:rPr lang="en-US" sz="1800" b="1" dirty="0" smtClean="0"/>
              <a:t>Enrollment</a:t>
            </a:r>
            <a:endParaRPr lang="en-US" sz="1800" b="1" dirty="0"/>
          </a:p>
        </c:rich>
      </c:tx>
      <c:overlay val="0"/>
      <c:spPr>
        <a:noFill/>
        <a:ln>
          <a:noFill/>
        </a:ln>
        <a:effectLst/>
      </c:spPr>
    </c:title>
    <c:autoTitleDeleted val="0"/>
    <c:pivotFmts>
      <c:pivotFmt>
        <c:idx val="0"/>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'Hospitalization Summary'!$Q$3:$Q$4</c:f>
              <c:strCache>
                <c:ptCount val="1"/>
                <c:pt idx="0">
                  <c:v>Prior 6 Months</c:v>
                </c:pt>
              </c:strCache>
            </c:strRef>
          </c:tx>
          <c:spPr>
            <a:solidFill>
              <a:schemeClr val="accent1"/>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'Hospitalization Summary'!$P$5:$P$9</c:f>
              <c:strCache>
                <c:ptCount val="4"/>
                <c:pt idx="0">
                  <c:v>2008</c:v>
                </c:pt>
                <c:pt idx="1">
                  <c:v>2009</c:v>
                </c:pt>
                <c:pt idx="2">
                  <c:v>2010</c:v>
                </c:pt>
                <c:pt idx="3">
                  <c:v>2011</c:v>
                </c:pt>
              </c:strCache>
            </c:strRef>
          </c:cat>
          <c:val>
            <c:numRef>
              <c:f>'Hospitalization Summary'!$Q$5:$Q$9</c:f>
              <c:numCache>
                <c:formatCode>General</c:formatCode>
                <c:ptCount val="4"/>
                <c:pt idx="0">
                  <c:v>0.26351351351351299</c:v>
                </c:pt>
                <c:pt idx="1">
                  <c:v>0.22689075630252101</c:v>
                </c:pt>
                <c:pt idx="2">
                  <c:v>0.19759450171821299</c:v>
                </c:pt>
                <c:pt idx="3">
                  <c:v>0.26200873362445398</c:v>
                </c:pt>
              </c:numCache>
            </c:numRef>
          </c:val>
        </c:ser>
        <c:ser>
          <c:idx val="1"/>
          <c:order val="1"/>
          <c:tx>
            <c:strRef>
              <c:f>'Hospitalization Summary'!$R$3:$R$4</c:f>
              <c:strCache>
                <c:ptCount val="1"/>
                <c:pt idx="0">
                  <c:v>Future 6 Months</c:v>
                </c:pt>
              </c:strCache>
            </c:strRef>
          </c:tx>
          <c:spPr>
            <a:solidFill>
              <a:schemeClr val="accent2"/>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'Hospitalization Summary'!$P$5:$P$9</c:f>
              <c:strCache>
                <c:ptCount val="4"/>
                <c:pt idx="0">
                  <c:v>2008</c:v>
                </c:pt>
                <c:pt idx="1">
                  <c:v>2009</c:v>
                </c:pt>
                <c:pt idx="2">
                  <c:v>2010</c:v>
                </c:pt>
                <c:pt idx="3">
                  <c:v>2011</c:v>
                </c:pt>
              </c:strCache>
            </c:strRef>
          </c:cat>
          <c:val>
            <c:numRef>
              <c:f>'Hospitalization Summary'!$R$5:$R$9</c:f>
              <c:numCache>
                <c:formatCode>General</c:formatCode>
                <c:ptCount val="4"/>
                <c:pt idx="0">
                  <c:v>9.7972972972972E-2</c:v>
                </c:pt>
                <c:pt idx="1">
                  <c:v>9.5798319327731002E-2</c:v>
                </c:pt>
                <c:pt idx="2">
                  <c:v>8.9347079037799995E-2</c:v>
                </c:pt>
                <c:pt idx="3">
                  <c:v>0.102620087336244</c:v>
                </c:pt>
              </c:numCache>
            </c:numRef>
          </c:val>
        </c:ser>
        <c:ser>
          <c:idx val="2"/>
          <c:order val="2"/>
          <c:tx>
            <c:strRef>
              <c:f>'Hospitalization Summary'!$S$3:$S$4</c:f>
              <c:strCache>
                <c:ptCount val="1"/>
                <c:pt idx="0">
                  <c:v>Future 7 to 12 Months</c:v>
                </c:pt>
              </c:strCache>
            </c:strRef>
          </c:tx>
          <c:spPr>
            <a:solidFill>
              <a:schemeClr val="accent3"/>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'Hospitalization Summary'!$P$5:$P$9</c:f>
              <c:strCache>
                <c:ptCount val="4"/>
                <c:pt idx="0">
                  <c:v>2008</c:v>
                </c:pt>
                <c:pt idx="1">
                  <c:v>2009</c:v>
                </c:pt>
                <c:pt idx="2">
                  <c:v>2010</c:v>
                </c:pt>
                <c:pt idx="3">
                  <c:v>2011</c:v>
                </c:pt>
              </c:strCache>
            </c:strRef>
          </c:cat>
          <c:val>
            <c:numRef>
              <c:f>'Hospitalization Summary'!$S$5:$S$9</c:f>
              <c:numCache>
                <c:formatCode>General</c:formatCode>
                <c:ptCount val="4"/>
                <c:pt idx="0">
                  <c:v>0.11824324324324299</c:v>
                </c:pt>
                <c:pt idx="1">
                  <c:v>0.119327731092436</c:v>
                </c:pt>
                <c:pt idx="2">
                  <c:v>0.11512027491408899</c:v>
                </c:pt>
                <c:pt idx="3">
                  <c:v>7.6419213973798999E-2</c:v>
                </c:pt>
              </c:numCache>
            </c:numRef>
          </c:val>
        </c:ser>
        <c:dLbls>
          <c:showLegendKey val="0"/>
          <c:showVal val="0"/>
          <c:showCatName val="0"/>
          <c:showSerName val="0"/>
          <c:showPercent val="0"/>
          <c:showBubbleSize val="0"/>
        </c:dLbls>
        <c:gapWidth val="219"/>
        <c:overlap val="-27"/>
        <c:axId val="180635520"/>
        <c:axId val="180645888"/>
      </c:barChart>
      <c:catAx>
        <c:axId val="180635520"/>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Fiscal Year</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0645888"/>
        <c:crosses val="autoZero"/>
        <c:auto val="1"/>
        <c:lblAlgn val="ctr"/>
        <c:lblOffset val="100"/>
        <c:noMultiLvlLbl val="0"/>
      </c:catAx>
      <c:valAx>
        <c:axId val="18064588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8063552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[OBOT Updated Slides V3.xlsx]ER Summary!PivotTable3</c:name>
    <c:fmtId val="-1"/>
  </c:pivotSource>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sz="1800" b="1" dirty="0"/>
              <a:t>Average ER Visits Per OBOT </a:t>
            </a:r>
            <a:r>
              <a:rPr lang="en-US" sz="1800" b="1" dirty="0" smtClean="0"/>
              <a:t>Enrollment</a:t>
            </a:r>
            <a:endParaRPr lang="en-US" sz="1800" b="1" dirty="0"/>
          </a:p>
        </c:rich>
      </c:tx>
      <c:overlay val="0"/>
      <c:spPr>
        <a:noFill/>
        <a:ln>
          <a:noFill/>
        </a:ln>
        <a:effectLst/>
      </c:spPr>
    </c:title>
    <c:autoTitleDeleted val="0"/>
    <c:pivotFmts>
      <c:pivotFmt>
        <c:idx val="0"/>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3"/>
          </a:solidFill>
          <a:ln>
            <a:noFill/>
          </a:ln>
          <a:effectLst/>
        </c:spPr>
        <c:dLbl>
          <c:idx val="0"/>
          <c:layout>
            <c:manualLayout>
              <c:x val="1.6601336124333101E-2"/>
              <c:y val="0"/>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3"/>
          </a:solidFill>
          <a:ln>
            <a:noFill/>
          </a:ln>
          <a:effectLst/>
        </c:spPr>
        <c:dLbl>
          <c:idx val="0"/>
          <c:layout>
            <c:manualLayout>
              <c:x val="1.3834446770277601E-2"/>
              <c:y val="0"/>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3"/>
          </a:solidFill>
          <a:ln>
            <a:noFill/>
          </a:ln>
          <a:effectLst/>
        </c:spPr>
        <c:dLbl>
          <c:idx val="0"/>
          <c:layout>
            <c:manualLayout>
              <c:x val="1.6601336124333101E-2"/>
              <c:y val="0"/>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3"/>
          </a:solidFill>
          <a:ln>
            <a:noFill/>
          </a:ln>
          <a:effectLst/>
        </c:spPr>
        <c:dLbl>
          <c:idx val="0"/>
          <c:layout>
            <c:manualLayout>
              <c:x val="1.6601336124333101E-2"/>
              <c:y val="-9.2592592592592605E-3"/>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3"/>
          </a:solidFill>
          <a:ln>
            <a:noFill/>
          </a:ln>
          <a:effectLst/>
        </c:spPr>
        <c:dLbl>
          <c:idx val="0"/>
          <c:layout>
            <c:manualLayout>
              <c:x val="1.6601336124333101E-2"/>
              <c:y val="0"/>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3"/>
          </a:solidFill>
          <a:ln>
            <a:noFill/>
          </a:ln>
          <a:effectLst/>
        </c:spPr>
        <c:dLbl>
          <c:idx val="0"/>
          <c:layout>
            <c:manualLayout>
              <c:x val="1.3834446770277601E-2"/>
              <c:y val="0"/>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3"/>
          </a:solidFill>
          <a:ln>
            <a:noFill/>
          </a:ln>
          <a:effectLst/>
        </c:spPr>
        <c:dLbl>
          <c:idx val="0"/>
          <c:layout>
            <c:manualLayout>
              <c:x val="1.6601336124333101E-2"/>
              <c:y val="0"/>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3"/>
          </a:solidFill>
          <a:ln>
            <a:noFill/>
          </a:ln>
          <a:effectLst/>
        </c:spPr>
        <c:dLbl>
          <c:idx val="0"/>
          <c:layout>
            <c:manualLayout>
              <c:x val="1.6601336124333101E-2"/>
              <c:y val="-9.2592592592592605E-3"/>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3"/>
          </a:solidFill>
          <a:ln>
            <a:noFill/>
          </a:ln>
          <a:effectLst/>
        </c:spPr>
        <c:dLbl>
          <c:idx val="0"/>
          <c:layout>
            <c:manualLayout>
              <c:x val="1.6601336124333101E-2"/>
              <c:y val="0"/>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chemeClr val="accent3"/>
          </a:solidFill>
          <a:ln>
            <a:noFill/>
          </a:ln>
          <a:effectLst/>
        </c:spPr>
        <c:dLbl>
          <c:idx val="0"/>
          <c:layout>
            <c:manualLayout>
              <c:x val="1.3834446770277601E-2"/>
              <c:y val="0"/>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9"/>
        <c:spPr>
          <a:solidFill>
            <a:schemeClr val="accent3"/>
          </a:solidFill>
          <a:ln>
            <a:noFill/>
          </a:ln>
          <a:effectLst/>
        </c:spPr>
        <c:dLbl>
          <c:idx val="0"/>
          <c:layout>
            <c:manualLayout>
              <c:x val="1.6601336124333101E-2"/>
              <c:y val="0"/>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0"/>
        <c:spPr>
          <a:solidFill>
            <a:schemeClr val="accent3"/>
          </a:solidFill>
          <a:ln>
            <a:noFill/>
          </a:ln>
          <a:effectLst/>
        </c:spPr>
        <c:dLbl>
          <c:idx val="0"/>
          <c:layout>
            <c:manualLayout>
              <c:x val="1.6601336124333101E-2"/>
              <c:y val="-9.2592592592592605E-3"/>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'ER Summary'!$Q$3:$Q$4</c:f>
              <c:strCache>
                <c:ptCount val="1"/>
                <c:pt idx="0">
                  <c:v>Prior 6 Months</c:v>
                </c:pt>
              </c:strCache>
            </c:strRef>
          </c:tx>
          <c:spPr>
            <a:solidFill>
              <a:schemeClr val="accent1"/>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Summary'!$P$5:$P$9</c:f>
              <c:strCache>
                <c:ptCount val="4"/>
                <c:pt idx="0">
                  <c:v>2008</c:v>
                </c:pt>
                <c:pt idx="1">
                  <c:v>2009</c:v>
                </c:pt>
                <c:pt idx="2">
                  <c:v>2010</c:v>
                </c:pt>
                <c:pt idx="3">
                  <c:v>2011</c:v>
                </c:pt>
              </c:strCache>
            </c:strRef>
          </c:cat>
          <c:val>
            <c:numRef>
              <c:f>'ER Summary'!$Q$5:$Q$9</c:f>
              <c:numCache>
                <c:formatCode>General</c:formatCode>
                <c:ptCount val="4"/>
                <c:pt idx="0">
                  <c:v>1.53378378378378</c:v>
                </c:pt>
                <c:pt idx="1">
                  <c:v>1.1680672268907499</c:v>
                </c:pt>
                <c:pt idx="2">
                  <c:v>1.16838487972508</c:v>
                </c:pt>
                <c:pt idx="3">
                  <c:v>1.24235807860262</c:v>
                </c:pt>
              </c:numCache>
            </c:numRef>
          </c:val>
        </c:ser>
        <c:ser>
          <c:idx val="1"/>
          <c:order val="1"/>
          <c:tx>
            <c:strRef>
              <c:f>'ER Summary'!$R$3:$R$4</c:f>
              <c:strCache>
                <c:ptCount val="1"/>
                <c:pt idx="0">
                  <c:v>Future 6 Months</c:v>
                </c:pt>
              </c:strCache>
            </c:strRef>
          </c:tx>
          <c:spPr>
            <a:solidFill>
              <a:schemeClr val="accent2"/>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Summary'!$P$5:$P$9</c:f>
              <c:strCache>
                <c:ptCount val="4"/>
                <c:pt idx="0">
                  <c:v>2008</c:v>
                </c:pt>
                <c:pt idx="1">
                  <c:v>2009</c:v>
                </c:pt>
                <c:pt idx="2">
                  <c:v>2010</c:v>
                </c:pt>
                <c:pt idx="3">
                  <c:v>2011</c:v>
                </c:pt>
              </c:strCache>
            </c:strRef>
          </c:cat>
          <c:val>
            <c:numRef>
              <c:f>'ER Summary'!$R$5:$R$9</c:f>
              <c:numCache>
                <c:formatCode>General</c:formatCode>
                <c:ptCount val="4"/>
                <c:pt idx="0">
                  <c:v>0.58108108108108103</c:v>
                </c:pt>
                <c:pt idx="1">
                  <c:v>0.68907563025209995</c:v>
                </c:pt>
                <c:pt idx="2">
                  <c:v>0.64776632302405401</c:v>
                </c:pt>
                <c:pt idx="3">
                  <c:v>0.67467248908296895</c:v>
                </c:pt>
              </c:numCache>
            </c:numRef>
          </c:val>
        </c:ser>
        <c:ser>
          <c:idx val="2"/>
          <c:order val="2"/>
          <c:tx>
            <c:strRef>
              <c:f>'ER Summary'!$S$3:$S$4</c:f>
              <c:strCache>
                <c:ptCount val="1"/>
                <c:pt idx="0">
                  <c:v>Future 7 to 12 Months</c:v>
                </c:pt>
              </c:strCache>
            </c:strRef>
          </c:tx>
          <c:spPr>
            <a:solidFill>
              <a:schemeClr val="accent3"/>
            </a:solidFill>
            <a:ln>
              <a:noFill/>
            </a:ln>
            <a:effectLst/>
          </c:spPr>
          <c:invertIfNegative val="0"/>
          <c:dLbls>
            <c:dLbl>
              <c:idx val="0"/>
              <c:layout>
                <c:manualLayout>
                  <c:x val="5.1971871299408799E-3"/>
                  <c:y val="2.4509799191408201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3.8558544401479399E-3"/>
                  <c:y val="4.9019598382816403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3.7716703801190898E-3"/>
                  <c:y val="-2.4509799191408201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9.4737373794063408E-3"/>
                  <c:y val="-9.2593003590974998E-3"/>
                </c:manualLayout>
              </c:layout>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'ER Summary'!$P$5:$P$9</c:f>
              <c:strCache>
                <c:ptCount val="4"/>
                <c:pt idx="0">
                  <c:v>2008</c:v>
                </c:pt>
                <c:pt idx="1">
                  <c:v>2009</c:v>
                </c:pt>
                <c:pt idx="2">
                  <c:v>2010</c:v>
                </c:pt>
                <c:pt idx="3">
                  <c:v>2011</c:v>
                </c:pt>
              </c:strCache>
            </c:strRef>
          </c:cat>
          <c:val>
            <c:numRef>
              <c:f>'ER Summary'!$S$5:$S$9</c:f>
              <c:numCache>
                <c:formatCode>General</c:formatCode>
                <c:ptCount val="4"/>
                <c:pt idx="0">
                  <c:v>0.54054054054054002</c:v>
                </c:pt>
                <c:pt idx="1">
                  <c:v>0.54621848739495704</c:v>
                </c:pt>
                <c:pt idx="2">
                  <c:v>0.62371134020618502</c:v>
                </c:pt>
                <c:pt idx="3">
                  <c:v>0.60917030567685504</c:v>
                </c:pt>
              </c:numCache>
            </c:numRef>
          </c:val>
        </c:ser>
        <c:dLbls>
          <c:showLegendKey val="0"/>
          <c:showVal val="0"/>
          <c:showCatName val="0"/>
          <c:showSerName val="0"/>
          <c:showPercent val="0"/>
          <c:showBubbleSize val="0"/>
        </c:dLbls>
        <c:gapWidth val="219"/>
        <c:overlap val="-27"/>
        <c:axId val="180968064"/>
        <c:axId val="197878528"/>
      </c:barChart>
      <c:catAx>
        <c:axId val="180968064"/>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Fiscal Year</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7878528"/>
        <c:crosses val="autoZero"/>
        <c:auto val="1"/>
        <c:lblAlgn val="ctr"/>
        <c:lblOffset val="100"/>
        <c:noMultiLvlLbl val="0"/>
      </c:catAx>
      <c:valAx>
        <c:axId val="19787852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8096806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[OBOT Updated Slides V4 New Paid Methodology.xlsx]ER Summary!PivotTable2</c:name>
    <c:fmtId val="-1"/>
  </c:pivotSource>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sz="1800" b="1" dirty="0"/>
              <a:t>Total ER </a:t>
            </a:r>
            <a:r>
              <a:rPr lang="en-US" sz="1800" b="1" dirty="0" smtClean="0"/>
              <a:t>Expenditures: % Difference From</a:t>
            </a:r>
            <a:r>
              <a:rPr lang="en-US" sz="1800" b="1" baseline="0" dirty="0" smtClean="0"/>
              <a:t> Prior 6 Months</a:t>
            </a:r>
            <a:r>
              <a:rPr lang="en-US" sz="1800" b="1" dirty="0" smtClean="0"/>
              <a:t> </a:t>
            </a:r>
            <a:endParaRPr lang="en-US" sz="1800" b="1" dirty="0"/>
          </a:p>
        </c:rich>
      </c:tx>
      <c:overlay val="0"/>
      <c:spPr>
        <a:noFill/>
        <a:ln>
          <a:noFill/>
        </a:ln>
        <a:effectLst/>
      </c:spPr>
    </c:title>
    <c:autoTitleDeleted val="0"/>
    <c:pivotFmts>
      <c:pivotFmt>
        <c:idx val="0"/>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0">
              <a:spAutoFit/>
            </a:bodyPr>
            <a:lstStyle/>
            <a:p>
              <a:pPr algn="ctr">
                <a:defRPr lang="en-US" sz="7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dLbl>
          <c:idx val="0"/>
          <c:layout>
            <c:manualLayout>
              <c:x val="1.49476831091181E-2"/>
              <c:y val="9.2592592592592206E-3"/>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4D980363-9D74-458B-8458-E4218C7F1624}"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4"/>
        <c:spPr>
          <a:solidFill>
            <a:schemeClr val="accent1"/>
          </a:solidFill>
          <a:ln>
            <a:noFill/>
          </a:ln>
          <a:effectLst/>
        </c:spPr>
        <c:dLbl>
          <c:idx val="0"/>
          <c:tx>
            <c:rich>
              <a:bodyPr rot="0" spcFirstLastPara="1" vertOverflow="ellipsis" vert="horz" wrap="square" lIns="38100" tIns="19050" rIns="38100" bIns="19050" anchor="ctr" anchorCtr="0">
                <a:spAutoFit/>
              </a:bodyPr>
              <a:lstStyle/>
              <a:p>
                <a:pPr algn="ctr" rtl="0">
                  <a:defRPr lang="en-US" sz="700" b="0" i="0" u="none" strike="noStrike" kern="1200" baseline="0">
                    <a:solidFill>
                      <a:sysClr val="windowText" lastClr="000000">
                        <a:lumMod val="75000"/>
                        <a:lumOff val="25000"/>
                      </a:sysClr>
                    </a:solidFill>
                    <a:latin typeface="+mn-lt"/>
                    <a:ea typeface="+mn-ea"/>
                    <a:cs typeface="+mn-cs"/>
                  </a:defRPr>
                </a:pPr>
                <a:fld id="{F4BEC419-DF7A-473F-B946-B404A8BE1E2E}" type="VALUE">
                  <a:rPr lang="en-US" sz="700" b="0" i="0" u="none" strike="noStrike" kern="1200" baseline="0">
                    <a:solidFill>
                      <a:sysClr val="windowText" lastClr="000000">
                        <a:lumMod val="75000"/>
                        <a:lumOff val="25000"/>
                      </a:sysClr>
                    </a:solidFill>
                    <a:latin typeface="+mn-lt"/>
                    <a:ea typeface="+mn-ea"/>
                    <a:cs typeface="+mn-cs"/>
                  </a:rPr>
                  <a:pPr algn="ctr" rtl="0">
                    <a:defRPr lang="en-US" sz="700" b="0" i="0" u="none" strike="noStrike" kern="1200" baseline="0">
                      <a:solidFill>
                        <a:sysClr val="windowText" lastClr="000000">
                          <a:lumMod val="75000"/>
                          <a:lumOff val="25000"/>
                        </a:sysClr>
                      </a:solidFill>
                      <a:latin typeface="+mn-lt"/>
                      <a:ea typeface="+mn-ea"/>
                      <a:cs typeface="+mn-cs"/>
                    </a:defRPr>
                  </a:pPr>
                  <a:t>[VALUE]</a:t>
                </a:fld>
                <a:r>
                  <a:rPr lang="en-US" sz="700" b="0" i="0" u="none" strike="noStrike" kern="1200" baseline="0">
                    <a:solidFill>
                      <a:sysClr val="windowText" lastClr="000000">
                        <a:lumMod val="75000"/>
                        <a:lumOff val="25000"/>
                      </a:sysClr>
                    </a:solidFill>
                    <a:latin typeface="+mn-lt"/>
                    <a:ea typeface="+mn-ea"/>
                    <a:cs typeface="+mn-cs"/>
                  </a:rPr>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5"/>
        <c:spPr>
          <a:solidFill>
            <a:schemeClr val="accent1"/>
          </a:solidFill>
          <a:ln>
            <a:noFill/>
          </a:ln>
          <a:effectLst/>
        </c:spPr>
        <c:dLbl>
          <c:idx val="0"/>
          <c:tx>
            <c:rich>
              <a:bodyPr rot="0" spcFirstLastPara="1" vertOverflow="ellipsis" vert="horz" wrap="square" lIns="38100" tIns="19050" rIns="38100" bIns="19050" anchor="ctr" anchorCtr="0">
                <a:spAutoFit/>
              </a:bodyPr>
              <a:lstStyle/>
              <a:p>
                <a:pPr algn="ctr" rtl="0">
                  <a:defRPr lang="en-US" sz="700" b="0" i="0" u="none" strike="noStrike" kern="1200" baseline="0">
                    <a:solidFill>
                      <a:sysClr val="windowText" lastClr="000000">
                        <a:lumMod val="75000"/>
                        <a:lumOff val="25000"/>
                      </a:sysClr>
                    </a:solidFill>
                    <a:latin typeface="+mn-lt"/>
                    <a:ea typeface="+mn-ea"/>
                    <a:cs typeface="+mn-cs"/>
                  </a:defRPr>
                </a:pPr>
                <a:fld id="{AE102D41-5F29-4A5F-AADD-85175BEC72BF}" type="VALUE">
                  <a:rPr lang="en-US" sz="700" b="0" i="0" u="none" strike="noStrike" kern="1200" baseline="0">
                    <a:solidFill>
                      <a:sysClr val="windowText" lastClr="000000">
                        <a:lumMod val="75000"/>
                        <a:lumOff val="25000"/>
                      </a:sysClr>
                    </a:solidFill>
                    <a:latin typeface="+mn-lt"/>
                    <a:ea typeface="+mn-ea"/>
                    <a:cs typeface="+mn-cs"/>
                  </a:rPr>
                  <a:pPr algn="ctr" rtl="0">
                    <a:defRPr lang="en-US" sz="700" b="0" i="0" u="none" strike="noStrike" kern="1200" baseline="0">
                      <a:solidFill>
                        <a:sysClr val="windowText" lastClr="000000">
                          <a:lumMod val="75000"/>
                          <a:lumOff val="25000"/>
                        </a:sysClr>
                      </a:solidFill>
                      <a:latin typeface="+mn-lt"/>
                      <a:ea typeface="+mn-ea"/>
                      <a:cs typeface="+mn-cs"/>
                    </a:defRPr>
                  </a:pPr>
                  <a:t>[VALUE]</a:t>
                </a:fld>
                <a:r>
                  <a:rPr lang="en-US" sz="700" b="0" i="0" u="none" strike="noStrike" kern="1200" baseline="0">
                    <a:solidFill>
                      <a:sysClr val="windowText" lastClr="000000">
                        <a:lumMod val="75000"/>
                        <a:lumOff val="25000"/>
                      </a:sysClr>
                    </a:solidFill>
                    <a:latin typeface="+mn-lt"/>
                    <a:ea typeface="+mn-ea"/>
                    <a:cs typeface="+mn-cs"/>
                  </a:rPr>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6"/>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fld id="{709461BC-C11E-403E-8F3E-0AE5C06508EF}" type="VALUE">
                  <a:rPr lang="en-US" sz="700"/>
                  <a:pPr>
                    <a:defRPr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7"/>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fld id="{301EF784-C6E3-4B35-AC6E-B262FF2FC310}" type="VALUE">
                  <a:rPr lang="en-US" sz="700"/>
                  <a:pPr>
                    <a:defRPr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8"/>
        <c:spPr>
          <a:solidFill>
            <a:schemeClr val="accent2"/>
          </a:solidFill>
          <a:ln>
            <a:noFill/>
          </a:ln>
          <a:effectLst/>
        </c:spPr>
        <c:dLbl>
          <c:idx val="0"/>
          <c:layout>
            <c:manualLayout>
              <c:x val="-6.5868886858383099E-4"/>
              <c:y val="4.3219873791162204E-3"/>
            </c:manualLayout>
          </c:layout>
          <c:tx>
            <c:rich>
              <a:bodyPr rot="0" spcFirstLastPara="1" vertOverflow="ellipsis" vert="horz" wrap="square" lIns="38100" tIns="19050" rIns="38100" bIns="19050" anchor="ctr" anchorCtr="0">
                <a:spAutoFit/>
              </a:bodyPr>
              <a:lstStyle/>
              <a:p>
                <a:pPr algn="ctr">
                  <a:defRPr lang="en-US" sz="700" b="0" i="0" u="none" strike="noStrike" kern="1200" baseline="0">
                    <a:solidFill>
                      <a:schemeClr val="tx1">
                        <a:lumMod val="75000"/>
                        <a:lumOff val="25000"/>
                      </a:schemeClr>
                    </a:solidFill>
                    <a:latin typeface="+mn-lt"/>
                    <a:ea typeface="+mn-ea"/>
                    <a:cs typeface="+mn-cs"/>
                  </a:defRPr>
                </a:pPr>
                <a:fld id="{A07C7450-E659-4631-A96D-A77506ACB3A1}" type="VALUE">
                  <a:rPr lang="en-US" sz="700"/>
                  <a:pPr algn="ctr">
                    <a:defRPr lang="en-US"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9"/>
        <c:spPr>
          <a:solidFill>
            <a:schemeClr val="accent2"/>
          </a:solidFill>
          <a:ln>
            <a:noFill/>
          </a:ln>
          <a:effectLst/>
        </c:spPr>
        <c:dLbl>
          <c:idx val="0"/>
          <c:layout>
            <c:manualLayout>
              <c:x val="6.7138275512293099E-3"/>
              <c:y val="4.3219873791161397E-3"/>
            </c:manualLayout>
          </c:layout>
          <c:tx>
            <c:rich>
              <a:bodyPr rot="0" spcFirstLastPara="1" vertOverflow="ellipsis" vert="horz" wrap="square" lIns="38100" tIns="19050" rIns="38100" bIns="19050" anchor="ctr" anchorCtr="0">
                <a:spAutoFit/>
              </a:bodyPr>
              <a:lstStyle/>
              <a:p>
                <a:pPr algn="ctr">
                  <a:defRPr lang="en-US" sz="700" b="0" i="0" u="none" strike="noStrike" kern="1200" baseline="0">
                    <a:solidFill>
                      <a:schemeClr val="tx1">
                        <a:lumMod val="75000"/>
                        <a:lumOff val="25000"/>
                      </a:schemeClr>
                    </a:solidFill>
                    <a:latin typeface="+mn-lt"/>
                    <a:ea typeface="+mn-ea"/>
                    <a:cs typeface="+mn-cs"/>
                  </a:defRPr>
                </a:pPr>
                <a:fld id="{9B47DEF0-5E92-4372-BB5B-41168E8D6581}" type="VALUE">
                  <a:rPr lang="en-US" sz="700"/>
                  <a:pPr algn="ctr">
                    <a:defRPr lang="en-US"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10"/>
        <c:spPr>
          <a:solidFill>
            <a:schemeClr val="accent2"/>
          </a:solidFill>
          <a:ln>
            <a:noFill/>
          </a:ln>
          <a:effectLst/>
        </c:spPr>
        <c:dLbl>
          <c:idx val="0"/>
          <c:layout>
            <c:manualLayout>
              <c:x val="6.7138275512293099E-3"/>
              <c:y val="1.32736059633897E-2"/>
            </c:manualLayout>
          </c:layout>
          <c:tx>
            <c:rich>
              <a:bodyPr rot="0" spcFirstLastPara="1" vertOverflow="ellipsis" vert="horz" wrap="square" lIns="38100" tIns="19050" rIns="38100" bIns="19050" anchor="ctr" anchorCtr="0">
                <a:spAutoFit/>
              </a:bodyPr>
              <a:lstStyle/>
              <a:p>
                <a:pPr algn="ctr">
                  <a:defRPr lang="en-US" sz="700" b="0" i="0" u="none" strike="noStrike" kern="1200" baseline="0">
                    <a:solidFill>
                      <a:schemeClr val="tx1">
                        <a:lumMod val="75000"/>
                        <a:lumOff val="25000"/>
                      </a:schemeClr>
                    </a:solidFill>
                    <a:latin typeface="+mn-lt"/>
                    <a:ea typeface="+mn-ea"/>
                    <a:cs typeface="+mn-cs"/>
                  </a:defRPr>
                </a:pPr>
                <a:fld id="{0BB5BC9C-8FE4-4F62-AED5-E65D5CEA763D}" type="VALUE">
                  <a:rPr lang="en-US" sz="700"/>
                  <a:pPr algn="ctr">
                    <a:defRPr lang="en-US"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11"/>
        <c:spPr>
          <a:solidFill>
            <a:schemeClr val="accent2"/>
          </a:solidFill>
          <a:ln>
            <a:noFill/>
          </a:ln>
          <a:effectLst/>
        </c:spPr>
        <c:dLbl>
          <c:idx val="0"/>
          <c:layout>
            <c:manualLayout>
              <c:x val="5.11761001981098E-3"/>
              <c:y val="4.6296312051571798E-3"/>
            </c:manualLayout>
          </c:layout>
          <c:tx>
            <c:rich>
              <a:bodyPr rot="0" spcFirstLastPara="1" vertOverflow="ellipsis" vert="horz" wrap="square" lIns="38100" tIns="19050" rIns="38100" bIns="19050" anchor="ctr" anchorCtr="0">
                <a:spAutoFit/>
              </a:bodyPr>
              <a:lstStyle/>
              <a:p>
                <a:pPr algn="ctr">
                  <a:defRPr lang="en-US" sz="700" b="0" i="0" u="none" strike="noStrike" kern="1200" baseline="0">
                    <a:solidFill>
                      <a:schemeClr val="tx1">
                        <a:lumMod val="75000"/>
                        <a:lumOff val="25000"/>
                      </a:schemeClr>
                    </a:solidFill>
                    <a:latin typeface="+mn-lt"/>
                    <a:ea typeface="+mn-ea"/>
                    <a:cs typeface="+mn-cs"/>
                  </a:defRPr>
                </a:pPr>
                <a:fld id="{324DC8CD-E283-4D5F-B8B3-A78099AD7EE2}" type="VALUE">
                  <a:rPr lang="en-US" sz="700"/>
                  <a:pPr algn="ctr">
                    <a:defRPr lang="en-US"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12"/>
        <c:dLbl>
          <c:idx val="0"/>
          <c:layout>
            <c:manualLayout>
              <c:x val="2.6905829596412401E-2"/>
              <c:y val="4.6296296296296302E-3"/>
            </c:manualLayout>
          </c:layout>
          <c:tx>
            <c:rich>
              <a:bodyPr rot="0" spcFirstLastPara="1" vertOverflow="ellipsis" vert="horz" wrap="square" lIns="38100" tIns="19050" rIns="38100" bIns="19050" anchor="ctr" anchorCtr="0">
                <a:spAutoFit/>
              </a:bodyPr>
              <a:lstStyle/>
              <a:p>
                <a:pPr algn="ctr">
                  <a:defRPr lang="en-US" sz="800" b="0" i="0" u="none" strike="noStrike" kern="1200" baseline="0">
                    <a:solidFill>
                      <a:schemeClr val="tx1">
                        <a:lumMod val="75000"/>
                        <a:lumOff val="25000"/>
                      </a:schemeClr>
                    </a:solidFill>
                    <a:latin typeface="+mn-lt"/>
                    <a:ea typeface="+mn-ea"/>
                    <a:cs typeface="+mn-cs"/>
                  </a:defRPr>
                </a:pPr>
                <a:fld id="{D636131F-6306-4AAC-A4AE-4D50EF2EEFCE}" type="VALUE">
                  <a:rPr lang="en-US"/>
                  <a:pPr algn="ctr">
                    <a:defRPr lang="en-US"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13"/>
        <c:spPr>
          <a:solidFill>
            <a:schemeClr val="accent3"/>
          </a:solidFill>
          <a:ln>
            <a:noFill/>
          </a:ln>
          <a:effectLst/>
        </c:spPr>
        <c:dLbl>
          <c:idx val="0"/>
          <c:layout>
            <c:manualLayout>
              <c:x val="1.79372197309417E-2"/>
              <c:y val="1.38888888888888E-2"/>
            </c:manualLayout>
          </c:layout>
          <c:tx>
            <c:rich>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fld id="{413D7007-2181-4503-AF08-F8569F9D69C3}" type="VALUE">
                  <a:rPr lang="en-US" sz="700"/>
                  <a:pPr>
                    <a:defRPr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14"/>
        <c:spPr>
          <a:solidFill>
            <a:schemeClr val="accent3"/>
          </a:solidFill>
          <a:ln>
            <a:noFill/>
          </a:ln>
          <a:effectLst/>
        </c:spPr>
        <c:dLbl>
          <c:idx val="0"/>
          <c:layout>
            <c:manualLayout>
              <c:x val="2.7767296291179199E-2"/>
              <c:y val="4.9372750311982797E-3"/>
            </c:manualLayout>
          </c:layout>
          <c:tx>
            <c:rich>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fld id="{3F850217-647E-4374-AEDE-294F9419FA1B}" type="VALUE">
                  <a:rPr lang="en-US" sz="700"/>
                  <a:pPr>
                    <a:defRPr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15"/>
        <c:spPr>
          <a:solidFill>
            <a:schemeClr val="accent3"/>
          </a:solidFill>
          <a:ln>
            <a:noFill/>
          </a:ln>
          <a:effectLst/>
        </c:spPr>
        <c:dLbl>
          <c:idx val="0"/>
          <c:layout>
            <c:manualLayout>
              <c:x val="2.3384228852197899E-2"/>
              <c:y val="8.9516185842734002E-3"/>
            </c:manualLayout>
          </c:layout>
          <c:tx>
            <c:rich>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fld id="{96625CB8-70FA-4149-8139-A4C204CC7112}" type="VALUE">
                  <a:rPr lang="en-US" sz="700"/>
                  <a:pPr>
                    <a:defRPr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16"/>
        <c:spPr>
          <a:solidFill>
            <a:schemeClr val="accent3"/>
          </a:solidFill>
          <a:ln>
            <a:noFill/>
          </a:ln>
          <a:effectLst/>
        </c:spPr>
        <c:dLbl>
          <c:idx val="0"/>
          <c:layout>
            <c:manualLayout>
              <c:x val="2.0394779871366099E-2"/>
              <c:y val="0"/>
            </c:manualLayout>
          </c:layout>
          <c:tx>
            <c:rich>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fld id="{101572EA-FB56-4A1A-8949-C99EC64B45B8}" type="VALUE">
                  <a:rPr lang="en-US" sz="700"/>
                  <a:pPr>
                    <a:defRPr sz="700" b="0" i="0" u="none" strike="noStrike" kern="1200" baseline="0">
                      <a:solidFill>
                        <a:schemeClr val="tx1">
                          <a:lumMod val="75000"/>
                          <a:lumOff val="25000"/>
                        </a:schemeClr>
                      </a:solidFill>
                      <a:latin typeface="+mn-lt"/>
                      <a:ea typeface="+mn-ea"/>
                      <a:cs typeface="+mn-cs"/>
                    </a:defRPr>
                  </a:pPr>
                  <a:t>[VALUE]</a:t>
                </a:fld>
                <a:r>
                  <a:rPr lang="en-US" sz="70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17"/>
        <c:dLbl>
          <c:idx val="0"/>
          <c:layout>
            <c:manualLayout>
              <c:x val="2.6905829596412401E-2"/>
              <c:y val="-8.4875562720133505E-17"/>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5B906907-4362-4E01-9061-9808B0364741}"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2"/>
        <c:spPr>
          <a:solidFill>
            <a:schemeClr val="accent2"/>
          </a:solidFill>
          <a:ln>
            <a:noFill/>
          </a:ln>
          <a:effectLst/>
        </c:spPr>
        <c:dLbl>
          <c:idx val="0"/>
          <c:layout>
            <c:manualLayout>
              <c:x val="-1.2010870746524899E-3"/>
              <c:y val="1.2965962137348601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3FF0A1EF-5D90-4B00-8607-02B00C97923B}" type="VALUE">
                  <a:rPr lang="en-US"/>
                  <a:pPr>
                    <a:defRPr sz="800" b="0" i="0" u="none" strike="noStrike" kern="1200" baseline="0">
                      <a:solidFill>
                        <a:schemeClr val="tx1">
                          <a:lumMod val="75000"/>
                          <a:lumOff val="25000"/>
                        </a:schemeClr>
                      </a:solidFill>
                      <a:latin typeface="+mn-lt"/>
                      <a:ea typeface="+mn-ea"/>
                      <a:cs typeface="+mn-cs"/>
                    </a:defRPr>
                  </a:pPr>
                  <a:t>[VALUE]</a:t>
                </a:fld>
                <a:r>
                  <a:rPr lang="en-US" baseline="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23"/>
        <c:spPr>
          <a:solidFill>
            <a:schemeClr val="accent2"/>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CDD8760C-C220-414F-B313-A8BA53CBA75B}"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24"/>
        <c:spPr>
          <a:solidFill>
            <a:schemeClr val="accent2"/>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E3E7655C-952F-4BAB-81D1-BF4C4909B18A}"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25"/>
        <c:spPr>
          <a:solidFill>
            <a:schemeClr val="accent2"/>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B59A3AAB-D388-4420-BE92-28B95F8F066C}"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26"/>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7"/>
        <c:spPr>
          <a:solidFill>
            <a:schemeClr val="accent3"/>
          </a:solidFill>
          <a:ln>
            <a:noFill/>
          </a:ln>
          <a:effectLst/>
        </c:spPr>
        <c:dLbl>
          <c:idx val="0"/>
          <c:layout>
            <c:manualLayout>
              <c:x val="1.9409621466531898E-2"/>
              <c:y val="-7.9235519948309704E-17"/>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87FF2767-1776-4376-86FD-71F36D9376DA}"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28"/>
        <c:spPr>
          <a:solidFill>
            <a:schemeClr val="accent3"/>
          </a:solidFill>
          <a:ln>
            <a:noFill/>
          </a:ln>
          <a:effectLst/>
        </c:spPr>
        <c:dLbl>
          <c:idx val="0"/>
          <c:layout>
            <c:manualLayout>
              <c:x val="1.5096372251747E-2"/>
              <c:y val="1.2965962137348699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D6507288-58A0-404E-B109-08F164F7586F}"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29"/>
        <c:spPr>
          <a:solidFill>
            <a:schemeClr val="accent3"/>
          </a:solidFill>
          <a:ln>
            <a:noFill/>
          </a:ln>
          <a:effectLst/>
        </c:spPr>
        <c:dLbl>
          <c:idx val="0"/>
          <c:layout>
            <c:manualLayout>
              <c:x val="1.7252996859139499E-2"/>
              <c:y val="0"/>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9736CF8D-47CD-4578-B084-7315AC393E02}"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30"/>
        <c:spPr>
          <a:solidFill>
            <a:schemeClr val="accent3"/>
          </a:solidFill>
          <a:ln>
            <a:noFill/>
          </a:ln>
          <a:effectLst/>
        </c:spPr>
        <c:dLbl>
          <c:idx val="0"/>
          <c:layout>
            <c:manualLayout>
              <c:x val="2.3722870681316802E-2"/>
              <c:y val="0"/>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49399593-8C06-4486-B31A-2C928C08EBE4}"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31"/>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2"/>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FF51D77C-FEE0-4AC7-816E-FA395D671662}"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33"/>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ABAEDB46-DAE8-446C-891E-CD0D0D638623}"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34"/>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DB950F34-2A35-4B51-8C92-1D6658D615F6}"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35"/>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E1FA22FE-EC07-4F20-97E8-D9681641A4A9}"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36"/>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7"/>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FF51D77C-FEE0-4AC7-816E-FA395D671662}"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38"/>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ABAEDB46-DAE8-446C-891E-CD0D0D638623}"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39"/>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DB950F34-2A35-4B51-8C92-1D6658D615F6}"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40"/>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E1FA22FE-EC07-4F20-97E8-D9681641A4A9}"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41"/>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2"/>
        <c:spPr>
          <a:solidFill>
            <a:schemeClr val="accent2"/>
          </a:solidFill>
          <a:ln>
            <a:noFill/>
          </a:ln>
          <a:effectLst/>
        </c:spPr>
        <c:dLbl>
          <c:idx val="0"/>
          <c:layout>
            <c:manualLayout>
              <c:x val="-1.2010870746524899E-3"/>
              <c:y val="1.2965962137348601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3FF0A1EF-5D90-4B00-8607-02B00C97923B}" type="VALUE">
                  <a:rPr lang="en-US"/>
                  <a:pPr>
                    <a:defRPr sz="800" b="0" i="0" u="none" strike="noStrike" kern="1200" baseline="0">
                      <a:solidFill>
                        <a:schemeClr val="tx1">
                          <a:lumMod val="75000"/>
                          <a:lumOff val="25000"/>
                        </a:schemeClr>
                      </a:solidFill>
                      <a:latin typeface="+mn-lt"/>
                      <a:ea typeface="+mn-ea"/>
                      <a:cs typeface="+mn-cs"/>
                    </a:defRPr>
                  </a:pPr>
                  <a:t>[VALUE]</a:t>
                </a:fld>
                <a:r>
                  <a:rPr lang="en-US" baseline="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43"/>
        <c:spPr>
          <a:solidFill>
            <a:schemeClr val="accent2"/>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CDD8760C-C220-414F-B313-A8BA53CBA75B}"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44"/>
        <c:spPr>
          <a:solidFill>
            <a:schemeClr val="accent2"/>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E3E7655C-952F-4BAB-81D1-BF4C4909B18A}"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45"/>
        <c:spPr>
          <a:solidFill>
            <a:schemeClr val="accent2"/>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B59A3AAB-D388-4420-BE92-28B95F8F066C}"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46"/>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7"/>
        <c:spPr>
          <a:solidFill>
            <a:schemeClr val="accent3"/>
          </a:solidFill>
          <a:ln>
            <a:noFill/>
          </a:ln>
          <a:effectLst/>
        </c:spPr>
        <c:dLbl>
          <c:idx val="0"/>
          <c:layout>
            <c:manualLayout>
              <c:x val="1.9409621466531898E-2"/>
              <c:y val="-7.9235519948309704E-17"/>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87FF2767-1776-4376-86FD-71F36D9376DA}"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48"/>
        <c:spPr>
          <a:solidFill>
            <a:schemeClr val="accent3"/>
          </a:solidFill>
          <a:ln>
            <a:noFill/>
          </a:ln>
          <a:effectLst/>
        </c:spPr>
        <c:dLbl>
          <c:idx val="0"/>
          <c:layout>
            <c:manualLayout>
              <c:x val="1.5096372251747E-2"/>
              <c:y val="1.2965962137348699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D6507288-58A0-404E-B109-08F164F7586F}"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49"/>
        <c:spPr>
          <a:solidFill>
            <a:schemeClr val="accent3"/>
          </a:solidFill>
          <a:ln>
            <a:noFill/>
          </a:ln>
          <a:effectLst/>
        </c:spPr>
        <c:dLbl>
          <c:idx val="0"/>
          <c:layout>
            <c:manualLayout>
              <c:x val="1.7252996859139499E-2"/>
              <c:y val="0"/>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9736CF8D-47CD-4578-B084-7315AC393E02}"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50"/>
        <c:spPr>
          <a:solidFill>
            <a:schemeClr val="accent3"/>
          </a:solidFill>
          <a:ln>
            <a:noFill/>
          </a:ln>
          <a:effectLst/>
        </c:spPr>
        <c:dLbl>
          <c:idx val="0"/>
          <c:layout>
            <c:manualLayout>
              <c:x val="2.3722870681316802E-2"/>
              <c:y val="0"/>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49399593-8C06-4486-B31A-2C928C08EBE4}"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51"/>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52"/>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FF51D77C-FEE0-4AC7-816E-FA395D671662}"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53"/>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ABAEDB46-DAE8-446C-891E-CD0D0D638623}"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54"/>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DB950F34-2A35-4B51-8C92-1D6658D615F6}"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55"/>
        <c:spPr>
          <a:solidFill>
            <a:schemeClr val="accent1"/>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E1FA22FE-EC07-4F20-97E8-D9681641A4A9}"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56"/>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57"/>
        <c:spPr>
          <a:solidFill>
            <a:schemeClr val="accent2"/>
          </a:solidFill>
          <a:ln>
            <a:noFill/>
          </a:ln>
          <a:effectLst/>
        </c:spPr>
        <c:dLbl>
          <c:idx val="0"/>
          <c:layout>
            <c:manualLayout>
              <c:x val="-1.2010870746524899E-3"/>
              <c:y val="1.2965962137348601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3FF0A1EF-5D90-4B00-8607-02B00C97923B}" type="VALUE">
                  <a:rPr lang="en-US"/>
                  <a:pPr>
                    <a:defRPr sz="800" b="0" i="0" u="none" strike="noStrike" kern="1200" baseline="0">
                      <a:solidFill>
                        <a:schemeClr val="tx1">
                          <a:lumMod val="75000"/>
                          <a:lumOff val="25000"/>
                        </a:schemeClr>
                      </a:solidFill>
                      <a:latin typeface="+mn-lt"/>
                      <a:ea typeface="+mn-ea"/>
                      <a:cs typeface="+mn-cs"/>
                    </a:defRPr>
                  </a:pPr>
                  <a:t>[VALUE]</a:t>
                </a:fld>
                <a:r>
                  <a:rPr lang="en-US" baseline="0"/>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58"/>
        <c:spPr>
          <a:solidFill>
            <a:schemeClr val="accent2"/>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CDD8760C-C220-414F-B313-A8BA53CBA75B}"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59"/>
        <c:spPr>
          <a:solidFill>
            <a:schemeClr val="accent2"/>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E3E7655C-952F-4BAB-81D1-BF4C4909B18A}"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60"/>
        <c:spPr>
          <a:solidFill>
            <a:schemeClr val="accent2"/>
          </a:solidFill>
          <a:ln>
            <a:noFill/>
          </a:ln>
          <a:effectLst/>
        </c:spPr>
        <c:dLbl>
          <c:idx val="0"/>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B59A3AAB-D388-4420-BE92-28B95F8F066C}"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61"/>
        <c:spPr>
          <a:solidFill>
            <a:schemeClr val="accent1"/>
          </a:solidFill>
          <a:ln>
            <a:noFill/>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62"/>
        <c:spPr>
          <a:solidFill>
            <a:schemeClr val="accent3"/>
          </a:solidFill>
          <a:ln>
            <a:noFill/>
          </a:ln>
          <a:effectLst/>
        </c:spPr>
        <c:dLbl>
          <c:idx val="0"/>
          <c:layout>
            <c:manualLayout>
              <c:x val="1.9409621466531898E-2"/>
              <c:y val="-7.9235519948309704E-17"/>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87FF2767-1776-4376-86FD-71F36D9376DA}"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63"/>
        <c:spPr>
          <a:solidFill>
            <a:schemeClr val="accent3"/>
          </a:solidFill>
          <a:ln>
            <a:noFill/>
          </a:ln>
          <a:effectLst/>
        </c:spPr>
        <c:dLbl>
          <c:idx val="0"/>
          <c:layout>
            <c:manualLayout>
              <c:x val="1.5096372251747E-2"/>
              <c:y val="1.2965962137348699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D6507288-58A0-404E-B109-08F164F7586F}"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64"/>
        <c:spPr>
          <a:solidFill>
            <a:schemeClr val="accent3"/>
          </a:solidFill>
          <a:ln>
            <a:noFill/>
          </a:ln>
          <a:effectLst/>
        </c:spPr>
        <c:dLbl>
          <c:idx val="0"/>
          <c:layout>
            <c:manualLayout>
              <c:x val="1.7252996859139499E-2"/>
              <c:y val="0"/>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9736CF8D-47CD-4578-B084-7315AC393E02}"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
        <c:idx val="65"/>
        <c:spPr>
          <a:solidFill>
            <a:schemeClr val="accent3"/>
          </a:solidFill>
          <a:ln>
            <a:noFill/>
          </a:ln>
          <a:effectLst/>
        </c:spPr>
        <c:dLbl>
          <c:idx val="0"/>
          <c:layout>
            <c:manualLayout>
              <c:x val="2.3722870681316802E-2"/>
              <c:y val="0"/>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fld id="{49399593-8C06-4486-B31A-2C928C08EBE4}" type="VALUE">
                  <a:rPr lang="en-US"/>
                  <a:pPr>
                    <a:defRPr sz="800" b="0" i="0" u="none" strike="noStrike" kern="1200" baseline="0">
                      <a:solidFill>
                        <a:schemeClr val="tx1">
                          <a:lumMod val="75000"/>
                          <a:lumOff val="25000"/>
                        </a:schemeClr>
                      </a:solidFill>
                      <a:latin typeface="+mn-lt"/>
                      <a:ea typeface="+mn-ea"/>
                      <a:cs typeface="+mn-cs"/>
                    </a:defRPr>
                  </a:pPr>
                  <a:t>[VALUE]</a:t>
                </a:fld>
                <a:r>
                  <a:rPr lang="en-US"/>
                  <a:t> M</a:t>
                </a:r>
              </a:p>
            </c:rich>
          </c:tx>
          <c:numFmt formatCode="#,##0.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Lst>
        </c:dLbl>
      </c:pivotFmt>
    </c:pivotFmts>
    <c:plotArea>
      <c:layout/>
      <c:barChart>
        <c:barDir val="col"/>
        <c:grouping val="clustered"/>
        <c:varyColors val="0"/>
        <c:ser>
          <c:idx val="0"/>
          <c:order val="0"/>
          <c:tx>
            <c:strRef>
              <c:f>'ER Summary'!$K$3:$K$4</c:f>
              <c:strCache>
                <c:ptCount val="1"/>
                <c:pt idx="0">
                  <c:v>Prior 6 Months</c:v>
                </c:pt>
              </c:strCache>
            </c:strRef>
          </c:tx>
          <c:spPr>
            <a:solidFill>
              <a:schemeClr val="accent1"/>
            </a:solidFill>
            <a:ln>
              <a:noFill/>
            </a:ln>
            <a:effectLst/>
          </c:spPr>
          <c:invertIfNegative val="0"/>
          <c:dPt>
            <c:idx val="0"/>
            <c:invertIfNegative val="0"/>
            <c:bubble3D val="0"/>
          </c:dPt>
          <c:dPt>
            <c:idx val="1"/>
            <c:invertIfNegative val="0"/>
            <c:bubble3D val="0"/>
          </c:dPt>
          <c:dPt>
            <c:idx val="2"/>
            <c:invertIfNegative val="0"/>
            <c:bubble3D val="0"/>
          </c:dPt>
          <c:dPt>
            <c:idx val="3"/>
            <c:invertIfNegative val="0"/>
            <c:bubble3D val="0"/>
          </c:dPt>
          <c:cat>
            <c:strRef>
              <c:f>'ER Summary'!$J$5:$J$9</c:f>
              <c:strCache>
                <c:ptCount val="4"/>
                <c:pt idx="0">
                  <c:v>2008</c:v>
                </c:pt>
                <c:pt idx="1">
                  <c:v>2009</c:v>
                </c:pt>
                <c:pt idx="2">
                  <c:v>2010</c:v>
                </c:pt>
                <c:pt idx="3">
                  <c:v>2011</c:v>
                </c:pt>
              </c:strCache>
            </c:strRef>
          </c:cat>
          <c:val>
            <c:numRef>
              <c:f>'ER Summary'!$K$5:$K$9</c:f>
              <c:numCache>
                <c:formatCode>General</c:formatCode>
                <c:ptCount val="4"/>
                <c:pt idx="0">
                  <c:v>171986.34480554299</c:v>
                </c:pt>
                <c:pt idx="1">
                  <c:v>293746.467295565</c:v>
                </c:pt>
                <c:pt idx="2">
                  <c:v>283531.3458355898</c:v>
                </c:pt>
                <c:pt idx="3">
                  <c:v>242582.804732157</c:v>
                </c:pt>
              </c:numCache>
            </c:numRef>
          </c:val>
        </c:ser>
        <c:ser>
          <c:idx val="1"/>
          <c:order val="1"/>
          <c:tx>
            <c:strRef>
              <c:f>'ER Summary'!$L$3:$L$4</c:f>
              <c:strCache>
                <c:ptCount val="1"/>
                <c:pt idx="0">
                  <c:v>Future 6 Months</c:v>
                </c:pt>
              </c:strCache>
            </c:strRef>
          </c:tx>
          <c:spPr>
            <a:solidFill>
              <a:schemeClr val="accent2"/>
            </a:solidFill>
            <a:ln>
              <a:noFill/>
            </a:ln>
            <a:effectLst/>
          </c:spPr>
          <c:invertIfNegative val="0"/>
          <c:dPt>
            <c:idx val="0"/>
            <c:invertIfNegative val="0"/>
            <c:bubble3D val="0"/>
          </c:dPt>
          <c:dPt>
            <c:idx val="1"/>
            <c:invertIfNegative val="0"/>
            <c:bubble3D val="0"/>
          </c:dPt>
          <c:dPt>
            <c:idx val="2"/>
            <c:invertIfNegative val="0"/>
            <c:bubble3D val="0"/>
          </c:dPt>
          <c:dPt>
            <c:idx val="3"/>
            <c:invertIfNegative val="0"/>
            <c:bubble3D val="0"/>
          </c:dPt>
          <c:dLbls>
            <c:dLbl>
              <c:idx val="0"/>
              <c:layout>
                <c:manualLayout>
                  <c:x val="-1.20114531138153E-3"/>
                  <c:y val="1.0497481125448399E-2"/>
                </c:manualLayout>
              </c:layout>
              <c:tx>
                <c:rich>
                  <a:bodyPr/>
                  <a:lstStyle/>
                  <a:p>
                    <a:r>
                      <a:rPr lang="en-US" dirty="0" smtClean="0"/>
                      <a:t>- 64.7%</a:t>
                    </a:r>
                    <a:endParaRPr lang="en-US" baseline="0"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0303030303030299E-3"/>
                  <c:y val="0"/>
                </c:manualLayout>
              </c:layout>
              <c:tx>
                <c:rich>
                  <a:bodyPr/>
                  <a:lstStyle/>
                  <a:p>
                    <a:r>
                      <a:rPr lang="en-US" dirty="0" smtClean="0"/>
                      <a:t>- 44.8%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tx>
                <c:rich>
                  <a:bodyPr/>
                  <a:lstStyle/>
                  <a:p>
                    <a:r>
                      <a:rPr lang="en-US" dirty="0" smtClean="0"/>
                      <a:t>-64.7%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6.0606060606060597E-3"/>
                  <c:y val="-9.0511796144296805E-17"/>
                </c:manualLayout>
              </c:layout>
              <c:tx>
                <c:rich>
                  <a:bodyPr/>
                  <a:lstStyle/>
                  <a:p>
                    <a:r>
                      <a:rPr lang="en-US" dirty="0" smtClean="0"/>
                      <a:t>-45.8%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Summary'!$J$5:$J$9</c:f>
              <c:strCache>
                <c:ptCount val="4"/>
                <c:pt idx="0">
                  <c:v>2008</c:v>
                </c:pt>
                <c:pt idx="1">
                  <c:v>2009</c:v>
                </c:pt>
                <c:pt idx="2">
                  <c:v>2010</c:v>
                </c:pt>
                <c:pt idx="3">
                  <c:v>2011</c:v>
                </c:pt>
              </c:strCache>
            </c:strRef>
          </c:cat>
          <c:val>
            <c:numRef>
              <c:f>'ER Summary'!$L$5:$L$9</c:f>
              <c:numCache>
                <c:formatCode>General</c:formatCode>
                <c:ptCount val="4"/>
                <c:pt idx="0">
                  <c:v>61383.800889780898</c:v>
                </c:pt>
                <c:pt idx="1">
                  <c:v>157667.70688311601</c:v>
                </c:pt>
                <c:pt idx="2">
                  <c:v>167254.81923373099</c:v>
                </c:pt>
                <c:pt idx="3">
                  <c:v>130660.449574728</c:v>
                </c:pt>
              </c:numCache>
            </c:numRef>
          </c:val>
        </c:ser>
        <c:ser>
          <c:idx val="2"/>
          <c:order val="2"/>
          <c:tx>
            <c:strRef>
              <c:f>'ER Summary'!$M$3:$M$4</c:f>
              <c:strCache>
                <c:ptCount val="1"/>
                <c:pt idx="0">
                  <c:v>Future 7 to 12 Months</c:v>
                </c:pt>
              </c:strCache>
            </c:strRef>
          </c:tx>
          <c:spPr>
            <a:solidFill>
              <a:schemeClr val="accent3"/>
            </a:solidFill>
            <a:ln>
              <a:noFill/>
            </a:ln>
            <a:effectLst/>
          </c:spPr>
          <c:invertIfNegative val="0"/>
          <c:dPt>
            <c:idx val="0"/>
            <c:invertIfNegative val="0"/>
            <c:bubble3D val="0"/>
          </c:dPt>
          <c:dPt>
            <c:idx val="1"/>
            <c:invertIfNegative val="0"/>
            <c:bubble3D val="0"/>
          </c:dPt>
          <c:dPt>
            <c:idx val="2"/>
            <c:invertIfNegative val="0"/>
            <c:bubble3D val="0"/>
          </c:dPt>
          <c:dPt>
            <c:idx val="3"/>
            <c:invertIfNegative val="0"/>
            <c:bubble3D val="0"/>
          </c:dPt>
          <c:dLbls>
            <c:dLbl>
              <c:idx val="0"/>
              <c:layout>
                <c:manualLayout>
                  <c:x val="1.9409621466531898E-2"/>
                  <c:y val="-7.9235519948309704E-17"/>
                </c:manualLayout>
              </c:layout>
              <c:tx>
                <c:rich>
                  <a:bodyPr/>
                  <a:lstStyle/>
                  <a:p>
                    <a:r>
                      <a:rPr lang="en-US" dirty="0" smtClean="0"/>
                      <a:t>16.6%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3581245526127401E-2"/>
                  <c:y val="8.0289490778769398E-3"/>
                </c:manualLayout>
              </c:layout>
              <c:tx>
                <c:rich>
                  <a:bodyPr/>
                  <a:lstStyle/>
                  <a:p>
                    <a:r>
                      <a:rPr lang="en-US" dirty="0" smtClean="0"/>
                      <a:t>- 14.3%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7252996859139499E-2"/>
                  <c:y val="0"/>
                </c:manualLayout>
              </c:layout>
              <c:tx>
                <c:rich>
                  <a:bodyPr/>
                  <a:lstStyle/>
                  <a:p>
                    <a:r>
                      <a:rPr lang="en-US" dirty="0" smtClean="0"/>
                      <a:t>-6.25%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6147100930565501E-2"/>
                  <c:y val="-2.4685320475715299E-3"/>
                </c:manualLayout>
              </c:layout>
              <c:tx>
                <c:rich>
                  <a:bodyPr/>
                  <a:lstStyle/>
                  <a:p>
                    <a:r>
                      <a:rPr lang="en-US" dirty="0" smtClean="0"/>
                      <a:t>-7.7%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'ER Summary'!$J$5:$J$9</c:f>
              <c:strCache>
                <c:ptCount val="4"/>
                <c:pt idx="0">
                  <c:v>2008</c:v>
                </c:pt>
                <c:pt idx="1">
                  <c:v>2009</c:v>
                </c:pt>
                <c:pt idx="2">
                  <c:v>2010</c:v>
                </c:pt>
                <c:pt idx="3">
                  <c:v>2011</c:v>
                </c:pt>
              </c:strCache>
            </c:strRef>
          </c:cat>
          <c:val>
            <c:numRef>
              <c:f>'ER Summary'!$M$5:$M$9</c:f>
              <c:numCache>
                <c:formatCode>General</c:formatCode>
                <c:ptCount val="4"/>
                <c:pt idx="0">
                  <c:v>72622.922407140475</c:v>
                </c:pt>
                <c:pt idx="1">
                  <c:v>141618.42640864701</c:v>
                </c:pt>
                <c:pt idx="2">
                  <c:v>157177.66841868701</c:v>
                </c:pt>
                <c:pt idx="3">
                  <c:v>115646.26360868401</c:v>
                </c:pt>
              </c:numCache>
            </c:numRef>
          </c:val>
        </c:ser>
        <c:dLbls>
          <c:showLegendKey val="0"/>
          <c:showVal val="0"/>
          <c:showCatName val="0"/>
          <c:showSerName val="0"/>
          <c:showPercent val="0"/>
          <c:showBubbleSize val="0"/>
        </c:dLbls>
        <c:gapWidth val="219"/>
        <c:overlap val="-27"/>
        <c:axId val="199931392"/>
        <c:axId val="199933312"/>
      </c:barChart>
      <c:catAx>
        <c:axId val="199931392"/>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Fiscal Year</a:t>
                </a:r>
              </a:p>
            </c:rich>
          </c:tx>
          <c:overlay val="0"/>
          <c:spPr>
            <a:noFill/>
            <a:ln>
              <a:noFill/>
            </a:ln>
            <a:effectLst/>
          </c:sp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9933312"/>
        <c:crosses val="autoZero"/>
        <c:auto val="1"/>
        <c:lblAlgn val="ctr"/>
        <c:lblOffset val="100"/>
        <c:noMultiLvlLbl val="0"/>
      </c:catAx>
      <c:valAx>
        <c:axId val="19993331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199931392"/>
        <c:crosses val="autoZero"/>
        <c:crossBetween val="between"/>
        <c:dispUnits>
          <c:builtInUnit val="millions"/>
        </c:dispUnits>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2">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554" name="Header Placeholder 1"/>
          <p:cNvSpPr>
            <a:spLocks noGrp="1"/>
          </p:cNvSpPr>
          <p:nvPr>
            <p:ph type="hdr" sz="quarter"/>
          </p:nvPr>
        </p:nvSpPr>
        <p:spPr bwMode="auto">
          <a:xfrm>
            <a:off x="0" y="0"/>
            <a:ext cx="2971800" cy="458788"/>
          </a:xfrm>
          <a:prstGeom prst="rect">
            <a:avLst/>
          </a:prstGeom>
          <a:noFill/>
          <a:ln w="9525">
            <a:noFill/>
            <a:miter lim="800000"/>
            <a:headEnd/>
            <a:tailEnd/>
          </a:ln>
        </p:spPr>
        <p:txBody>
          <a:bodyPr vert="horz" wrap="square" lIns="86493" tIns="43247" rIns="86493" bIns="43247" numCol="1" anchor="t" anchorCtr="0" compatLnSpc="1">
            <a:prstTxWarp prst="textNoShape">
              <a:avLst/>
            </a:prstTxWarp>
          </a:bodyPr>
          <a:lstStyle>
            <a:lvl1pPr>
              <a:defRPr sz="1100"/>
            </a:lvl1pPr>
          </a:lstStyle>
          <a:p>
            <a:endParaRPr lang="en-US"/>
          </a:p>
        </p:txBody>
      </p:sp>
      <p:sp>
        <p:nvSpPr>
          <p:cNvPr id="23555" name="Date Placeholder 2"/>
          <p:cNvSpPr>
            <a:spLocks noGrp="1"/>
          </p:cNvSpPr>
          <p:nvPr>
            <p:ph type="dt" sz="quarter" idx="1"/>
          </p:nvPr>
        </p:nvSpPr>
        <p:spPr bwMode="auto">
          <a:xfrm>
            <a:off x="3884613" y="0"/>
            <a:ext cx="2971800" cy="458788"/>
          </a:xfrm>
          <a:prstGeom prst="rect">
            <a:avLst/>
          </a:prstGeom>
          <a:noFill/>
          <a:ln w="9525">
            <a:noFill/>
            <a:miter lim="800000"/>
            <a:headEnd/>
            <a:tailEnd/>
          </a:ln>
        </p:spPr>
        <p:txBody>
          <a:bodyPr vert="horz" wrap="square" lIns="86493" tIns="43247" rIns="86493" bIns="43247" numCol="1" anchor="t" anchorCtr="0" compatLnSpc="1">
            <a:prstTxWarp prst="textNoShape">
              <a:avLst/>
            </a:prstTxWarp>
          </a:bodyPr>
          <a:lstStyle>
            <a:lvl1pPr algn="r">
              <a:defRPr sz="1100"/>
            </a:lvl1pPr>
          </a:lstStyle>
          <a:p>
            <a:fld id="{38336C05-4146-437F-ABDF-1DA2767913EB}" type="datetimeFigureOut">
              <a:rPr lang="en-US"/>
              <a:pPr/>
              <a:t>2/11/2015</a:t>
            </a:fld>
            <a:endParaRPr lang="en-US"/>
          </a:p>
        </p:txBody>
      </p:sp>
      <p:sp>
        <p:nvSpPr>
          <p:cNvPr id="23556" name="Footer Placeholder 3"/>
          <p:cNvSpPr>
            <a:spLocks noGrp="1"/>
          </p:cNvSpPr>
          <p:nvPr>
            <p:ph type="ftr" sz="quarter" idx="2"/>
          </p:nvPr>
        </p:nvSpPr>
        <p:spPr bwMode="auto">
          <a:xfrm>
            <a:off x="0" y="8685213"/>
            <a:ext cx="2971800" cy="458787"/>
          </a:xfrm>
          <a:prstGeom prst="rect">
            <a:avLst/>
          </a:prstGeom>
          <a:noFill/>
          <a:ln w="9525">
            <a:noFill/>
            <a:miter lim="800000"/>
            <a:headEnd/>
            <a:tailEnd/>
          </a:ln>
        </p:spPr>
        <p:txBody>
          <a:bodyPr vert="horz" wrap="square" lIns="86493" tIns="43247" rIns="86493" bIns="43247" numCol="1" anchor="b" anchorCtr="0" compatLnSpc="1">
            <a:prstTxWarp prst="textNoShape">
              <a:avLst/>
            </a:prstTxWarp>
          </a:bodyPr>
          <a:lstStyle>
            <a:lvl1pPr>
              <a:defRPr sz="1100"/>
            </a:lvl1pPr>
          </a:lstStyle>
          <a:p>
            <a:endParaRPr lang="en-US"/>
          </a:p>
        </p:txBody>
      </p:sp>
      <p:sp>
        <p:nvSpPr>
          <p:cNvPr id="23557" name="Slide Number Placeholder 4"/>
          <p:cNvSpPr>
            <a:spLocks noGrp="1"/>
          </p:cNvSpPr>
          <p:nvPr>
            <p:ph type="sldNum" sz="quarter" idx="3"/>
          </p:nvPr>
        </p:nvSpPr>
        <p:spPr bwMode="auto">
          <a:xfrm>
            <a:off x="3884613" y="8685213"/>
            <a:ext cx="2971800" cy="458787"/>
          </a:xfrm>
          <a:prstGeom prst="rect">
            <a:avLst/>
          </a:prstGeom>
          <a:noFill/>
          <a:ln w="9525">
            <a:noFill/>
            <a:miter lim="800000"/>
            <a:headEnd/>
            <a:tailEnd/>
          </a:ln>
        </p:spPr>
        <p:txBody>
          <a:bodyPr vert="horz" wrap="square" lIns="86493" tIns="43247" rIns="86493" bIns="43247" numCol="1" anchor="b" anchorCtr="0" compatLnSpc="1">
            <a:prstTxWarp prst="textNoShape">
              <a:avLst/>
            </a:prstTxWarp>
          </a:bodyPr>
          <a:lstStyle>
            <a:lvl1pPr algn="r">
              <a:defRPr sz="1100"/>
            </a:lvl1pPr>
          </a:lstStyle>
          <a:p>
            <a:fld id="{F324F2AE-2AD1-47A4-B746-B008274BD919}" type="slidenum">
              <a:rPr lang="en-US"/>
              <a:pPr/>
              <a:t>‹#›</a:t>
            </a:fld>
            <a:endParaRPr lang="en-US"/>
          </a:p>
        </p:txBody>
      </p:sp>
    </p:spTree>
    <p:extLst>
      <p:ext uri="{BB962C8B-B14F-4D97-AF65-F5344CB8AC3E}">
        <p14:creationId xmlns:p14="http://schemas.microsoft.com/office/powerpoint/2010/main" val="82509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2530" name="Shape 2"/>
          <p:cNvSpPr txBox="1">
            <a:spLocks noGrp="1"/>
          </p:cNvSpPr>
          <p:nvPr>
            <p:ph type="hdr" idx="2"/>
          </p:nvPr>
        </p:nvSpPr>
        <p:spPr bwMode="auto">
          <a:xfrm>
            <a:off x="0" y="0"/>
            <a:ext cx="2971800" cy="457200"/>
          </a:xfrm>
          <a:prstGeom prst="rect">
            <a:avLst/>
          </a:prstGeom>
          <a:noFill/>
          <a:ln w="9525">
            <a:noFill/>
            <a:miter lim="800000"/>
            <a:headEnd/>
            <a:tailEnd/>
          </a:ln>
        </p:spPr>
        <p:txBody>
          <a:bodyPr vert="horz" wrap="square" lIns="86479" tIns="86479" rIns="86479" bIns="86479" numCol="1" anchor="ctr" anchorCtr="0" compatLnSpc="1">
            <a:prstTxWarp prst="textNoShape">
              <a:avLst/>
            </a:prstTxWarp>
          </a:bodyPr>
          <a:lstStyle>
            <a:lvl1pPr>
              <a:defRPr/>
            </a:lvl1pPr>
          </a:lstStyle>
          <a:p>
            <a:endParaRPr lang="en-US"/>
          </a:p>
        </p:txBody>
      </p:sp>
      <p:sp>
        <p:nvSpPr>
          <p:cNvPr id="22531" name="Shape 3"/>
          <p:cNvSpPr txBox="1">
            <a:spLocks noGrp="1"/>
          </p:cNvSpPr>
          <p:nvPr/>
        </p:nvSpPr>
        <p:spPr bwMode="auto">
          <a:xfrm>
            <a:off x="3884613" y="0"/>
            <a:ext cx="2971800" cy="457200"/>
          </a:xfrm>
          <a:prstGeom prst="rect">
            <a:avLst/>
          </a:prstGeom>
          <a:noFill/>
          <a:ln w="9525">
            <a:noFill/>
            <a:miter lim="800000"/>
            <a:headEnd/>
            <a:tailEnd/>
          </a:ln>
        </p:spPr>
        <p:txBody>
          <a:bodyPr lIns="86479" tIns="86479" rIns="86479" bIns="86479">
            <a:prstTxWarp prst="textNoShape">
              <a:avLst/>
            </a:prstTxWarp>
          </a:bodyPr>
          <a:lstStyle/>
          <a:p>
            <a:pPr algn="r"/>
            <a:endParaRPr lang="en-US" sz="1100"/>
          </a:p>
        </p:txBody>
      </p:sp>
      <p:sp>
        <p:nvSpPr>
          <p:cNvPr id="22532" name="Shape 4"/>
          <p:cNvSpPr>
            <a:spLocks noGrp="1" noRot="1" noChangeAspect="1"/>
          </p:cNvSpPr>
          <p:nvPr>
            <p:ph type="sldImg" idx="3"/>
          </p:nvPr>
        </p:nvSpPr>
        <p:spPr bwMode="auto">
          <a:xfrm>
            <a:off x="1144588" y="685800"/>
            <a:ext cx="4570412" cy="3429000"/>
          </a:xfrm>
          <a:custGeom>
            <a:avLst/>
            <a:gdLst>
              <a:gd name="T0" fmla="*/ 0 w 120000"/>
              <a:gd name="T1" fmla="*/ 0 h 120000"/>
              <a:gd name="T2" fmla="*/ 120000 w 120000"/>
              <a:gd name="T3" fmla="*/ 120000 h 120000"/>
            </a:gdLst>
            <a:ahLst/>
            <a:cxnLst/>
            <a:rect l="T0" t="T1" r="T2" b="T3"/>
            <a:pathLst>
              <a:path w="120000" h="120000" extrusionOk="0">
                <a:moveTo>
                  <a:pt x="0" y="0"/>
                </a:moveTo>
                <a:lnTo>
                  <a:pt x="120000" y="0"/>
                </a:lnTo>
                <a:lnTo>
                  <a:pt x="120000" y="120000"/>
                </a:lnTo>
                <a:lnTo>
                  <a:pt x="0" y="120000"/>
                </a:lnTo>
                <a:close/>
              </a:path>
            </a:pathLst>
          </a:custGeom>
          <a:noFill/>
          <a:ln w="12700" cap="rnd">
            <a:solidFill>
              <a:srgbClr val="000000"/>
            </a:solidFill>
            <a:miter lim="800000"/>
            <a:headEnd/>
            <a:tailEnd/>
          </a:ln>
        </p:spPr>
      </p:sp>
      <p:sp>
        <p:nvSpPr>
          <p:cNvPr id="5" name="Shape 5"/>
          <p:cNvSpPr txBox="1">
            <a:spLocks noGrp="1"/>
          </p:cNvSpPr>
          <p:nvPr>
            <p:ph type="body" idx="1"/>
          </p:nvPr>
        </p:nvSpPr>
        <p:spPr>
          <a:xfrm>
            <a:off x="685800" y="4343400"/>
            <a:ext cx="5486400" cy="4114800"/>
          </a:xfrm>
          <a:prstGeom prst="rect">
            <a:avLst/>
          </a:prstGeom>
          <a:noFill/>
          <a:ln>
            <a:noFill/>
          </a:ln>
        </p:spPr>
        <p:txBody>
          <a:bodyPr lIns="86479" tIns="86479" rIns="86479" bIns="86479"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pPr lvl="0"/>
            <a:endParaRPr noProof="0"/>
          </a:p>
        </p:txBody>
      </p:sp>
      <p:sp>
        <p:nvSpPr>
          <p:cNvPr id="22534" name="Shape 6"/>
          <p:cNvSpPr txBox="1">
            <a:spLocks noGrp="1"/>
          </p:cNvSpPr>
          <p:nvPr/>
        </p:nvSpPr>
        <p:spPr bwMode="auto">
          <a:xfrm>
            <a:off x="0" y="8685213"/>
            <a:ext cx="2971800" cy="457200"/>
          </a:xfrm>
          <a:prstGeom prst="rect">
            <a:avLst/>
          </a:prstGeom>
          <a:noFill/>
          <a:ln w="9525">
            <a:noFill/>
            <a:miter lim="800000"/>
            <a:headEnd/>
            <a:tailEnd/>
          </a:ln>
        </p:spPr>
        <p:txBody>
          <a:bodyPr lIns="86479" tIns="86479" rIns="86479" bIns="86479" anchor="ctr">
            <a:prstTxWarp prst="textNoShape">
              <a:avLst/>
            </a:prstTxWarp>
          </a:bodyPr>
          <a:lstStyle/>
          <a:p>
            <a:endParaRPr lang="en-US"/>
          </a:p>
        </p:txBody>
      </p:sp>
      <p:sp>
        <p:nvSpPr>
          <p:cNvPr id="22535" name="Shape 7"/>
          <p:cNvSpPr txBox="1">
            <a:spLocks noGrp="1"/>
          </p:cNvSpPr>
          <p:nvPr/>
        </p:nvSpPr>
        <p:spPr bwMode="auto">
          <a:xfrm>
            <a:off x="3884613" y="8685213"/>
            <a:ext cx="2971800" cy="457200"/>
          </a:xfrm>
          <a:prstGeom prst="rect">
            <a:avLst/>
          </a:prstGeom>
          <a:noFill/>
          <a:ln w="9525">
            <a:noFill/>
            <a:miter lim="800000"/>
            <a:headEnd/>
            <a:tailEnd/>
          </a:ln>
        </p:spPr>
        <p:txBody>
          <a:bodyPr lIns="86479" tIns="86479" rIns="86479" bIns="86479" anchor="b">
            <a:prstTxWarp prst="textNoShape">
              <a:avLst/>
            </a:prstTxWarp>
          </a:bodyPr>
          <a:lstStyle/>
          <a:p>
            <a:pPr algn="r"/>
            <a:endParaRPr lang="en-US" sz="1100"/>
          </a:p>
        </p:txBody>
      </p:sp>
    </p:spTree>
    <p:extLst>
      <p:ext uri="{BB962C8B-B14F-4D97-AF65-F5344CB8AC3E}">
        <p14:creationId xmlns:p14="http://schemas.microsoft.com/office/powerpoint/2010/main" val="3730518206"/>
      </p:ext>
    </p:extLst>
  </p:cSld>
  <p:clrMap bg1="lt1" tx1="dk1" bg2="dk2" tx2="lt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84" charset="-128"/>
        <a:cs typeface="ＭＳ Ｐゴシック" pitchFamily="84" charset="-128"/>
      </a:defRPr>
    </a:lvl1pPr>
    <a:lvl2pPr marL="37931725" indent="-37474525" algn="l" rtl="0" fontAlgn="base">
      <a:spcBef>
        <a:spcPct val="30000"/>
      </a:spcBef>
      <a:spcAft>
        <a:spcPct val="0"/>
      </a:spcAft>
      <a:defRPr sz="1200" kern="1200">
        <a:solidFill>
          <a:schemeClr val="tx1"/>
        </a:solidFill>
        <a:latin typeface="+mn-lt"/>
        <a:ea typeface="ＭＳ Ｐゴシック" pitchFamily="84"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84"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84"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Notes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24543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a:ln/>
        </p:spPr>
      </p:sp>
      <p:sp>
        <p:nvSpPr>
          <p:cNvPr id="69634" name="Notes Placeholder 2"/>
          <p:cNvSpPr txBox="1">
            <a:spLocks noGrp="1"/>
          </p:cNvSpPr>
          <p:nvPr>
            <p:ph type="body" idx="1"/>
          </p:nvPr>
        </p:nvSpPr>
        <p:spPr bwMode="auto">
          <a:noFill/>
        </p:spPr>
        <p:txBody>
          <a:bodyPr vert="horz" wrap="square" numCol="1" compatLnSpc="1">
            <a:prstTxWarp prst="textNoShape">
              <a:avLst/>
            </a:prstTxWarp>
          </a:bodyPr>
          <a:lstStyle/>
          <a:p>
            <a:pPr>
              <a:spcBef>
                <a:spcPct val="0"/>
              </a:spcBef>
            </a:pPr>
            <a:endParaRPr lang="en-US"/>
          </a:p>
        </p:txBody>
      </p:sp>
      <p:sp>
        <p:nvSpPr>
          <p:cNvPr id="69635" name="Slide Number Placeholder 3"/>
          <p:cNvSpPr>
            <a:spLocks noGrp="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a:fld id="{74A824BE-8B24-474B-BD37-F2799F253CAD}" type="slidenum">
              <a:rPr lang="en-US" sz="1100"/>
              <a:pPr algn="r"/>
              <a:t>38</a:t>
            </a:fld>
            <a:endParaRPr lang="en-US" sz="11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defTabSz="912813"/>
            <a:fld id="{3B1BB92B-E83D-4B73-A1D3-8DC534432DAA}" type="slidenum">
              <a:rPr lang="en-US" sz="1100">
                <a:solidFill>
                  <a:schemeClr val="tx1"/>
                </a:solidFill>
              </a:rPr>
              <a:pPr algn="r" defTabSz="912813"/>
              <a:t>42</a:t>
            </a:fld>
            <a:endParaRPr lang="en-US" sz="1100">
              <a:solidFill>
                <a:schemeClr val="tx1"/>
              </a:solidFill>
            </a:endParaRPr>
          </a:p>
        </p:txBody>
      </p:sp>
      <p:sp>
        <p:nvSpPr>
          <p:cNvPr id="74754" name="Rectangle 2"/>
          <p:cNvSpPr>
            <a:spLocks noGrp="1" noRot="1" noChangeAspect="1" noChangeArrowheads="1" noTextEdit="1"/>
          </p:cNvSpPr>
          <p:nvPr>
            <p:ph type="sldImg"/>
          </p:nvPr>
        </p:nvSpPr>
        <p:spPr>
          <a:ln/>
        </p:spPr>
      </p:sp>
      <p:sp>
        <p:nvSpPr>
          <p:cNvPr id="74755" name="Rectangle 3"/>
          <p:cNvSpPr txBox="1">
            <a:spLocks noGrp="1" noChangeArrowheads="1"/>
          </p:cNvSpPr>
          <p:nvPr>
            <p:ph type="body" idx="1"/>
          </p:nvPr>
        </p:nvSpPr>
        <p:spPr bwMode="auto">
          <a:noFill/>
        </p:spPr>
        <p:txBody>
          <a:bodyPr vert="horz" wrap="square" numCol="1" compatLnSpc="1">
            <a:prstTxWarp prst="textNoShape">
              <a:avLst/>
            </a:prstTxWarp>
          </a:bodyPr>
          <a:lstStyle/>
          <a:p>
            <a:pPr>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defTabSz="931863" eaLnBrk="0" hangingPunct="0"/>
            <a:fld id="{6F6C4F70-D402-4456-B93C-D8ED196E3956}" type="slidenum">
              <a:rPr lang="en-US" sz="1300">
                <a:solidFill>
                  <a:schemeClr val="tx1"/>
                </a:solidFill>
                <a:ea typeface="ＭＳ Ｐゴシック" pitchFamily="84" charset="-128"/>
                <a:cs typeface="ＭＳ Ｐゴシック" pitchFamily="84" charset="-128"/>
              </a:rPr>
              <a:pPr algn="r" defTabSz="931863" eaLnBrk="0" hangingPunct="0"/>
              <a:t>43</a:t>
            </a:fld>
            <a:endParaRPr lang="en-US" sz="1300">
              <a:solidFill>
                <a:schemeClr val="tx1"/>
              </a:solidFill>
              <a:ea typeface="ＭＳ Ｐゴシック" pitchFamily="84" charset="-128"/>
              <a:cs typeface="ＭＳ Ｐゴシック" pitchFamily="84" charset="-128"/>
            </a:endParaRPr>
          </a:p>
        </p:txBody>
      </p:sp>
      <p:sp>
        <p:nvSpPr>
          <p:cNvPr id="76802" name="Rectangle 2"/>
          <p:cNvSpPr>
            <a:spLocks noGrp="1" noRot="1" noChangeAspect="1" noChangeArrowheads="1" noTextEdit="1"/>
          </p:cNvSpPr>
          <p:nvPr>
            <p:ph type="sldImg"/>
          </p:nvPr>
        </p:nvSpPr>
        <p:spPr>
          <a:ln/>
        </p:spPr>
      </p:sp>
      <p:sp>
        <p:nvSpPr>
          <p:cNvPr id="76803" name="Rectangle 3"/>
          <p:cNvSpPr txBox="1">
            <a:spLocks noGrp="1" noChangeArrowheads="1"/>
          </p:cNvSpPr>
          <p:nvPr>
            <p:ph type="body" idx="1"/>
          </p:nvPr>
        </p:nvSpPr>
        <p:spPr bwMode="auto">
          <a:noFill/>
        </p:spPr>
        <p:txBody>
          <a:bodyPr vert="horz" wrap="square" numCol="1" anchor="t" compatLnSpc="1">
            <a:prstTxWarp prst="textNoShape">
              <a:avLst/>
            </a:prstTxWarp>
          </a:bodyPr>
          <a:lstStyle/>
          <a:p>
            <a:pPr>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defTabSz="931863" eaLnBrk="0" hangingPunct="0"/>
            <a:fld id="{1CB8A4E9-DBB0-4E74-A364-C3275EEACBBA}" type="slidenum">
              <a:rPr lang="en-US" sz="1300">
                <a:solidFill>
                  <a:schemeClr val="tx1"/>
                </a:solidFill>
                <a:ea typeface="ＭＳ Ｐゴシック" pitchFamily="84" charset="-128"/>
                <a:cs typeface="ＭＳ Ｐゴシック" pitchFamily="84" charset="-128"/>
              </a:rPr>
              <a:pPr algn="r" defTabSz="931863" eaLnBrk="0" hangingPunct="0"/>
              <a:t>45</a:t>
            </a:fld>
            <a:endParaRPr lang="en-US" sz="1300">
              <a:solidFill>
                <a:schemeClr val="tx1"/>
              </a:solidFill>
              <a:ea typeface="ＭＳ Ｐゴシック" pitchFamily="84" charset="-128"/>
              <a:cs typeface="ＭＳ Ｐゴシック" pitchFamily="84" charset="-128"/>
            </a:endParaRPr>
          </a:p>
        </p:txBody>
      </p:sp>
      <p:sp>
        <p:nvSpPr>
          <p:cNvPr id="79874" name="Rectangle 2"/>
          <p:cNvSpPr>
            <a:spLocks noGrp="1" noRot="1" noChangeAspect="1" noChangeArrowheads="1" noTextEdit="1"/>
          </p:cNvSpPr>
          <p:nvPr>
            <p:ph type="sldImg"/>
          </p:nvPr>
        </p:nvSpPr>
        <p:spPr>
          <a:ln/>
        </p:spPr>
      </p:sp>
      <p:sp>
        <p:nvSpPr>
          <p:cNvPr id="79875" name="Rectangle 3"/>
          <p:cNvSpPr txBox="1">
            <a:spLocks noGrp="1" noChangeArrowheads="1"/>
          </p:cNvSpPr>
          <p:nvPr>
            <p:ph type="body" idx="1"/>
          </p:nvPr>
        </p:nvSpPr>
        <p:spPr bwMode="auto">
          <a:noFill/>
        </p:spPr>
        <p:txBody>
          <a:bodyPr vert="horz" wrap="square" numCol="1" anchor="t" compatLnSpc="1">
            <a:prstTxWarp prst="textNoShape">
              <a:avLst/>
            </a:prstTxWarp>
          </a:bodyPr>
          <a:lstStyle/>
          <a:p>
            <a:pPr>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defTabSz="931863" eaLnBrk="0" hangingPunct="0"/>
            <a:fld id="{8873A642-2F3A-420E-821A-1BFD97A74D0B}" type="slidenum">
              <a:rPr lang="en-US" sz="1300">
                <a:solidFill>
                  <a:schemeClr val="tx1"/>
                </a:solidFill>
                <a:ea typeface="ＭＳ Ｐゴシック" pitchFamily="84" charset="-128"/>
                <a:cs typeface="ＭＳ Ｐゴシック" pitchFamily="84" charset="-128"/>
              </a:rPr>
              <a:pPr algn="r" defTabSz="931863" eaLnBrk="0" hangingPunct="0"/>
              <a:t>46</a:t>
            </a:fld>
            <a:endParaRPr lang="en-US" sz="1300">
              <a:solidFill>
                <a:schemeClr val="tx1"/>
              </a:solidFill>
              <a:ea typeface="ＭＳ Ｐゴシック" pitchFamily="84" charset="-128"/>
              <a:cs typeface="ＭＳ Ｐゴシック" pitchFamily="84" charset="-128"/>
            </a:endParaRPr>
          </a:p>
        </p:txBody>
      </p:sp>
      <p:sp>
        <p:nvSpPr>
          <p:cNvPr id="81922" name="Rectangle 2"/>
          <p:cNvSpPr>
            <a:spLocks noGrp="1" noRot="1" noChangeAspect="1" noChangeArrowheads="1" noTextEdit="1"/>
          </p:cNvSpPr>
          <p:nvPr>
            <p:ph type="sldImg"/>
          </p:nvPr>
        </p:nvSpPr>
        <p:spPr>
          <a:ln/>
        </p:spPr>
      </p:sp>
      <p:sp>
        <p:nvSpPr>
          <p:cNvPr id="81923" name="Rectangle 3"/>
          <p:cNvSpPr txBox="1">
            <a:spLocks noGrp="1" noChangeArrowheads="1"/>
          </p:cNvSpPr>
          <p:nvPr>
            <p:ph type="body" idx="1"/>
          </p:nvPr>
        </p:nvSpPr>
        <p:spPr bwMode="auto">
          <a:noFill/>
        </p:spPr>
        <p:txBody>
          <a:bodyPr vert="horz" wrap="square" numCol="1" anchor="t" compatLnSpc="1">
            <a:prstTxWarp prst="textNoShape">
              <a:avLst/>
            </a:prstTxWarp>
          </a:bodyPr>
          <a:lstStyle/>
          <a:p>
            <a:pPr>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txBox="1">
            <a:spLocks noGrp="1"/>
          </p:cNvSpPr>
          <p:nvPr>
            <p:ph type="body" idx="1"/>
          </p:nvPr>
        </p:nvSpPr>
        <p:spPr bwMode="auto">
          <a:noFill/>
        </p:spPr>
        <p:txBody>
          <a:bodyPr vert="horz" wrap="square" numCol="1" anchor="t" compatLnSpc="1">
            <a:prstTxWarp prst="textNoShape">
              <a:avLst/>
            </a:prstTxWarp>
          </a:bodyPr>
          <a:lstStyle/>
          <a:p>
            <a:pPr>
              <a:spcBef>
                <a:spcPct val="0"/>
              </a:spcBef>
            </a:pPr>
            <a:endParaRPr lang="en-US" dirty="0" smtClean="0"/>
          </a:p>
        </p:txBody>
      </p:sp>
      <p:sp>
        <p:nvSpPr>
          <p:cNvPr id="86019" name="Slide Number Placeholder 3"/>
          <p:cNvSpPr>
            <a:spLocks noGrp="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a:fld id="{FEED82FA-0D68-4123-A846-2BE4DA9708A5}" type="slidenum">
              <a:rPr lang="en-US" sz="1100">
                <a:latin typeface="Calibri" pitchFamily="84" charset="0"/>
                <a:ea typeface="MS PGothic" charset="0"/>
                <a:cs typeface="MS PGothic" charset="0"/>
              </a:rPr>
              <a:pPr algn="r"/>
              <a:t>49</a:t>
            </a:fld>
            <a:endParaRPr lang="en-US" sz="1100">
              <a:latin typeface="Calibri" pitchFamily="84" charset="0"/>
              <a:ea typeface="MS PGothic" charset="0"/>
              <a:cs typeface="MS PGothic"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a:ln/>
        </p:spPr>
      </p:sp>
      <p:sp>
        <p:nvSpPr>
          <p:cNvPr id="88066" name="Notes Placeholder 2"/>
          <p:cNvSpPr txBox="1">
            <a:spLocks noGrp="1"/>
          </p:cNvSpPr>
          <p:nvPr>
            <p:ph type="body" idx="1"/>
          </p:nvPr>
        </p:nvSpPr>
        <p:spPr bwMode="auto">
          <a:noFill/>
        </p:spPr>
        <p:txBody>
          <a:bodyPr vert="horz" wrap="square" numCol="1" anchor="t" compatLnSpc="1">
            <a:prstTxWarp prst="textNoShape">
              <a:avLst/>
            </a:prstTxWarp>
          </a:bodyPr>
          <a:lstStyle/>
          <a:p>
            <a:pPr>
              <a:spcBef>
                <a:spcPct val="0"/>
              </a:spcBef>
            </a:pPr>
            <a:endParaRPr lang="en-US" dirty="0" smtClean="0"/>
          </a:p>
        </p:txBody>
      </p:sp>
      <p:sp>
        <p:nvSpPr>
          <p:cNvPr id="88067" name="Slide Number Placeholder 3"/>
          <p:cNvSpPr>
            <a:spLocks noGrp="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a:fld id="{12B70BF2-184B-4DEE-A80E-578055530547}" type="slidenum">
              <a:rPr lang="en-US" sz="1100">
                <a:latin typeface="Calibri" pitchFamily="84" charset="0"/>
                <a:ea typeface="MS PGothic" charset="0"/>
                <a:cs typeface="MS PGothic" charset="0"/>
              </a:rPr>
              <a:pPr algn="r"/>
              <a:t>50</a:t>
            </a:fld>
            <a:endParaRPr lang="en-US" sz="1100">
              <a:latin typeface="Calibri" pitchFamily="84" charset="0"/>
              <a:ea typeface="MS PGothic" charset="0"/>
              <a:cs typeface="MS PGothic"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8372" name="Slide Number Placeholder 3"/>
          <p:cNvSpPr>
            <a:spLocks noGrp="1"/>
          </p:cNvSpPr>
          <p:nvPr>
            <p:ph type="sldNum" sz="quarter" idx="5"/>
          </p:nvPr>
        </p:nvSpPr>
        <p:spPr bwMode="auto">
          <a:xfrm>
            <a:off x="3884027" y="8685071"/>
            <a:ext cx="2972421" cy="45735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59" tIns="45030" rIns="90059" bIns="45030"/>
          <a:lstStyle>
            <a:lvl1pPr eaLnBrk="0" hangingPunct="0">
              <a:defRPr>
                <a:solidFill>
                  <a:schemeClr val="tx1"/>
                </a:solidFill>
                <a:latin typeface="Calibri" panose="020F0502020204030204" pitchFamily="34" charset="0"/>
                <a:ea typeface="MS PGothic" panose="020B0600070205080204" pitchFamily="34" charset="-128"/>
              </a:defRPr>
            </a:lvl1pPr>
            <a:lvl2pPr marL="731731" indent="-281435" eaLnBrk="0" hangingPunct="0">
              <a:defRPr>
                <a:solidFill>
                  <a:schemeClr val="tx1"/>
                </a:solidFill>
                <a:latin typeface="Calibri" panose="020F0502020204030204" pitchFamily="34" charset="0"/>
                <a:ea typeface="MS PGothic" panose="020B0600070205080204" pitchFamily="34" charset="-128"/>
              </a:defRPr>
            </a:lvl2pPr>
            <a:lvl3pPr marL="1125741" indent="-225148" eaLnBrk="0" hangingPunct="0">
              <a:defRPr>
                <a:solidFill>
                  <a:schemeClr val="tx1"/>
                </a:solidFill>
                <a:latin typeface="Calibri" panose="020F0502020204030204" pitchFamily="34" charset="0"/>
                <a:ea typeface="MS PGothic" panose="020B0600070205080204" pitchFamily="34" charset="-128"/>
              </a:defRPr>
            </a:lvl3pPr>
            <a:lvl4pPr marL="1576037" indent="-225148" eaLnBrk="0" hangingPunct="0">
              <a:defRPr>
                <a:solidFill>
                  <a:schemeClr val="tx1"/>
                </a:solidFill>
                <a:latin typeface="Calibri" panose="020F0502020204030204" pitchFamily="34" charset="0"/>
                <a:ea typeface="MS PGothic" panose="020B0600070205080204" pitchFamily="34" charset="-128"/>
              </a:defRPr>
            </a:lvl4pPr>
            <a:lvl5pPr marL="2026333" indent="-225148" eaLnBrk="0" hangingPunct="0">
              <a:defRPr>
                <a:solidFill>
                  <a:schemeClr val="tx1"/>
                </a:solidFill>
                <a:latin typeface="Calibri" panose="020F0502020204030204" pitchFamily="34" charset="0"/>
                <a:ea typeface="MS PGothic" panose="020B0600070205080204" pitchFamily="34" charset="-128"/>
              </a:defRPr>
            </a:lvl5pPr>
            <a:lvl6pPr marL="2476630" indent="-22514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26926" indent="-22514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377222" indent="-22514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27518" indent="-22514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fld id="{B10B0202-D67F-44B2-A0B9-24DEDD41224B}" type="slidenum">
              <a:rPr lang="en-US" altLang="en-US"/>
              <a:pPr eaLnBrk="1" hangingPunct="1"/>
              <a:t>51</a:t>
            </a:fld>
            <a:endParaRPr lang="en-US" altLang="en-US"/>
          </a:p>
        </p:txBody>
      </p:sp>
    </p:spTree>
    <p:extLst>
      <p:ext uri="{BB962C8B-B14F-4D97-AF65-F5344CB8AC3E}">
        <p14:creationId xmlns:p14="http://schemas.microsoft.com/office/powerpoint/2010/main" val="3537750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4570412"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idx="10"/>
          </p:nvPr>
        </p:nvSpPr>
        <p:spPr>
          <a:xfrm>
            <a:off x="3884414" y="8685894"/>
            <a:ext cx="2972098" cy="456595"/>
          </a:xfrm>
          <a:prstGeom prst="rect">
            <a:avLst/>
          </a:prstGeom>
        </p:spPr>
        <p:txBody>
          <a:bodyPr lIns="86493" tIns="43247" rIns="86493" bIns="43247"/>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27" tIns="45713" rIns="91427" bIns="45713" anchor="b">
            <a:prstTxWarp prst="textNoShape">
              <a:avLst/>
            </a:prstTxWarp>
          </a:bodyPr>
          <a:lstStyle/>
          <a:p>
            <a:pPr algn="r"/>
            <a:fld id="{F2846F6B-5F09-489D-A2BD-AE168440B139}" type="slidenum">
              <a:rPr lang="en-US" sz="1200">
                <a:solidFill>
                  <a:schemeClr val="tx1"/>
                </a:solidFill>
                <a:latin typeface="Times New Roman" pitchFamily="84" charset="0"/>
                <a:ea typeface="ＭＳ Ｐゴシック" pitchFamily="84" charset="-128"/>
                <a:cs typeface="ＭＳ Ｐゴシック" pitchFamily="84" charset="-128"/>
              </a:rPr>
              <a:pPr algn="r"/>
              <a:t>10</a:t>
            </a:fld>
            <a:endParaRPr lang="en-US" sz="1200">
              <a:solidFill>
                <a:schemeClr val="tx1"/>
              </a:solidFill>
              <a:latin typeface="Times New Roman" pitchFamily="84" charset="0"/>
              <a:ea typeface="ＭＳ Ｐゴシック" pitchFamily="84" charset="-128"/>
              <a:cs typeface="ＭＳ Ｐゴシック" pitchFamily="84" charset="-128"/>
            </a:endParaRPr>
          </a:p>
        </p:txBody>
      </p:sp>
      <p:sp>
        <p:nvSpPr>
          <p:cNvPr id="33794" name="Rectangle 2"/>
          <p:cNvSpPr>
            <a:spLocks noGrp="1" noRot="1" noChangeAspect="1" noChangeArrowheads="1" noTextEdit="1"/>
          </p:cNvSpPr>
          <p:nvPr>
            <p:ph type="sldImg"/>
          </p:nvPr>
        </p:nvSpPr>
        <p:spPr>
          <a:ln/>
        </p:spPr>
      </p:sp>
      <p:sp>
        <p:nvSpPr>
          <p:cNvPr id="33795" name="Rectangle 3"/>
          <p:cNvSpPr txBox="1">
            <a:spLocks noGrp="1" noChangeArrowheads="1"/>
          </p:cNvSpPr>
          <p:nvPr>
            <p:ph type="body" idx="1"/>
          </p:nvPr>
        </p:nvSpPr>
        <p:spPr bwMode="auto">
          <a:noFill/>
        </p:spPr>
        <p:txBody>
          <a:bodyPr vert="horz" wrap="square" numCol="1" compatLnSpc="1">
            <a:prstTxWarp prst="textNoShape">
              <a:avLst/>
            </a:prstTxWarp>
          </a:bodyPr>
          <a:lstStyle/>
          <a:p>
            <a:pPr>
              <a:spcBef>
                <a:spcPct val="0"/>
              </a:spcBef>
            </a:pPr>
            <a:endParaRPr lang="en-US">
              <a:latin typeface="Calibri" pitchFamily="8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txBox="1">
            <a:spLocks noGrp="1" noChangeArrowheads="1"/>
          </p:cNvSpPr>
          <p:nvPr/>
        </p:nvSpPr>
        <p:spPr bwMode="auto">
          <a:xfrm>
            <a:off x="3886200" y="8685213"/>
            <a:ext cx="2971800" cy="458787"/>
          </a:xfrm>
          <a:prstGeom prst="rect">
            <a:avLst/>
          </a:prstGeom>
          <a:noFill/>
          <a:ln w="9525">
            <a:noFill/>
            <a:miter lim="800000"/>
            <a:headEnd/>
            <a:tailEnd/>
          </a:ln>
        </p:spPr>
        <p:txBody>
          <a:bodyPr lIns="90562" tIns="45281" rIns="90562" bIns="45281" anchor="b">
            <a:prstTxWarp prst="textNoShape">
              <a:avLst/>
            </a:prstTxWarp>
          </a:bodyPr>
          <a:lstStyle/>
          <a:p>
            <a:pPr algn="r"/>
            <a:fld id="{A79364EA-16EE-4F46-8E83-9CE5D1DC2F2D}" type="slidenum">
              <a:rPr lang="en-US" sz="1200">
                <a:solidFill>
                  <a:schemeClr val="tx1"/>
                </a:solidFill>
                <a:latin typeface="Times New Roman" pitchFamily="84" charset="0"/>
                <a:ea typeface="ＭＳ Ｐゴシック" pitchFamily="84" charset="-128"/>
                <a:cs typeface="ＭＳ Ｐゴシック" pitchFamily="84" charset="-128"/>
              </a:rPr>
              <a:pPr algn="r"/>
              <a:t>13</a:t>
            </a:fld>
            <a:endParaRPr lang="en-US" sz="1200">
              <a:solidFill>
                <a:schemeClr val="tx1"/>
              </a:solidFill>
              <a:latin typeface="Times New Roman" pitchFamily="84" charset="0"/>
              <a:ea typeface="ＭＳ Ｐゴシック" pitchFamily="84" charset="-128"/>
              <a:cs typeface="ＭＳ Ｐゴシック" pitchFamily="84" charset="-128"/>
            </a:endParaRPr>
          </a:p>
        </p:txBody>
      </p:sp>
      <p:sp>
        <p:nvSpPr>
          <p:cNvPr id="37890" name="Rectangle 2"/>
          <p:cNvSpPr>
            <a:spLocks noGrp="1" noRot="1" noChangeAspect="1" noChangeArrowheads="1" noTextEdit="1"/>
          </p:cNvSpPr>
          <p:nvPr>
            <p:ph type="sldImg"/>
          </p:nvPr>
        </p:nvSpPr>
        <p:spPr>
          <a:ln/>
        </p:spPr>
      </p:sp>
      <p:sp>
        <p:nvSpPr>
          <p:cNvPr id="37891" name="Rectangle 3"/>
          <p:cNvSpPr txBox="1">
            <a:spLocks noGrp="1" noChangeArrowheads="1"/>
          </p:cNvSpPr>
          <p:nvPr>
            <p:ph type="body" idx="1"/>
          </p:nvPr>
        </p:nvSpPr>
        <p:spPr bwMode="auto">
          <a:xfrm>
            <a:off x="914400" y="4343400"/>
            <a:ext cx="5029200" cy="4116388"/>
          </a:xfrm>
          <a:noFill/>
        </p:spPr>
        <p:txBody>
          <a:bodyPr vert="horz" wrap="square" lIns="90562" tIns="45281" rIns="90562" bIns="45281" numCol="1" compatLnSpc="1">
            <a:prstTxWarp prst="textNoShape">
              <a:avLst/>
            </a:prstTxWarp>
          </a:bodyPr>
          <a:lstStyle/>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a:fld id="{B31509A1-6D29-4D89-AB9C-B72EA7FB59C8}" type="slidenum">
              <a:rPr lang="en-US" sz="1100"/>
              <a:pPr algn="r"/>
              <a:t>17</a:t>
            </a:fld>
            <a:endParaRPr lang="en-US" sz="1100"/>
          </a:p>
        </p:txBody>
      </p:sp>
      <p:sp>
        <p:nvSpPr>
          <p:cNvPr id="43010" name="Rectangle 2"/>
          <p:cNvSpPr>
            <a:spLocks noGrp="1" noRot="1" noChangeAspect="1" noChangeArrowheads="1" noTextEdit="1"/>
          </p:cNvSpPr>
          <p:nvPr>
            <p:ph type="sldImg"/>
          </p:nvPr>
        </p:nvSpPr>
        <p:spPr>
          <a:ln/>
        </p:spPr>
      </p:sp>
      <p:sp>
        <p:nvSpPr>
          <p:cNvPr id="43011" name="Rectangle 3"/>
          <p:cNvSpPr txBox="1">
            <a:spLocks noGrp="1" noChangeArrowheads="1"/>
          </p:cNvSpPr>
          <p:nvPr>
            <p:ph type="body" idx="1"/>
          </p:nvPr>
        </p:nvSpPr>
        <p:spPr bwMode="auto">
          <a:noFill/>
        </p:spPr>
        <p:txBody>
          <a:bodyPr vert="horz" wrap="square" numCol="1" compatLnSpc="1">
            <a:prstTxWarp prst="textNoShape">
              <a:avLst/>
            </a:prstTxWarp>
          </a:bodyPr>
          <a:lstStyle/>
          <a:p>
            <a:pPr>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defTabSz="912813"/>
            <a:fld id="{9282EA63-3D94-4EE2-873E-3383365891ED}" type="slidenum">
              <a:rPr lang="en-US" sz="1100">
                <a:solidFill>
                  <a:schemeClr val="tx1"/>
                </a:solidFill>
              </a:rPr>
              <a:pPr algn="r" defTabSz="912813"/>
              <a:t>18</a:t>
            </a:fld>
            <a:endParaRPr lang="en-US" sz="1100">
              <a:solidFill>
                <a:schemeClr val="tx1"/>
              </a:solidFill>
            </a:endParaRPr>
          </a:p>
        </p:txBody>
      </p:sp>
      <p:sp>
        <p:nvSpPr>
          <p:cNvPr id="61442" name="Rectangle 2"/>
          <p:cNvSpPr>
            <a:spLocks noGrp="1" noRot="1" noChangeAspect="1" noChangeArrowheads="1" noTextEdit="1"/>
          </p:cNvSpPr>
          <p:nvPr>
            <p:ph type="sldImg"/>
          </p:nvPr>
        </p:nvSpPr>
        <p:spPr>
          <a:ln/>
        </p:spPr>
      </p:sp>
      <p:sp>
        <p:nvSpPr>
          <p:cNvPr id="61443" name="Rectangle 3"/>
          <p:cNvSpPr txBox="1">
            <a:spLocks noGrp="1" noChangeArrowheads="1"/>
          </p:cNvSpPr>
          <p:nvPr>
            <p:ph type="body" idx="1"/>
          </p:nvPr>
        </p:nvSpPr>
        <p:spPr bwMode="auto">
          <a:noFill/>
        </p:spPr>
        <p:txBody>
          <a:bodyPr vert="horz" wrap="square" numCol="1" compatLnSpc="1">
            <a:prstTxWarp prst="textNoShape">
              <a:avLst/>
            </a:prstTxWarp>
          </a:bodyPr>
          <a:lstStyle/>
          <a:p>
            <a:pPr>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a:fld id="{3A966D78-2D14-49D1-852B-FD8FE3396F42}" type="slidenum">
              <a:rPr lang="en-US" sz="1100"/>
              <a:pPr algn="r"/>
              <a:t>19</a:t>
            </a:fld>
            <a:endParaRPr lang="en-US" sz="1100"/>
          </a:p>
        </p:txBody>
      </p:sp>
      <p:sp>
        <p:nvSpPr>
          <p:cNvPr id="46082" name="Rectangle 2"/>
          <p:cNvSpPr>
            <a:spLocks noGrp="1" noRot="1" noChangeAspect="1" noChangeArrowheads="1" noTextEdit="1"/>
          </p:cNvSpPr>
          <p:nvPr>
            <p:ph type="sldImg"/>
          </p:nvPr>
        </p:nvSpPr>
        <p:spPr>
          <a:ln/>
        </p:spPr>
      </p:sp>
      <p:sp>
        <p:nvSpPr>
          <p:cNvPr id="46083" name="Rectangle 3"/>
          <p:cNvSpPr txBox="1">
            <a:spLocks noGrp="1" noChangeArrowheads="1"/>
          </p:cNvSpPr>
          <p:nvPr>
            <p:ph type="body" idx="1"/>
          </p:nvPr>
        </p:nvSpPr>
        <p:spPr bwMode="auto">
          <a:noFill/>
        </p:spPr>
        <p:txBody>
          <a:bodyPr vert="horz" wrap="square" numCol="1" compatLnSpc="1">
            <a:prstTxWarp prst="textNoShape">
              <a:avLst/>
            </a:prstTxWarp>
          </a:bodyPr>
          <a:lstStyle/>
          <a:p>
            <a:pPr>
              <a:spcBef>
                <a:spcPct val="50000"/>
              </a:spcBef>
            </a:pPr>
            <a:endParaRPr lang="en-US" b="1" smtClean="0"/>
          </a:p>
          <a:p>
            <a:pPr>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6"/>
          <p:cNvSpPr>
            <a:spLocks noGrp="1" noChangeArrowheads="1"/>
          </p:cNvSpPr>
          <p:nvPr>
            <p:ph type="ftr" sz="quarter" idx="4294967295"/>
          </p:nvPr>
        </p:nvSpPr>
        <p:spPr bwMode="auto">
          <a:xfrm>
            <a:off x="0" y="8685213"/>
            <a:ext cx="2971800" cy="457200"/>
          </a:xfrm>
          <a:prstGeom prst="rect">
            <a:avLst/>
          </a:prstGeom>
          <a:noFill/>
          <a:ln>
            <a:miter lim="800000"/>
            <a:headEnd/>
            <a:tailEnd/>
          </a:ln>
        </p:spPr>
        <p:txBody>
          <a:bodyPr lIns="86479" tIns="86479" rIns="86479" bIns="86479" anchor="ctr">
            <a:prstTxWarp prst="textNoShape">
              <a:avLst/>
            </a:prstTxWarp>
          </a:bodyPr>
          <a:lstStyle/>
          <a:p>
            <a:r>
              <a:rPr lang="en-US"/>
              <a:t>Daniel Alford, MD, MPH</a:t>
            </a:r>
          </a:p>
        </p:txBody>
      </p:sp>
      <p:sp>
        <p:nvSpPr>
          <p:cNvPr id="48130"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a:fld id="{88C70BC1-3DDB-4EAF-B337-923E02C1D02C}" type="slidenum">
              <a:rPr lang="en-US" sz="1100"/>
              <a:pPr algn="r"/>
              <a:t>20</a:t>
            </a:fld>
            <a:endParaRPr lang="en-US" sz="1100"/>
          </a:p>
        </p:txBody>
      </p:sp>
      <p:sp>
        <p:nvSpPr>
          <p:cNvPr id="48131" name="Rectangle 2"/>
          <p:cNvSpPr>
            <a:spLocks noGrp="1" noRot="1" noChangeAspect="1" noChangeArrowheads="1" noTextEdit="1"/>
          </p:cNvSpPr>
          <p:nvPr>
            <p:ph type="sldImg"/>
          </p:nvPr>
        </p:nvSpPr>
        <p:spPr>
          <a:xfrm>
            <a:off x="1144588" y="685800"/>
            <a:ext cx="4568825" cy="3427413"/>
          </a:xfrm>
          <a:ln/>
        </p:spPr>
      </p:sp>
      <p:sp>
        <p:nvSpPr>
          <p:cNvPr id="48132" name="Rectangle 3"/>
          <p:cNvSpPr txBox="1">
            <a:spLocks noGrp="1" noChangeArrowheads="1"/>
          </p:cNvSpPr>
          <p:nvPr>
            <p:ph type="body" idx="1"/>
          </p:nvPr>
        </p:nvSpPr>
        <p:spPr bwMode="auto">
          <a:noFill/>
        </p:spPr>
        <p:txBody>
          <a:bodyPr vert="horz" wrap="square" numCol="1" compatLnSpc="1">
            <a:prstTxWarp prst="textNoShape">
              <a:avLst/>
            </a:prstTxWarp>
          </a:bodyPr>
          <a:lstStyle/>
          <a:p>
            <a:pPr>
              <a:spcBef>
                <a:spcPct val="50000"/>
              </a:spcBef>
            </a:pPr>
            <a:endParaRPr lang="en-US" b="1"/>
          </a:p>
          <a:p>
            <a:pPr>
              <a:spcBef>
                <a:spcPct val="0"/>
              </a:spcBef>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txBox="1">
            <a:spLocks noGrp="1" noChangeArrowheads="1"/>
          </p:cNvSpPr>
          <p:nvPr>
            <p:ph type="body" idx="1"/>
          </p:nvPr>
        </p:nvSpPr>
        <p:spPr bwMode="auto">
          <a:noFill/>
        </p:spPr>
        <p:txBody>
          <a:bodyPr vert="horz" wrap="square" numCol="1" compatLnSpc="1">
            <a:prstTxWarp prst="textNoShape">
              <a:avLst/>
            </a:prstTxWarp>
          </a:bodyPr>
          <a:lstStyle/>
          <a:p>
            <a:pPr>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lIns="86479" tIns="86479" rIns="86479" bIns="86479" anchor="b">
            <a:prstTxWarp prst="textNoShape">
              <a:avLst/>
            </a:prstTxWarp>
          </a:bodyPr>
          <a:lstStyle/>
          <a:p>
            <a:pPr algn="r" defTabSz="912813"/>
            <a:fld id="{9282EA63-3D94-4EE2-873E-3383365891ED}" type="slidenum">
              <a:rPr lang="en-US" sz="1100">
                <a:solidFill>
                  <a:schemeClr val="tx1"/>
                </a:solidFill>
              </a:rPr>
              <a:pPr algn="r" defTabSz="912813"/>
              <a:t>31</a:t>
            </a:fld>
            <a:endParaRPr lang="en-US" sz="1100">
              <a:solidFill>
                <a:schemeClr val="tx1"/>
              </a:solidFill>
            </a:endParaRPr>
          </a:p>
        </p:txBody>
      </p:sp>
      <p:sp>
        <p:nvSpPr>
          <p:cNvPr id="61442" name="Rectangle 2"/>
          <p:cNvSpPr>
            <a:spLocks noGrp="1" noRot="1" noChangeAspect="1" noChangeArrowheads="1" noTextEdit="1"/>
          </p:cNvSpPr>
          <p:nvPr>
            <p:ph type="sldImg"/>
          </p:nvPr>
        </p:nvSpPr>
        <p:spPr>
          <a:ln/>
        </p:spPr>
      </p:sp>
      <p:sp>
        <p:nvSpPr>
          <p:cNvPr id="61443" name="Rectangle 3"/>
          <p:cNvSpPr txBox="1">
            <a:spLocks noGrp="1" noChangeArrowheads="1"/>
          </p:cNvSpPr>
          <p:nvPr>
            <p:ph type="body" idx="1"/>
          </p:nvPr>
        </p:nvSpPr>
        <p:spPr bwMode="auto">
          <a:noFill/>
        </p:spPr>
        <p:txBody>
          <a:bodyPr vert="horz" wrap="square" numCol="1"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0" y="1447800"/>
            <a:ext cx="9144000" cy="2438400"/>
          </a:xfrm>
          <a:prstGeom prst="rect">
            <a:avLst/>
          </a:prstGeom>
          <a:solidFill>
            <a:srgbClr val="512C5A"/>
          </a:solidFill>
          <a:ln w="9525">
            <a:noFill/>
            <a:round/>
            <a:headEnd/>
            <a:tailEnd/>
          </a:ln>
        </p:spPr>
        <p:txBody>
          <a:bodyPr>
            <a:prstTxWarp prst="textNoShape">
              <a:avLst/>
            </a:prstTxWarp>
          </a:bodyPr>
          <a:lstStyle/>
          <a:p>
            <a:pPr eaLnBrk="0" hangingPunct="0"/>
            <a:endParaRPr lang="en-US" sz="1800">
              <a:solidFill>
                <a:srgbClr val="512C5A"/>
              </a:solidFill>
            </a:endParaRPr>
          </a:p>
        </p:txBody>
      </p:sp>
      <p:pic>
        <p:nvPicPr>
          <p:cNvPr id="5" name="Picture 7" descr="AAAP-PCSSMAT-Logo-OnBlue-RGB-02.eps"/>
          <p:cNvPicPr>
            <a:picLocks noChangeAspect="1"/>
          </p:cNvPicPr>
          <p:nvPr userDrawn="1"/>
        </p:nvPicPr>
        <p:blipFill>
          <a:blip r:embed="rId2"/>
          <a:srcRect/>
          <a:stretch>
            <a:fillRect/>
          </a:stretch>
        </p:blipFill>
        <p:spPr bwMode="auto">
          <a:xfrm>
            <a:off x="152400" y="41275"/>
            <a:ext cx="6375400" cy="1471613"/>
          </a:xfrm>
          <a:prstGeom prst="rect">
            <a:avLst/>
          </a:prstGeom>
          <a:noFill/>
          <a:ln w="9525">
            <a:noFill/>
            <a:miter lim="800000"/>
            <a:headEnd/>
            <a:tailEnd/>
          </a:ln>
        </p:spPr>
      </p:pic>
      <p:sp>
        <p:nvSpPr>
          <p:cNvPr id="2" name="Title 1"/>
          <p:cNvSpPr>
            <a:spLocks noGrp="1"/>
          </p:cNvSpPr>
          <p:nvPr>
            <p:ph type="ctrTitle"/>
          </p:nvPr>
        </p:nvSpPr>
        <p:spPr>
          <a:xfrm>
            <a:off x="685800" y="2130430"/>
            <a:ext cx="7772400" cy="1470025"/>
          </a:xfrm>
        </p:spPr>
        <p:txBody>
          <a:bodyPr/>
          <a:lstStyle>
            <a:lvl1pPr>
              <a:defRPr>
                <a:solidFill>
                  <a:schemeClr val="accent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114800"/>
            <a:ext cx="6400800" cy="1524000"/>
          </a:xfrm>
        </p:spPr>
        <p:txBody>
          <a:bodyPr/>
          <a:lstStyle>
            <a:lvl1pPr marL="0" indent="0" algn="ctr">
              <a:buNone/>
              <a:defRPr>
                <a:solidFill>
                  <a:srgbClr val="512C5A"/>
                </a:solidFill>
              </a:defRPr>
            </a:lvl1pPr>
            <a:lvl2pPr marL="424174" indent="0" algn="ctr">
              <a:buNone/>
              <a:defRPr>
                <a:solidFill>
                  <a:schemeClr val="tx1">
                    <a:tint val="75000"/>
                  </a:schemeClr>
                </a:solidFill>
              </a:defRPr>
            </a:lvl2pPr>
            <a:lvl3pPr marL="848349" indent="0" algn="ctr">
              <a:buNone/>
              <a:defRPr>
                <a:solidFill>
                  <a:schemeClr val="tx1">
                    <a:tint val="75000"/>
                  </a:schemeClr>
                </a:solidFill>
              </a:defRPr>
            </a:lvl3pPr>
            <a:lvl4pPr marL="1272522" indent="0" algn="ctr">
              <a:buNone/>
              <a:defRPr>
                <a:solidFill>
                  <a:schemeClr val="tx1">
                    <a:tint val="75000"/>
                  </a:schemeClr>
                </a:solidFill>
              </a:defRPr>
            </a:lvl4pPr>
            <a:lvl5pPr marL="1696698" indent="0" algn="ctr">
              <a:buNone/>
              <a:defRPr>
                <a:solidFill>
                  <a:schemeClr val="tx1">
                    <a:tint val="75000"/>
                  </a:schemeClr>
                </a:solidFill>
              </a:defRPr>
            </a:lvl5pPr>
            <a:lvl6pPr marL="2120872" indent="0" algn="ctr">
              <a:buNone/>
              <a:defRPr>
                <a:solidFill>
                  <a:schemeClr val="tx1">
                    <a:tint val="75000"/>
                  </a:schemeClr>
                </a:solidFill>
              </a:defRPr>
            </a:lvl6pPr>
            <a:lvl7pPr marL="2545048" indent="0" algn="ctr">
              <a:buNone/>
              <a:defRPr>
                <a:solidFill>
                  <a:schemeClr val="tx1">
                    <a:tint val="75000"/>
                  </a:schemeClr>
                </a:solidFill>
              </a:defRPr>
            </a:lvl7pPr>
            <a:lvl8pPr marL="2969221" indent="0" algn="ctr">
              <a:buNone/>
              <a:defRPr>
                <a:solidFill>
                  <a:schemeClr val="tx1">
                    <a:tint val="75000"/>
                  </a:schemeClr>
                </a:solidFill>
              </a:defRPr>
            </a:lvl8pPr>
            <a:lvl9pPr marL="3393396"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bwMode="auto">
          <a:xfrm>
            <a:off x="457200" y="6356350"/>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fld id="{C2683515-90B8-4E12-A3C2-C627022D5ADF}" type="datetime1">
              <a:rPr lang="en-US"/>
              <a:pPr/>
              <a:t>2/11/2015</a:t>
            </a:fld>
            <a:endParaRPr lang="en-US"/>
          </a:p>
        </p:txBody>
      </p:sp>
      <p:sp>
        <p:nvSpPr>
          <p:cNvPr id="5" name="Footer Placeholder 4"/>
          <p:cNvSpPr>
            <a:spLocks noGrp="1"/>
          </p:cNvSpPr>
          <p:nvPr>
            <p:ph type="ftr" sz="quarter" idx="11"/>
          </p:nvPr>
        </p:nvSpPr>
        <p:spPr bwMode="auto">
          <a:xfrm>
            <a:off x="3124200" y="6356350"/>
            <a:ext cx="2895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3"/>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bwMode="auto">
          <a:xfrm>
            <a:off x="457200" y="6356350"/>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fld id="{2BBDCEC4-137E-428C-8D44-9B2E638B49E1}" type="datetime1">
              <a:rPr lang="en-US"/>
              <a:pPr/>
              <a:t>2/11/2015</a:t>
            </a:fld>
            <a:endParaRPr lang="en-US"/>
          </a:p>
        </p:txBody>
      </p:sp>
      <p:sp>
        <p:nvSpPr>
          <p:cNvPr id="5" name="Footer Placeholder 4"/>
          <p:cNvSpPr>
            <a:spLocks noGrp="1"/>
          </p:cNvSpPr>
          <p:nvPr>
            <p:ph type="ftr" sz="quarter" idx="11"/>
          </p:nvPr>
        </p:nvSpPr>
        <p:spPr bwMode="auto">
          <a:xfrm>
            <a:off x="3124200" y="6356350"/>
            <a:ext cx="2895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normAutofit/>
          </a:bodyPr>
          <a:lstStyle/>
          <a:p>
            <a:pPr lvl="0"/>
            <a:endParaRPr lang="en-US" noProof="0" smtClean="0"/>
          </a:p>
        </p:txBody>
      </p:sp>
      <p:sp>
        <p:nvSpPr>
          <p:cNvPr id="5" name="Footer Placeholder 2"/>
          <p:cNvSpPr>
            <a:spLocks noGrp="1"/>
          </p:cNvSpPr>
          <p:nvPr>
            <p:ph type="ftr" sz="quarter" idx="11"/>
          </p:nvPr>
        </p:nvSpPr>
        <p:spPr bwMode="auto">
          <a:xfrm>
            <a:off x="609600" y="6248400"/>
            <a:ext cx="5421313"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endParaRPr lang="en-US"/>
          </a:p>
        </p:txBody>
      </p:sp>
      <p:sp>
        <p:nvSpPr>
          <p:cNvPr id="6" name="Slide Number Placeholder 22"/>
          <p:cNvSpPr>
            <a:spLocks noGrp="1"/>
          </p:cNvSpPr>
          <p:nvPr>
            <p:ph type="sldNum" sz="quarter" idx="12"/>
          </p:nvPr>
        </p:nvSpPr>
        <p:spPr bwMode="auto">
          <a:xfrm>
            <a:off x="0" y="1271588"/>
            <a:ext cx="533400" cy="24447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fld id="{20C4DE6A-7000-4158-8868-FE203D2F2297}"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362200" y="122238"/>
            <a:ext cx="6324600" cy="487362"/>
          </a:xfrm>
        </p:spPr>
        <p:txBody>
          <a:bodyPr>
            <a:noAutofit/>
          </a:bodyPr>
          <a:lstStyle>
            <a:lvl1pPr>
              <a:defRPr sz="2400"/>
            </a:lvl1pPr>
          </a:lstStyle>
          <a:p>
            <a:r>
              <a:rPr lang="en-US" dirty="0" smtClean="0"/>
              <a:t>Click to edit Master title style</a:t>
            </a:r>
            <a:endParaRPr lang="en-US" dirty="0"/>
          </a:p>
        </p:txBody>
      </p:sp>
      <p:sp>
        <p:nvSpPr>
          <p:cNvPr id="3" name="Date Placeholder 2"/>
          <p:cNvSpPr>
            <a:spLocks noGrp="1"/>
          </p:cNvSpPr>
          <p:nvPr>
            <p:ph type="dt" sz="half" idx="10"/>
          </p:nvPr>
        </p:nvSpPr>
        <p:spPr bwMode="auto">
          <a:noFill/>
          <a:ln>
            <a:miter lim="800000"/>
            <a:headEnd/>
            <a:tailEnd/>
          </a:ln>
        </p:spPr>
        <p:txBody>
          <a:bodyPr/>
          <a:lstStyle>
            <a:lvl1pPr>
              <a:defRPr>
                <a:latin typeface="Arial" pitchFamily="84" charset="0"/>
                <a:ea typeface="Arial" pitchFamily="84" charset="0"/>
                <a:cs typeface="Arial" pitchFamily="84" charset="0"/>
                <a:sym typeface="Arial" pitchFamily="84" charset="0"/>
              </a:defRPr>
            </a:lvl1pPr>
          </a:lstStyle>
          <a:p>
            <a:fld id="{C27EFFE3-3809-43C3-A661-574269D76B0B}" type="datetime8">
              <a:rPr lang="en-US"/>
              <a:pPr/>
              <a:t>2/11/2015 6:40 PM</a:t>
            </a:fld>
            <a:endParaRPr lang="en-US"/>
          </a:p>
        </p:txBody>
      </p:sp>
      <p:sp>
        <p:nvSpPr>
          <p:cNvPr id="4" name="Footer Placeholder 3"/>
          <p:cNvSpPr>
            <a:spLocks noGrp="1"/>
          </p:cNvSpPr>
          <p:nvPr>
            <p:ph type="ftr" sz="quarter" idx="11"/>
          </p:nvPr>
        </p:nvSpPr>
        <p:spPr/>
        <p:txBody>
          <a:bodyPr/>
          <a:lstStyle>
            <a:lvl1pPr>
              <a:defRPr kern="0">
                <a:cs typeface="Arial"/>
              </a:defRPr>
            </a:lvl1pPr>
          </a:lstStyle>
          <a:p>
            <a:pPr>
              <a:defRPr/>
            </a:pPr>
            <a:r>
              <a:rPr lang="en-US"/>
              <a:t>Prepared by Synthesis Health Systems</a:t>
            </a:r>
          </a:p>
        </p:txBody>
      </p:sp>
      <p:sp>
        <p:nvSpPr>
          <p:cNvPr id="5" name="Slide Number Placeholder 4"/>
          <p:cNvSpPr>
            <a:spLocks noGrp="1"/>
          </p:cNvSpPr>
          <p:nvPr>
            <p:ph type="sldNum" sz="quarter" idx="12"/>
          </p:nvPr>
        </p:nvSpPr>
        <p:spPr>
          <a:xfrm>
            <a:off x="6858000" y="6629400"/>
            <a:ext cx="2133600" cy="228600"/>
          </a:xfrm>
          <a:prstGeom prst="rect">
            <a:avLst/>
          </a:prstGeom>
        </p:spPr>
        <p:txBody>
          <a:bodyPr vert="horz" wrap="square" lIns="91440" tIns="45720" rIns="91440" bIns="45720" numCol="1" anchor="t" anchorCtr="0" compatLnSpc="1">
            <a:prstTxWarp prst="textNoShape">
              <a:avLst/>
            </a:prstTxWarp>
          </a:bodyPr>
          <a:lstStyle>
            <a:lvl1pPr>
              <a:defRPr sz="1800">
                <a:solidFill>
                  <a:prstClr val="black"/>
                </a:solidFill>
                <a:latin typeface="Calibri" panose="020F0502020204030204" pitchFamily="34" charset="0"/>
                <a:ea typeface="MS PGothic" panose="020B0600070205080204" pitchFamily="34" charset="-128"/>
                <a:cs typeface="+mn-cs"/>
                <a:sym typeface="Arial"/>
              </a:defRPr>
            </a:lvl1pPr>
          </a:lstStyle>
          <a:p>
            <a:pPr>
              <a:defRPr/>
            </a:pPr>
            <a:fld id="{465AD337-D28C-48F9-99D1-C7E42D3D6072}" type="slidenum">
              <a:rPr lang="en-US" altLang="en-US"/>
              <a:pPr>
                <a:defRPr/>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362200" y="122238"/>
            <a:ext cx="6324600" cy="487362"/>
          </a:xfrm>
        </p:spPr>
        <p:txBody>
          <a:bodyPr>
            <a:noAutofit/>
          </a:bodyPr>
          <a:lstStyle>
            <a:lvl1pPr>
              <a:defRPr sz="2400"/>
            </a:lvl1pPr>
          </a:lstStyle>
          <a:p>
            <a:r>
              <a:rPr lang="en-US" dirty="0" smtClean="0"/>
              <a:t>Click to edit Master title style</a:t>
            </a:r>
            <a:endParaRPr lang="en-US" dirty="0"/>
          </a:p>
        </p:txBody>
      </p:sp>
      <p:sp>
        <p:nvSpPr>
          <p:cNvPr id="3" name="Date Placeholder 2"/>
          <p:cNvSpPr>
            <a:spLocks noGrp="1"/>
          </p:cNvSpPr>
          <p:nvPr>
            <p:ph type="dt" sz="half" idx="10"/>
          </p:nvPr>
        </p:nvSpPr>
        <p:spPr bwMode="auto">
          <a:noFill/>
          <a:ln>
            <a:miter lim="800000"/>
            <a:headEnd/>
            <a:tailEnd/>
          </a:ln>
        </p:spPr>
        <p:txBody>
          <a:bodyPr/>
          <a:lstStyle>
            <a:lvl1pPr>
              <a:defRPr>
                <a:latin typeface="Arial" pitchFamily="84" charset="0"/>
                <a:ea typeface="Arial" pitchFamily="84" charset="0"/>
                <a:cs typeface="Arial" pitchFamily="84" charset="0"/>
                <a:sym typeface="Arial" pitchFamily="84" charset="0"/>
              </a:defRPr>
            </a:lvl1pPr>
          </a:lstStyle>
          <a:p>
            <a:fld id="{146B3FED-8CD7-4DED-BCD2-79966CC08E04}" type="datetime8">
              <a:rPr lang="en-US"/>
              <a:pPr/>
              <a:t>2/11/2015 6:40 PM</a:t>
            </a:fld>
            <a:endParaRPr lang="en-US"/>
          </a:p>
        </p:txBody>
      </p:sp>
      <p:sp>
        <p:nvSpPr>
          <p:cNvPr id="4" name="Footer Placeholder 3"/>
          <p:cNvSpPr>
            <a:spLocks noGrp="1"/>
          </p:cNvSpPr>
          <p:nvPr>
            <p:ph type="ftr" sz="quarter" idx="11"/>
          </p:nvPr>
        </p:nvSpPr>
        <p:spPr/>
        <p:txBody>
          <a:bodyPr/>
          <a:lstStyle>
            <a:lvl1pPr>
              <a:defRPr kern="0">
                <a:cs typeface="Arial"/>
              </a:defRPr>
            </a:lvl1pPr>
          </a:lstStyle>
          <a:p>
            <a:pPr>
              <a:defRPr/>
            </a:pPr>
            <a:r>
              <a:rPr lang="en-US"/>
              <a:t>Prepared by Synthesis Health Systems</a:t>
            </a:r>
          </a:p>
        </p:txBody>
      </p:sp>
      <p:sp>
        <p:nvSpPr>
          <p:cNvPr id="5" name="Slide Number Placeholder 4"/>
          <p:cNvSpPr>
            <a:spLocks noGrp="1"/>
          </p:cNvSpPr>
          <p:nvPr>
            <p:ph type="sldNum" sz="quarter" idx="12"/>
          </p:nvPr>
        </p:nvSpPr>
        <p:spPr>
          <a:xfrm>
            <a:off x="6858000" y="6629400"/>
            <a:ext cx="2133600" cy="228600"/>
          </a:xfrm>
          <a:prstGeom prst="rect">
            <a:avLst/>
          </a:prstGeom>
        </p:spPr>
        <p:txBody>
          <a:bodyPr vert="horz" wrap="square" lIns="91440" tIns="45720" rIns="91440" bIns="45720" numCol="1" anchor="t" anchorCtr="0" compatLnSpc="1">
            <a:prstTxWarp prst="textNoShape">
              <a:avLst/>
            </a:prstTxWarp>
          </a:bodyPr>
          <a:lstStyle>
            <a:lvl1pPr>
              <a:defRPr sz="1800">
                <a:solidFill>
                  <a:prstClr val="black"/>
                </a:solidFill>
                <a:latin typeface="Calibri" panose="020F0502020204030204" pitchFamily="34" charset="0"/>
                <a:ea typeface="MS PGothic" panose="020B0600070205080204" pitchFamily="34" charset="-128"/>
                <a:cs typeface="+mn-cs"/>
                <a:sym typeface="Arial"/>
              </a:defRPr>
            </a:lvl1pPr>
          </a:lstStyle>
          <a:p>
            <a:pPr>
              <a:defRPr/>
            </a:pPr>
            <a:fld id="{1CE0FBA1-100F-4FFA-8D31-442C83315019}"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Rectangle 2"/>
          <p:cNvSpPr/>
          <p:nvPr userDrawn="1"/>
        </p:nvSpPr>
        <p:spPr>
          <a:xfrm>
            <a:off x="0" y="1447800"/>
            <a:ext cx="9144000" cy="3048000"/>
          </a:xfrm>
          <a:prstGeom prst="rect">
            <a:avLst/>
          </a:prstGeom>
          <a:solidFill>
            <a:srgbClr val="54BAB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kern="0">
              <a:sym typeface="Arial"/>
            </a:endParaRPr>
          </a:p>
        </p:txBody>
      </p:sp>
      <p:sp>
        <p:nvSpPr>
          <p:cNvPr id="2" name="Title 1"/>
          <p:cNvSpPr>
            <a:spLocks noGrp="1"/>
          </p:cNvSpPr>
          <p:nvPr>
            <p:ph type="title"/>
          </p:nvPr>
        </p:nvSpPr>
        <p:spPr>
          <a:xfrm>
            <a:off x="685800" y="1752600"/>
            <a:ext cx="7772400" cy="1362075"/>
          </a:xfrm>
        </p:spPr>
        <p:txBody>
          <a:bodyPr anchor="t"/>
          <a:lstStyle>
            <a:lvl1pPr algn="l">
              <a:defRPr sz="3700" b="1" cap="all"/>
            </a:lvl1pPr>
          </a:lstStyle>
          <a:p>
            <a:r>
              <a:rPr lang="en-US" dirty="0"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6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4"/>
            <a:ext cx="4040187"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202" y="2174876"/>
            <a:ext cx="4040187"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4"/>
            <a:ext cx="4041776"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026" y="2174876"/>
            <a:ext cx="4041776"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bwMode="auto">
          <a:xfrm>
            <a:off x="457200" y="6356350"/>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fld id="{23F8F370-5580-4474-95FE-7F109656BCD8}" type="datetime1">
              <a:rPr lang="en-US"/>
              <a:pPr/>
              <a:t>2/11/2015</a:t>
            </a:fld>
            <a:endParaRPr lang="en-US"/>
          </a:p>
        </p:txBody>
      </p:sp>
      <p:sp>
        <p:nvSpPr>
          <p:cNvPr id="8" name="Footer Placeholder 7"/>
          <p:cNvSpPr>
            <a:spLocks noGrp="1"/>
          </p:cNvSpPr>
          <p:nvPr>
            <p:ph type="ftr" sz="quarter" idx="11"/>
          </p:nvPr>
        </p:nvSpPr>
        <p:spPr bwMode="auto">
          <a:xfrm>
            <a:off x="3124200" y="6356350"/>
            <a:ext cx="2895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bwMode="auto">
          <a:xfrm>
            <a:off x="457200" y="6356350"/>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fld id="{916C5357-FF80-4644-8FE4-566EE820AFB2}" type="datetime1">
              <a:rPr lang="en-US"/>
              <a:pPr/>
              <a:t>2/11/2015</a:t>
            </a:fld>
            <a:endParaRPr lang="en-US"/>
          </a:p>
        </p:txBody>
      </p:sp>
      <p:sp>
        <p:nvSpPr>
          <p:cNvPr id="4" name="Footer Placeholder 3"/>
          <p:cNvSpPr>
            <a:spLocks noGrp="1"/>
          </p:cNvSpPr>
          <p:nvPr>
            <p:ph type="ftr" sz="quarter" idx="11"/>
          </p:nvPr>
        </p:nvSpPr>
        <p:spPr bwMode="auto">
          <a:xfrm>
            <a:off x="3124200" y="6356350"/>
            <a:ext cx="2895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bwMode="auto">
          <a:xfrm>
            <a:off x="457200" y="6356350"/>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fld id="{AACA71C1-B3B5-4E9B-A590-F791A64C67A8}" type="datetime1">
              <a:rPr lang="en-US"/>
              <a:pPr/>
              <a:t>2/11/2015</a:t>
            </a:fld>
            <a:endParaRPr lang="en-US"/>
          </a:p>
        </p:txBody>
      </p:sp>
      <p:sp>
        <p:nvSpPr>
          <p:cNvPr id="3" name="Footer Placeholder 2"/>
          <p:cNvSpPr>
            <a:spLocks noGrp="1"/>
          </p:cNvSpPr>
          <p:nvPr>
            <p:ph type="ftr" sz="quarter" idx="11"/>
          </p:nvPr>
        </p:nvSpPr>
        <p:spPr bwMode="auto">
          <a:xfrm>
            <a:off x="3124200" y="6356350"/>
            <a:ext cx="2895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3575053" y="273055"/>
            <a:ext cx="5111750" cy="5853113"/>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5"/>
            <a:ext cx="3008313" cy="46910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smtClean="0"/>
              <a:t>Click to edit Master text styles</a:t>
            </a:r>
          </a:p>
        </p:txBody>
      </p:sp>
      <p:sp>
        <p:nvSpPr>
          <p:cNvPr id="5" name="Date Placeholder 4"/>
          <p:cNvSpPr>
            <a:spLocks noGrp="1"/>
          </p:cNvSpPr>
          <p:nvPr>
            <p:ph type="dt" sz="half" idx="10"/>
          </p:nvPr>
        </p:nvSpPr>
        <p:spPr bwMode="auto">
          <a:xfrm>
            <a:off x="457200" y="6356350"/>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fld id="{46EEEBD9-8E4D-43F6-AAD2-DABEDF1E2119}" type="datetime1">
              <a:rPr lang="en-US"/>
              <a:pPr/>
              <a:t>2/11/2015</a:t>
            </a:fld>
            <a:endParaRPr lang="en-US"/>
          </a:p>
        </p:txBody>
      </p:sp>
      <p:sp>
        <p:nvSpPr>
          <p:cNvPr id="6" name="Footer Placeholder 5"/>
          <p:cNvSpPr>
            <a:spLocks noGrp="1"/>
          </p:cNvSpPr>
          <p:nvPr>
            <p:ph type="ftr" sz="quarter" idx="11"/>
          </p:nvPr>
        </p:nvSpPr>
        <p:spPr bwMode="auto">
          <a:xfrm>
            <a:off x="3124200" y="6356350"/>
            <a:ext cx="2895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2"/>
            <a:ext cx="5486400" cy="566738"/>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1792287" y="612775"/>
            <a:ext cx="5486400" cy="4114800"/>
          </a:xfrm>
        </p:spPr>
        <p:txBody>
          <a:bodyPr rtlCol="0">
            <a:normAutofit/>
          </a:bodyPr>
          <a:lstStyle>
            <a:lvl1pPr marL="0" indent="0">
              <a:buNone/>
              <a:defRPr sz="3000"/>
            </a:lvl1pPr>
            <a:lvl2pPr marL="424174" indent="0">
              <a:buNone/>
              <a:defRPr sz="2600"/>
            </a:lvl2pPr>
            <a:lvl3pPr marL="848349" indent="0">
              <a:buNone/>
              <a:defRPr sz="2200"/>
            </a:lvl3pPr>
            <a:lvl4pPr marL="1272522" indent="0">
              <a:buNone/>
              <a:defRPr sz="1900"/>
            </a:lvl4pPr>
            <a:lvl5pPr marL="1696698" indent="0">
              <a:buNone/>
              <a:defRPr sz="1900"/>
            </a:lvl5pPr>
            <a:lvl6pPr marL="2120872" indent="0">
              <a:buNone/>
              <a:defRPr sz="1900"/>
            </a:lvl6pPr>
            <a:lvl7pPr marL="2545048" indent="0">
              <a:buNone/>
              <a:defRPr sz="1900"/>
            </a:lvl7pPr>
            <a:lvl8pPr marL="2969221" indent="0">
              <a:buNone/>
              <a:defRPr sz="1900"/>
            </a:lvl8pPr>
            <a:lvl9pPr marL="3393396" indent="0">
              <a:buNone/>
              <a:defRPr sz="1900"/>
            </a:lvl9pPr>
          </a:lstStyle>
          <a:p>
            <a:pPr lvl="0"/>
            <a:endParaRPr lang="en-US" noProof="0" smtClean="0"/>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smtClean="0"/>
              <a:t>Click to edit Master text styles</a:t>
            </a:r>
          </a:p>
        </p:txBody>
      </p:sp>
      <p:sp>
        <p:nvSpPr>
          <p:cNvPr id="5" name="Date Placeholder 4"/>
          <p:cNvSpPr>
            <a:spLocks noGrp="1"/>
          </p:cNvSpPr>
          <p:nvPr>
            <p:ph type="dt" sz="half" idx="10"/>
          </p:nvPr>
        </p:nvSpPr>
        <p:spPr bwMode="auto">
          <a:xfrm>
            <a:off x="457200" y="6356350"/>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fld id="{05C2A00E-6126-472D-9AAE-7A57D1524667}" type="datetime1">
              <a:rPr lang="en-US"/>
              <a:pPr/>
              <a:t>2/11/2015</a:t>
            </a:fld>
            <a:endParaRPr lang="en-US"/>
          </a:p>
        </p:txBody>
      </p:sp>
      <p:sp>
        <p:nvSpPr>
          <p:cNvPr id="6" name="Footer Placeholder 5"/>
          <p:cNvSpPr>
            <a:spLocks noGrp="1"/>
          </p:cNvSpPr>
          <p:nvPr>
            <p:ph type="ftr" sz="quarter" idx="11"/>
          </p:nvPr>
        </p:nvSpPr>
        <p:spPr bwMode="auto">
          <a:xfrm>
            <a:off x="3124200" y="6356350"/>
            <a:ext cx="2895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14.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1"/>
          <p:cNvSpPr>
            <a:spLocks noChangeArrowheads="1"/>
          </p:cNvSpPr>
          <p:nvPr userDrawn="1"/>
        </p:nvSpPr>
        <p:spPr bwMode="auto">
          <a:xfrm>
            <a:off x="0" y="0"/>
            <a:ext cx="9144000" cy="1447800"/>
          </a:xfrm>
          <a:prstGeom prst="rect">
            <a:avLst/>
          </a:prstGeom>
          <a:solidFill>
            <a:srgbClr val="54BABA"/>
          </a:solidFill>
          <a:ln w="9525">
            <a:noFill/>
            <a:round/>
            <a:headEnd/>
            <a:tailEnd/>
          </a:ln>
        </p:spPr>
        <p:txBody>
          <a:bodyPr lIns="77556" tIns="38779" rIns="77556" bIns="38779">
            <a:prstTxWarp prst="textNoShape">
              <a:avLst/>
            </a:prstTxWarp>
          </a:bodyPr>
          <a:lstStyle/>
          <a:p>
            <a:pPr eaLnBrk="0" hangingPunct="0"/>
            <a:endParaRPr lang="en-US" sz="1500">
              <a:solidFill>
                <a:srgbClr val="512C5A"/>
              </a:solidFill>
            </a:endParaRPr>
          </a:p>
        </p:txBody>
      </p:sp>
      <p:sp>
        <p:nvSpPr>
          <p:cNvPr id="1027" name="Title Placeholder 1"/>
          <p:cNvSpPr>
            <a:spLocks noGrp="1"/>
          </p:cNvSpPr>
          <p:nvPr>
            <p:ph type="title"/>
          </p:nvPr>
        </p:nvSpPr>
        <p:spPr bwMode="auto">
          <a:xfrm>
            <a:off x="457200" y="152400"/>
            <a:ext cx="8229600" cy="1143000"/>
          </a:xfrm>
          <a:prstGeom prst="rect">
            <a:avLst/>
          </a:prstGeom>
          <a:noFill/>
          <a:ln w="9525">
            <a:noFill/>
            <a:miter lim="800000"/>
            <a:headEnd/>
            <a:tailEnd/>
          </a:ln>
        </p:spPr>
        <p:txBody>
          <a:bodyPr vert="horz" wrap="square" lIns="84847" tIns="42424" rIns="84847" bIns="42424"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914400" y="1600200"/>
            <a:ext cx="7391400" cy="4495800"/>
          </a:xfrm>
          <a:prstGeom prst="rect">
            <a:avLst/>
          </a:prstGeom>
          <a:noFill/>
          <a:ln w="9525">
            <a:noFill/>
            <a:miter lim="800000"/>
            <a:headEnd/>
            <a:tailEnd/>
          </a:ln>
        </p:spPr>
        <p:txBody>
          <a:bodyPr vert="horz" wrap="square" lIns="0" tIns="42424" rIns="0" bIns="424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6"/>
          <p:cNvPicPr>
            <a:picLocks noChangeAspect="1"/>
          </p:cNvPicPr>
          <p:nvPr userDrawn="1"/>
        </p:nvPicPr>
        <p:blipFill>
          <a:blip r:embed="rId14"/>
          <a:srcRect/>
          <a:stretch>
            <a:fillRect/>
          </a:stretch>
        </p:blipFill>
        <p:spPr bwMode="auto">
          <a:xfrm>
            <a:off x="6019800" y="6172200"/>
            <a:ext cx="2435225" cy="561975"/>
          </a:xfrm>
          <a:prstGeom prst="rect">
            <a:avLst/>
          </a:prstGeom>
          <a:noFill/>
          <a:ln w="9525">
            <a:noFill/>
            <a:miter lim="800000"/>
            <a:headEnd/>
            <a:tailEnd/>
          </a:ln>
        </p:spPr>
      </p:pic>
      <p:sp>
        <p:nvSpPr>
          <p:cNvPr id="2" name="TextBox 1"/>
          <p:cNvSpPr txBox="1"/>
          <p:nvPr userDrawn="1"/>
        </p:nvSpPr>
        <p:spPr>
          <a:xfrm>
            <a:off x="8316416" y="6309320"/>
            <a:ext cx="504056" cy="307777"/>
          </a:xfrm>
          <a:prstGeom prst="rect">
            <a:avLst/>
          </a:prstGeom>
          <a:noFill/>
        </p:spPr>
        <p:txBody>
          <a:bodyPr wrap="square" rtlCol="0">
            <a:spAutoFit/>
          </a:bodyPr>
          <a:lstStyle/>
          <a:p>
            <a:fld id="{A8760DBA-6B54-421B-84D6-D5EEBDAE9C1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01" r:id="rId1"/>
    <p:sldLayoutId id="2147483700" r:id="rId2"/>
    <p:sldLayoutId id="2147483702" r:id="rId3"/>
    <p:sldLayoutId id="2147483699"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iming>
    <p:tnLst>
      <p:par>
        <p:cTn id="1" dur="indefinite" restart="never" nodeType="tmRoot"/>
      </p:par>
    </p:tnLst>
  </p:timing>
  <p:hf hdr="0" ftr="0" dt="0"/>
  <p:txStyles>
    <p:titleStyle>
      <a:lvl1pPr algn="ctr" defTabSz="846138" rtl="0" eaLnBrk="0" fontAlgn="base" hangingPunct="0">
        <a:spcBef>
          <a:spcPct val="0"/>
        </a:spcBef>
        <a:spcAft>
          <a:spcPct val="0"/>
        </a:spcAft>
        <a:defRPr sz="4000" kern="1200">
          <a:solidFill>
            <a:srgbClr val="512C5A"/>
          </a:solidFill>
          <a:latin typeface="+mj-lt"/>
          <a:ea typeface="ＭＳ Ｐゴシック" pitchFamily="84" charset="-128"/>
          <a:cs typeface="ＭＳ Ｐゴシック" pitchFamily="84" charset="-128"/>
        </a:defRPr>
      </a:lvl1pPr>
      <a:lvl2pPr algn="ctr" defTabSz="846138" rtl="0" eaLnBrk="0" fontAlgn="base" hangingPunct="0">
        <a:spcBef>
          <a:spcPct val="0"/>
        </a:spcBef>
        <a:spcAft>
          <a:spcPct val="0"/>
        </a:spcAft>
        <a:defRPr sz="4000">
          <a:solidFill>
            <a:srgbClr val="512C5A"/>
          </a:solidFill>
          <a:latin typeface="Arial" charset="0"/>
          <a:ea typeface="ＭＳ Ｐゴシック" pitchFamily="84" charset="-128"/>
          <a:cs typeface="ＭＳ Ｐゴシック" pitchFamily="84" charset="-128"/>
        </a:defRPr>
      </a:lvl2pPr>
      <a:lvl3pPr algn="ctr" defTabSz="846138" rtl="0" eaLnBrk="0" fontAlgn="base" hangingPunct="0">
        <a:spcBef>
          <a:spcPct val="0"/>
        </a:spcBef>
        <a:spcAft>
          <a:spcPct val="0"/>
        </a:spcAft>
        <a:defRPr sz="4000">
          <a:solidFill>
            <a:srgbClr val="512C5A"/>
          </a:solidFill>
          <a:latin typeface="Arial" charset="0"/>
          <a:ea typeface="ＭＳ Ｐゴシック" pitchFamily="84" charset="-128"/>
          <a:cs typeface="ＭＳ Ｐゴシック" pitchFamily="84" charset="-128"/>
        </a:defRPr>
      </a:lvl3pPr>
      <a:lvl4pPr algn="ctr" defTabSz="846138" rtl="0" eaLnBrk="0" fontAlgn="base" hangingPunct="0">
        <a:spcBef>
          <a:spcPct val="0"/>
        </a:spcBef>
        <a:spcAft>
          <a:spcPct val="0"/>
        </a:spcAft>
        <a:defRPr sz="4000">
          <a:solidFill>
            <a:srgbClr val="512C5A"/>
          </a:solidFill>
          <a:latin typeface="Arial" charset="0"/>
          <a:ea typeface="ＭＳ Ｐゴシック" pitchFamily="84" charset="-128"/>
          <a:cs typeface="ＭＳ Ｐゴシック" pitchFamily="84" charset="-128"/>
        </a:defRPr>
      </a:lvl4pPr>
      <a:lvl5pPr algn="ctr" defTabSz="846138" rtl="0" eaLnBrk="0" fontAlgn="base" hangingPunct="0">
        <a:spcBef>
          <a:spcPct val="0"/>
        </a:spcBef>
        <a:spcAft>
          <a:spcPct val="0"/>
        </a:spcAft>
        <a:defRPr sz="4000">
          <a:solidFill>
            <a:srgbClr val="512C5A"/>
          </a:solidFill>
          <a:latin typeface="Arial" charset="0"/>
          <a:ea typeface="ＭＳ Ｐゴシック" pitchFamily="84" charset="-128"/>
          <a:cs typeface="ＭＳ Ｐゴシック" pitchFamily="84" charset="-128"/>
        </a:defRPr>
      </a:lvl5pPr>
      <a:lvl6pPr marL="500040" algn="ctr" defTabSz="847289" rtl="0" fontAlgn="base">
        <a:spcBef>
          <a:spcPct val="0"/>
        </a:spcBef>
        <a:spcAft>
          <a:spcPct val="0"/>
        </a:spcAft>
        <a:defRPr sz="4000">
          <a:solidFill>
            <a:schemeClr val="tx1"/>
          </a:solidFill>
          <a:latin typeface="Arial" charset="0"/>
        </a:defRPr>
      </a:lvl6pPr>
      <a:lvl7pPr marL="1000079" algn="ctr" defTabSz="847289" rtl="0" fontAlgn="base">
        <a:spcBef>
          <a:spcPct val="0"/>
        </a:spcBef>
        <a:spcAft>
          <a:spcPct val="0"/>
        </a:spcAft>
        <a:defRPr sz="4000">
          <a:solidFill>
            <a:schemeClr val="tx1"/>
          </a:solidFill>
          <a:latin typeface="Arial" charset="0"/>
        </a:defRPr>
      </a:lvl7pPr>
      <a:lvl8pPr marL="1500119" algn="ctr" defTabSz="847289" rtl="0" fontAlgn="base">
        <a:spcBef>
          <a:spcPct val="0"/>
        </a:spcBef>
        <a:spcAft>
          <a:spcPct val="0"/>
        </a:spcAft>
        <a:defRPr sz="4000">
          <a:solidFill>
            <a:schemeClr val="tx1"/>
          </a:solidFill>
          <a:latin typeface="Arial" charset="0"/>
        </a:defRPr>
      </a:lvl8pPr>
      <a:lvl9pPr marL="2000159" algn="ctr" defTabSz="847289" rtl="0" fontAlgn="base">
        <a:spcBef>
          <a:spcPct val="0"/>
        </a:spcBef>
        <a:spcAft>
          <a:spcPct val="0"/>
        </a:spcAft>
        <a:defRPr sz="4000">
          <a:solidFill>
            <a:schemeClr val="tx1"/>
          </a:solidFill>
          <a:latin typeface="Arial" charset="0"/>
        </a:defRPr>
      </a:lvl9pPr>
    </p:titleStyle>
    <p:bodyStyle>
      <a:lvl1pPr marL="317500" indent="-317500" algn="l" defTabSz="846138" rtl="0" eaLnBrk="0" fontAlgn="base" hangingPunct="0">
        <a:spcBef>
          <a:spcPct val="20000"/>
        </a:spcBef>
        <a:spcAft>
          <a:spcPct val="0"/>
        </a:spcAft>
        <a:buClr>
          <a:srgbClr val="54BABA"/>
        </a:buClr>
        <a:buFont typeface="Arial" pitchFamily="84" charset="0"/>
        <a:buChar char="•"/>
        <a:defRPr sz="2400" kern="1200">
          <a:solidFill>
            <a:srgbClr val="512C5A"/>
          </a:solidFill>
          <a:latin typeface="+mn-lt"/>
          <a:ea typeface="ＭＳ Ｐゴシック" pitchFamily="84" charset="-128"/>
          <a:cs typeface="ＭＳ Ｐゴシック" pitchFamily="84" charset="-128"/>
        </a:defRPr>
      </a:lvl1pPr>
      <a:lvl2pPr marL="688975" indent="-263525" algn="l" defTabSz="846138" rtl="0" eaLnBrk="0" fontAlgn="base" hangingPunct="0">
        <a:spcBef>
          <a:spcPct val="20000"/>
        </a:spcBef>
        <a:spcAft>
          <a:spcPct val="0"/>
        </a:spcAft>
        <a:buClr>
          <a:srgbClr val="54BABA"/>
        </a:buClr>
        <a:buFont typeface="Wingdings" pitchFamily="84" charset="2"/>
        <a:buChar char="§"/>
        <a:defRPr sz="2400" kern="1200">
          <a:solidFill>
            <a:srgbClr val="512C5A"/>
          </a:solidFill>
          <a:latin typeface="+mn-lt"/>
          <a:ea typeface="ＭＳ Ｐゴシック" pitchFamily="84" charset="-128"/>
          <a:cs typeface="+mn-cs"/>
        </a:defRPr>
      </a:lvl2pPr>
      <a:lvl3pPr marL="1189038" indent="-342900" algn="l" defTabSz="846138" rtl="0" eaLnBrk="0" fontAlgn="base" hangingPunct="0">
        <a:spcBef>
          <a:spcPct val="20000"/>
        </a:spcBef>
        <a:spcAft>
          <a:spcPct val="0"/>
        </a:spcAft>
        <a:buClr>
          <a:srgbClr val="54BABA"/>
        </a:buClr>
        <a:buFont typeface="Arial" pitchFamily="84" charset="0"/>
        <a:buChar char="−"/>
        <a:defRPr sz="2400" kern="1200">
          <a:solidFill>
            <a:srgbClr val="512C5A"/>
          </a:solidFill>
          <a:latin typeface="+mn-lt"/>
          <a:ea typeface="ＭＳ Ｐゴシック" pitchFamily="84" charset="-128"/>
          <a:cs typeface="+mn-cs"/>
        </a:defRPr>
      </a:lvl3pPr>
      <a:lvl4pPr marL="1484313" indent="-211138" algn="l" defTabSz="846138" rtl="0" eaLnBrk="0" fontAlgn="base" hangingPunct="0">
        <a:spcBef>
          <a:spcPct val="20000"/>
        </a:spcBef>
        <a:spcAft>
          <a:spcPct val="0"/>
        </a:spcAft>
        <a:buClr>
          <a:srgbClr val="54BABA"/>
        </a:buClr>
        <a:buFont typeface="Arial" pitchFamily="84" charset="0"/>
        <a:buChar char="–"/>
        <a:defRPr sz="1900" kern="1200">
          <a:solidFill>
            <a:srgbClr val="512C5A"/>
          </a:solidFill>
          <a:latin typeface="+mn-lt"/>
          <a:ea typeface="ＭＳ Ｐゴシック" pitchFamily="84" charset="-128"/>
          <a:cs typeface="+mn-cs"/>
        </a:defRPr>
      </a:lvl4pPr>
      <a:lvl5pPr marL="1906588" indent="-211138" algn="l" defTabSz="846138" rtl="0" eaLnBrk="0" fontAlgn="base" hangingPunct="0">
        <a:spcBef>
          <a:spcPct val="20000"/>
        </a:spcBef>
        <a:spcAft>
          <a:spcPct val="0"/>
        </a:spcAft>
        <a:buClr>
          <a:srgbClr val="54BABA"/>
        </a:buClr>
        <a:buFont typeface="Arial" pitchFamily="84" charset="0"/>
        <a:buChar char="»"/>
        <a:defRPr sz="1900" kern="1200">
          <a:solidFill>
            <a:srgbClr val="512C5A"/>
          </a:solidFill>
          <a:latin typeface="+mn-lt"/>
          <a:ea typeface="ＭＳ Ｐゴシック" pitchFamily="84" charset="-128"/>
          <a:cs typeface="+mn-cs"/>
        </a:defRPr>
      </a:lvl5pPr>
      <a:lvl6pPr marL="2333285"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757518"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181753"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605986"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848467" rtl="0" eaLnBrk="1" latinLnBrk="0" hangingPunct="1">
        <a:defRPr sz="1600" kern="1200">
          <a:solidFill>
            <a:schemeClr val="tx1"/>
          </a:solidFill>
          <a:latin typeface="+mn-lt"/>
          <a:ea typeface="+mn-ea"/>
          <a:cs typeface="+mn-cs"/>
        </a:defRPr>
      </a:lvl1pPr>
      <a:lvl2pPr marL="424233" algn="l" defTabSz="848467" rtl="0" eaLnBrk="1" latinLnBrk="0" hangingPunct="1">
        <a:defRPr sz="1600" kern="1200">
          <a:solidFill>
            <a:schemeClr val="tx1"/>
          </a:solidFill>
          <a:latin typeface="+mn-lt"/>
          <a:ea typeface="+mn-ea"/>
          <a:cs typeface="+mn-cs"/>
        </a:defRPr>
      </a:lvl2pPr>
      <a:lvl3pPr marL="848467" algn="l" defTabSz="848467" rtl="0" eaLnBrk="1" latinLnBrk="0" hangingPunct="1">
        <a:defRPr sz="1600" kern="1200">
          <a:solidFill>
            <a:schemeClr val="tx1"/>
          </a:solidFill>
          <a:latin typeface="+mn-lt"/>
          <a:ea typeface="+mn-ea"/>
          <a:cs typeface="+mn-cs"/>
        </a:defRPr>
      </a:lvl3pPr>
      <a:lvl4pPr marL="1272700" algn="l" defTabSz="848467" rtl="0" eaLnBrk="1" latinLnBrk="0" hangingPunct="1">
        <a:defRPr sz="1600" kern="1200">
          <a:solidFill>
            <a:schemeClr val="tx1"/>
          </a:solidFill>
          <a:latin typeface="+mn-lt"/>
          <a:ea typeface="+mn-ea"/>
          <a:cs typeface="+mn-cs"/>
        </a:defRPr>
      </a:lvl4pPr>
      <a:lvl5pPr marL="1696935" algn="l" defTabSz="848467" rtl="0" eaLnBrk="1" latinLnBrk="0" hangingPunct="1">
        <a:defRPr sz="1600" kern="1200">
          <a:solidFill>
            <a:schemeClr val="tx1"/>
          </a:solidFill>
          <a:latin typeface="+mn-lt"/>
          <a:ea typeface="+mn-ea"/>
          <a:cs typeface="+mn-cs"/>
        </a:defRPr>
      </a:lvl5pPr>
      <a:lvl6pPr marL="2121168" algn="l" defTabSz="848467" rtl="0" eaLnBrk="1" latinLnBrk="0" hangingPunct="1">
        <a:defRPr sz="1600" kern="1200">
          <a:solidFill>
            <a:schemeClr val="tx1"/>
          </a:solidFill>
          <a:latin typeface="+mn-lt"/>
          <a:ea typeface="+mn-ea"/>
          <a:cs typeface="+mn-cs"/>
        </a:defRPr>
      </a:lvl6pPr>
      <a:lvl7pPr marL="2545402" algn="l" defTabSz="848467" rtl="0" eaLnBrk="1" latinLnBrk="0" hangingPunct="1">
        <a:defRPr sz="1600" kern="1200">
          <a:solidFill>
            <a:schemeClr val="tx1"/>
          </a:solidFill>
          <a:latin typeface="+mn-lt"/>
          <a:ea typeface="+mn-ea"/>
          <a:cs typeface="+mn-cs"/>
        </a:defRPr>
      </a:lvl7pPr>
      <a:lvl8pPr marL="2969635" algn="l" defTabSz="848467" rtl="0" eaLnBrk="1" latinLnBrk="0" hangingPunct="1">
        <a:defRPr sz="1600" kern="1200">
          <a:solidFill>
            <a:schemeClr val="tx1"/>
          </a:solidFill>
          <a:latin typeface="+mn-lt"/>
          <a:ea typeface="+mn-ea"/>
          <a:cs typeface="+mn-cs"/>
        </a:defRPr>
      </a:lvl8pPr>
      <a:lvl9pPr marL="3393869" algn="l" defTabSz="848467"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ext Placeholder 2"/>
          <p:cNvSpPr>
            <a:spLocks noGrp="1"/>
          </p:cNvSpPr>
          <p:nvPr>
            <p:ph type="body" idx="1"/>
          </p:nvPr>
        </p:nvSpPr>
        <p:spPr bwMode="auto">
          <a:xfrm>
            <a:off x="457200" y="10668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anose="020F0502020204030204" pitchFamily="34" charset="0"/>
                <a:ea typeface="MS PGothic" panose="020B0600070205080204" pitchFamily="34" charset="-128"/>
                <a:cs typeface="+mn-cs"/>
                <a:sym typeface="Arial"/>
              </a:defRPr>
            </a:lvl1pPr>
          </a:lstStyle>
          <a:p>
            <a:pPr>
              <a:defRPr/>
            </a:pPr>
            <a:fld id="{78705A1E-F80F-4105-A1B6-4F3BD5827EF0}" type="datetime8">
              <a:rPr lang="en-US"/>
              <a:pPr>
                <a:defRPr/>
              </a:pPr>
              <a:t>2/11/2015 6:40 PM</a:t>
            </a:fld>
            <a:endParaRPr lang="en-US"/>
          </a:p>
        </p:txBody>
      </p:sp>
      <p:sp>
        <p:nvSpPr>
          <p:cNvPr id="5" name="Footer Placeholder 4"/>
          <p:cNvSpPr>
            <a:spLocks noGrp="1"/>
          </p:cNvSpPr>
          <p:nvPr>
            <p:ph type="ftr" sz="quarter" idx="3"/>
          </p:nvPr>
        </p:nvSpPr>
        <p:spPr>
          <a:xfrm>
            <a:off x="3124200" y="6400800"/>
            <a:ext cx="2895600" cy="320675"/>
          </a:xfrm>
          <a:prstGeom prst="rect">
            <a:avLst/>
          </a:prstGeom>
        </p:spPr>
        <p:txBody>
          <a:bodyPr vert="horz" lIns="91440" tIns="45720" rIns="91440" bIns="45720" rtlCol="0" anchor="ctr"/>
          <a:lstStyle>
            <a:lvl1pPr algn="ctr" fontAlgn="auto">
              <a:spcBef>
                <a:spcPts val="0"/>
              </a:spcBef>
              <a:spcAft>
                <a:spcPts val="0"/>
              </a:spcAft>
              <a:defRPr sz="1050" i="1">
                <a:solidFill>
                  <a:prstClr val="black"/>
                </a:solidFill>
                <a:latin typeface="+mn-lt"/>
                <a:ea typeface="+mn-ea"/>
                <a:cs typeface="+mn-cs"/>
                <a:sym typeface="Arial"/>
              </a:defRPr>
            </a:lvl1pPr>
          </a:lstStyle>
          <a:p>
            <a:pPr>
              <a:defRPr/>
            </a:pPr>
            <a:r>
              <a:rPr lang="en-US"/>
              <a:t>Prepared by Synthesis Health Systems</a:t>
            </a:r>
            <a:endParaRPr lang="en-US" dirty="0"/>
          </a:p>
        </p:txBody>
      </p:sp>
      <p:sp>
        <p:nvSpPr>
          <p:cNvPr id="7" name="Rectangle 6"/>
          <p:cNvSpPr/>
          <p:nvPr userDrawn="1"/>
        </p:nvSpPr>
        <p:spPr>
          <a:xfrm>
            <a:off x="0" y="0"/>
            <a:ext cx="9144000" cy="762000"/>
          </a:xfrm>
          <a:prstGeom prst="rect">
            <a:avLst/>
          </a:prstGeom>
          <a:gradFill flip="none" rotWithShape="1">
            <a:gsLst>
              <a:gs pos="43000">
                <a:schemeClr val="bg1"/>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sym typeface="Arial"/>
            </a:endParaRPr>
          </a:p>
        </p:txBody>
      </p:sp>
      <p:pic>
        <p:nvPicPr>
          <p:cNvPr id="14342" name="Picture 8" descr="BSAS Logo.jpg"/>
          <p:cNvPicPr>
            <a:picLocks noChangeAspect="1"/>
          </p:cNvPicPr>
          <p:nvPr userDrawn="1"/>
        </p:nvPicPr>
        <p:blipFill>
          <a:blip r:embed="rId3"/>
          <a:srcRect/>
          <a:stretch>
            <a:fillRect/>
          </a:stretch>
        </p:blipFill>
        <p:spPr bwMode="auto">
          <a:xfrm>
            <a:off x="76200" y="87313"/>
            <a:ext cx="1036638" cy="598487"/>
          </a:xfrm>
          <a:prstGeom prst="rect">
            <a:avLst/>
          </a:prstGeom>
          <a:noFill/>
          <a:ln w="9525">
            <a:noFill/>
            <a:miter lim="800000"/>
            <a:headEnd/>
            <a:tailEnd/>
          </a:ln>
        </p:spPr>
      </p:pic>
      <p:sp>
        <p:nvSpPr>
          <p:cNvPr id="2055" name="TextBox 9"/>
          <p:cNvSpPr txBox="1">
            <a:spLocks noChangeArrowheads="1"/>
          </p:cNvSpPr>
          <p:nvPr userDrawn="1"/>
        </p:nvSpPr>
        <p:spPr bwMode="auto">
          <a:xfrm>
            <a:off x="1143000" y="147638"/>
            <a:ext cx="1054100" cy="461962"/>
          </a:xfrm>
          <a:prstGeom prst="rect">
            <a:avLst/>
          </a:prstGeom>
          <a:noFill/>
          <a:ln>
            <a:noFill/>
          </a:ln>
          <a:extLst/>
        </p:spPr>
        <p:txBody>
          <a:bodyPr wrap="none">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fontAlgn="base">
              <a:spcBef>
                <a:spcPct val="0"/>
              </a:spcBef>
              <a:spcAft>
                <a:spcPct val="0"/>
              </a:spcAft>
              <a:defRPr>
                <a:solidFill>
                  <a:schemeClr val="tx1"/>
                </a:solidFill>
                <a:latin typeface="Calibri" pitchFamily="34" charset="0"/>
                <a:ea typeface="MS PGothic" pitchFamily="34" charset="-128"/>
              </a:defRPr>
            </a:lvl6pPr>
            <a:lvl7pPr marL="2971800" indent="-228600" fontAlgn="base">
              <a:spcBef>
                <a:spcPct val="0"/>
              </a:spcBef>
              <a:spcAft>
                <a:spcPct val="0"/>
              </a:spcAft>
              <a:defRPr>
                <a:solidFill>
                  <a:schemeClr val="tx1"/>
                </a:solidFill>
                <a:latin typeface="Calibri" pitchFamily="34" charset="0"/>
                <a:ea typeface="MS PGothic" pitchFamily="34" charset="-128"/>
              </a:defRPr>
            </a:lvl7pPr>
            <a:lvl8pPr marL="3429000" indent="-228600" fontAlgn="base">
              <a:spcBef>
                <a:spcPct val="0"/>
              </a:spcBef>
              <a:spcAft>
                <a:spcPct val="0"/>
              </a:spcAft>
              <a:defRPr>
                <a:solidFill>
                  <a:schemeClr val="tx1"/>
                </a:solidFill>
                <a:latin typeface="Calibri" pitchFamily="34" charset="0"/>
                <a:ea typeface="MS PGothic" pitchFamily="34" charset="-128"/>
              </a:defRPr>
            </a:lvl8pPr>
            <a:lvl9pPr marL="3886200" indent="-228600" fontAlgn="base">
              <a:spcBef>
                <a:spcPct val="0"/>
              </a:spcBef>
              <a:spcAft>
                <a:spcPct val="0"/>
              </a:spcAft>
              <a:defRPr>
                <a:solidFill>
                  <a:schemeClr val="tx1"/>
                </a:solidFill>
                <a:latin typeface="Calibri" pitchFamily="34" charset="0"/>
                <a:ea typeface="MS PGothic" pitchFamily="34" charset="-128"/>
              </a:defRPr>
            </a:lvl9pPr>
          </a:lstStyle>
          <a:p>
            <a:pPr>
              <a:defRPr/>
            </a:pPr>
            <a:r>
              <a:rPr lang="en-US" sz="1200" b="1" i="1" smtClean="0">
                <a:solidFill>
                  <a:srgbClr val="376092"/>
                </a:solidFill>
                <a:cs typeface="+mn-cs"/>
                <a:sym typeface="Arial"/>
              </a:rPr>
              <a:t>Performance</a:t>
            </a:r>
          </a:p>
          <a:p>
            <a:pPr>
              <a:defRPr/>
            </a:pPr>
            <a:r>
              <a:rPr lang="en-US" sz="1200" b="1" i="1" smtClean="0">
                <a:solidFill>
                  <a:srgbClr val="376092"/>
                </a:solidFill>
                <a:cs typeface="+mn-cs"/>
                <a:sym typeface="Arial"/>
              </a:rPr>
              <a:t>Management</a:t>
            </a:r>
          </a:p>
        </p:txBody>
      </p:sp>
      <p:sp>
        <p:nvSpPr>
          <p:cNvPr id="14344" name="Title Placeholder 1"/>
          <p:cNvSpPr>
            <a:spLocks noGrp="1"/>
          </p:cNvSpPr>
          <p:nvPr>
            <p:ph type="title"/>
          </p:nvPr>
        </p:nvSpPr>
        <p:spPr bwMode="auto">
          <a:xfrm>
            <a:off x="2286000" y="122238"/>
            <a:ext cx="5562600" cy="487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3" name="AutoShape 13"/>
          <p:cNvSpPr>
            <a:spLocks noChangeArrowheads="1"/>
          </p:cNvSpPr>
          <p:nvPr userDrawn="1"/>
        </p:nvSpPr>
        <p:spPr bwMode="auto">
          <a:xfrm>
            <a:off x="0" y="7620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endParaRPr lang="en-US" altLang="en-US" sz="1800">
              <a:solidFill>
                <a:prstClr val="black"/>
              </a:solidFill>
              <a:cs typeface="+mn-cs"/>
              <a:sym typeface="Arial"/>
            </a:endParaRPr>
          </a:p>
        </p:txBody>
      </p:sp>
      <p:pic>
        <p:nvPicPr>
          <p:cNvPr id="14346" name="Picture 10" descr="best ver2b seal"/>
          <p:cNvPicPr>
            <a:picLocks noChangeAspect="1" noChangeArrowheads="1"/>
          </p:cNvPicPr>
          <p:nvPr userDrawn="1"/>
        </p:nvPicPr>
        <p:blipFill>
          <a:blip r:embed="rId4">
            <a:clrChange>
              <a:clrFrom>
                <a:srgbClr val="003264"/>
              </a:clrFrom>
              <a:clrTo>
                <a:srgbClr val="003264">
                  <a:alpha val="0"/>
                </a:srgbClr>
              </a:clrTo>
            </a:clrChange>
          </a:blip>
          <a:srcRect/>
          <a:stretch>
            <a:fillRect/>
          </a:stretch>
        </p:blipFill>
        <p:spPr bwMode="auto">
          <a:xfrm>
            <a:off x="8281988" y="0"/>
            <a:ext cx="709612" cy="685800"/>
          </a:xfrm>
          <a:prstGeom prst="rect">
            <a:avLst/>
          </a:prstGeom>
          <a:noFill/>
          <a:ln w="9525">
            <a:noFill/>
            <a:miter lim="800000"/>
            <a:headEnd/>
            <a:tailEnd/>
          </a:ln>
        </p:spPr>
      </p:pic>
      <p:sp>
        <p:nvSpPr>
          <p:cNvPr id="13" name="Rectangle 12"/>
          <p:cNvSpPr/>
          <p:nvPr userDrawn="1"/>
        </p:nvSpPr>
        <p:spPr>
          <a:xfrm>
            <a:off x="0" y="6705600"/>
            <a:ext cx="9144000" cy="152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900" dirty="0">
                <a:solidFill>
                  <a:prstClr val="white"/>
                </a:solidFill>
                <a:sym typeface="Arial"/>
              </a:rPr>
              <a:t>Prepared by Synthesis Health Systems, Inc.</a:t>
            </a:r>
          </a:p>
        </p:txBody>
      </p:sp>
      <p:sp>
        <p:nvSpPr>
          <p:cNvPr id="2060" name="TextBox 13"/>
          <p:cNvSpPr txBox="1">
            <a:spLocks noChangeArrowheads="1"/>
          </p:cNvSpPr>
          <p:nvPr userDrawn="1"/>
        </p:nvSpPr>
        <p:spPr bwMode="auto">
          <a:xfrm>
            <a:off x="8077200" y="6629400"/>
            <a:ext cx="957263" cy="230188"/>
          </a:xfrm>
          <a:prstGeom prst="rect">
            <a:avLst/>
          </a:prstGeom>
          <a:noFill/>
          <a:ln>
            <a:noFill/>
          </a:ln>
          <a:extLst/>
        </p:spPr>
        <p:txBody>
          <a:bodyPr>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r" eaLnBrk="1" hangingPunct="1">
              <a:defRPr/>
            </a:pPr>
            <a:r>
              <a:rPr lang="en-US" altLang="en-US" sz="900">
                <a:solidFill>
                  <a:prstClr val="white"/>
                </a:solidFill>
                <a:cs typeface="+mn-cs"/>
                <a:sym typeface="Arial"/>
              </a:rPr>
              <a:t>Page </a:t>
            </a:r>
            <a:fld id="{BDAAD231-8B09-411C-8A77-83C00C17E8AC}" type="slidenum">
              <a:rPr lang="en-US" altLang="en-US" sz="900">
                <a:solidFill>
                  <a:prstClr val="white"/>
                </a:solidFill>
                <a:cs typeface="+mn-cs"/>
                <a:sym typeface="Arial"/>
              </a:rPr>
              <a:pPr algn="r" eaLnBrk="1" hangingPunct="1">
                <a:defRPr/>
              </a:pPr>
              <a:t>‹#›</a:t>
            </a:fld>
            <a:endParaRPr lang="en-US" altLang="en-US" sz="900">
              <a:solidFill>
                <a:prstClr val="white"/>
              </a:solidFill>
              <a:cs typeface="+mn-cs"/>
              <a:sym typeface="Arial"/>
            </a:endParaRPr>
          </a:p>
        </p:txBody>
      </p:sp>
    </p:spTree>
  </p:cSld>
  <p:clrMap bg1="lt1" tx1="dk1" bg2="lt2" tx2="dk2" accent1="accent1" accent2="accent2" accent3="accent3" accent4="accent4" accent5="accent5" accent6="accent6" hlink="hlink" folHlink="folHlink"/>
  <p:sldLayoutIdLst>
    <p:sldLayoutId id="2147483711" r:id="rId1"/>
  </p:sldLayoutIdLst>
  <p:hf sldNum="0" hdr="0" ftr="0"/>
  <p:txStyles>
    <p:titleStyle>
      <a:lvl1pPr algn="l" rtl="0" eaLnBrk="0" fontAlgn="base" hangingPunct="0">
        <a:spcBef>
          <a:spcPct val="0"/>
        </a:spcBef>
        <a:spcAft>
          <a:spcPct val="0"/>
        </a:spcAft>
        <a:defRPr sz="2400" kern="1200">
          <a:solidFill>
            <a:schemeClr val="tx1"/>
          </a:solidFill>
          <a:latin typeface="+mj-lt"/>
          <a:ea typeface="MS PGothic" pitchFamily="34" charset="-128"/>
          <a:cs typeface="MS PGothic" charset="0"/>
        </a:defRPr>
      </a:lvl1pPr>
      <a:lvl2pPr algn="l" rtl="0" eaLnBrk="0" fontAlgn="base" hangingPunct="0">
        <a:spcBef>
          <a:spcPct val="0"/>
        </a:spcBef>
        <a:spcAft>
          <a:spcPct val="0"/>
        </a:spcAft>
        <a:defRPr sz="2400">
          <a:solidFill>
            <a:schemeClr val="tx1"/>
          </a:solidFill>
          <a:latin typeface="Calibri" pitchFamily="34" charset="0"/>
          <a:ea typeface="MS PGothic" pitchFamily="34" charset="-128"/>
          <a:cs typeface="MS PGothic" charset="0"/>
        </a:defRPr>
      </a:lvl2pPr>
      <a:lvl3pPr algn="l" rtl="0" eaLnBrk="0" fontAlgn="base" hangingPunct="0">
        <a:spcBef>
          <a:spcPct val="0"/>
        </a:spcBef>
        <a:spcAft>
          <a:spcPct val="0"/>
        </a:spcAft>
        <a:defRPr sz="2400">
          <a:solidFill>
            <a:schemeClr val="tx1"/>
          </a:solidFill>
          <a:latin typeface="Calibri" pitchFamily="34" charset="0"/>
          <a:ea typeface="MS PGothic" pitchFamily="34" charset="-128"/>
          <a:cs typeface="MS PGothic" charset="0"/>
        </a:defRPr>
      </a:lvl3pPr>
      <a:lvl4pPr algn="l" rtl="0" eaLnBrk="0" fontAlgn="base" hangingPunct="0">
        <a:spcBef>
          <a:spcPct val="0"/>
        </a:spcBef>
        <a:spcAft>
          <a:spcPct val="0"/>
        </a:spcAft>
        <a:defRPr sz="2400">
          <a:solidFill>
            <a:schemeClr val="tx1"/>
          </a:solidFill>
          <a:latin typeface="Calibri" pitchFamily="34" charset="0"/>
          <a:ea typeface="MS PGothic" pitchFamily="34" charset="-128"/>
          <a:cs typeface="MS PGothic" charset="0"/>
        </a:defRPr>
      </a:lvl4pPr>
      <a:lvl5pPr algn="l" rtl="0" eaLnBrk="0" fontAlgn="base" hangingPunct="0">
        <a:spcBef>
          <a:spcPct val="0"/>
        </a:spcBef>
        <a:spcAft>
          <a:spcPct val="0"/>
        </a:spcAft>
        <a:defRPr sz="2400">
          <a:solidFill>
            <a:schemeClr val="tx1"/>
          </a:solidFill>
          <a:latin typeface="Calibri" pitchFamily="34" charset="0"/>
          <a:ea typeface="MS PGothic" pitchFamily="34" charset="-128"/>
          <a:cs typeface="MS PGothic" charset="0"/>
        </a:defRPr>
      </a:lvl5pPr>
      <a:lvl6pPr marL="457200" algn="l" rtl="0" fontAlgn="base">
        <a:spcBef>
          <a:spcPct val="0"/>
        </a:spcBef>
        <a:spcAft>
          <a:spcPct val="0"/>
        </a:spcAft>
        <a:defRPr sz="2400">
          <a:solidFill>
            <a:schemeClr val="tx1"/>
          </a:solidFill>
          <a:latin typeface="Calibri" pitchFamily="34" charset="0"/>
          <a:ea typeface="MS PGothic" pitchFamily="34" charset="-128"/>
        </a:defRPr>
      </a:lvl6pPr>
      <a:lvl7pPr marL="914400" algn="l" rtl="0" fontAlgn="base">
        <a:spcBef>
          <a:spcPct val="0"/>
        </a:spcBef>
        <a:spcAft>
          <a:spcPct val="0"/>
        </a:spcAft>
        <a:defRPr sz="2400">
          <a:solidFill>
            <a:schemeClr val="tx1"/>
          </a:solidFill>
          <a:latin typeface="Calibri" pitchFamily="34" charset="0"/>
          <a:ea typeface="MS PGothic" pitchFamily="34" charset="-128"/>
        </a:defRPr>
      </a:lvl7pPr>
      <a:lvl8pPr marL="1371600" algn="l" rtl="0" fontAlgn="base">
        <a:spcBef>
          <a:spcPct val="0"/>
        </a:spcBef>
        <a:spcAft>
          <a:spcPct val="0"/>
        </a:spcAft>
        <a:defRPr sz="2400">
          <a:solidFill>
            <a:schemeClr val="tx1"/>
          </a:solidFill>
          <a:latin typeface="Calibri" pitchFamily="34" charset="0"/>
          <a:ea typeface="MS PGothic" pitchFamily="34" charset="-128"/>
        </a:defRPr>
      </a:lvl8pPr>
      <a:lvl9pPr marL="1828800" algn="l" rtl="0" fontAlgn="base">
        <a:spcBef>
          <a:spcPct val="0"/>
        </a:spcBef>
        <a:spcAft>
          <a:spcPct val="0"/>
        </a:spcAft>
        <a:defRPr sz="2400">
          <a:solidFill>
            <a:schemeClr val="tx1"/>
          </a:solidFill>
          <a:latin typeface="Calibri" pitchFamily="34" charset="0"/>
          <a:ea typeface="MS PGothic" pitchFamily="34" charset="-128"/>
        </a:defRPr>
      </a:lvl9pPr>
    </p:titleStyle>
    <p:bodyStyle>
      <a:lvl1pPr marL="342900" indent="-342900" algn="l" rtl="0" eaLnBrk="0" fontAlgn="base" hangingPunct="0">
        <a:spcBef>
          <a:spcPct val="20000"/>
        </a:spcBef>
        <a:spcAft>
          <a:spcPct val="0"/>
        </a:spcAft>
        <a:buFont typeface="Arial" pitchFamily="84" charset="0"/>
        <a:buChar char="•"/>
        <a:defRPr kern="1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Font typeface="Arial" pitchFamily="84" charset="0"/>
        <a:buChar char="–"/>
        <a:defRPr sz="1600" kern="12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Font typeface="Arial" pitchFamily="84" charset="0"/>
        <a:buChar char="•"/>
        <a:defRPr sz="1400" kern="12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Font typeface="Arial" pitchFamily="84" charset="0"/>
        <a:buChar char="–"/>
        <a:defRPr sz="1200" kern="12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Font typeface="Arial" pitchFamily="84" charset="0"/>
        <a:buChar char="»"/>
        <a:defRPr sz="12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86" name="Text Placeholder 2"/>
          <p:cNvSpPr>
            <a:spLocks noGrp="1"/>
          </p:cNvSpPr>
          <p:nvPr>
            <p:ph type="body" idx="1"/>
          </p:nvPr>
        </p:nvSpPr>
        <p:spPr bwMode="auto">
          <a:xfrm>
            <a:off x="457200" y="10668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anose="020F0502020204030204" pitchFamily="34" charset="0"/>
                <a:ea typeface="MS PGothic" panose="020B0600070205080204" pitchFamily="34" charset="-128"/>
                <a:cs typeface="+mn-cs"/>
                <a:sym typeface="Arial"/>
              </a:defRPr>
            </a:lvl1pPr>
          </a:lstStyle>
          <a:p>
            <a:pPr>
              <a:defRPr/>
            </a:pPr>
            <a:fld id="{CFA32955-489A-4EAF-8ECB-BE520A21290E}" type="datetime8">
              <a:rPr lang="en-US"/>
              <a:pPr>
                <a:defRPr/>
              </a:pPr>
              <a:t>2/11/2015 6:40 PM</a:t>
            </a:fld>
            <a:endParaRPr lang="en-US"/>
          </a:p>
        </p:txBody>
      </p:sp>
      <p:sp>
        <p:nvSpPr>
          <p:cNvPr id="5" name="Footer Placeholder 4"/>
          <p:cNvSpPr>
            <a:spLocks noGrp="1"/>
          </p:cNvSpPr>
          <p:nvPr>
            <p:ph type="ftr" sz="quarter" idx="3"/>
          </p:nvPr>
        </p:nvSpPr>
        <p:spPr>
          <a:xfrm>
            <a:off x="3124200" y="6400800"/>
            <a:ext cx="2895600" cy="320675"/>
          </a:xfrm>
          <a:prstGeom prst="rect">
            <a:avLst/>
          </a:prstGeom>
        </p:spPr>
        <p:txBody>
          <a:bodyPr vert="horz" lIns="91440" tIns="45720" rIns="91440" bIns="45720" rtlCol="0" anchor="ctr"/>
          <a:lstStyle>
            <a:lvl1pPr algn="ctr" fontAlgn="auto">
              <a:spcBef>
                <a:spcPts val="0"/>
              </a:spcBef>
              <a:spcAft>
                <a:spcPts val="0"/>
              </a:spcAft>
              <a:defRPr sz="1050" i="1">
                <a:solidFill>
                  <a:prstClr val="black"/>
                </a:solidFill>
                <a:latin typeface="+mn-lt"/>
                <a:ea typeface="+mn-ea"/>
                <a:cs typeface="+mn-cs"/>
                <a:sym typeface="Arial"/>
              </a:defRPr>
            </a:lvl1pPr>
          </a:lstStyle>
          <a:p>
            <a:pPr>
              <a:defRPr/>
            </a:pPr>
            <a:r>
              <a:rPr lang="en-US"/>
              <a:t>Prepared by Synthesis Health Systems</a:t>
            </a:r>
            <a:endParaRPr lang="en-US" dirty="0"/>
          </a:p>
        </p:txBody>
      </p:sp>
      <p:sp>
        <p:nvSpPr>
          <p:cNvPr id="7" name="Rectangle 6"/>
          <p:cNvSpPr/>
          <p:nvPr userDrawn="1"/>
        </p:nvSpPr>
        <p:spPr>
          <a:xfrm>
            <a:off x="0" y="0"/>
            <a:ext cx="9144000" cy="762000"/>
          </a:xfrm>
          <a:prstGeom prst="rect">
            <a:avLst/>
          </a:prstGeom>
          <a:gradFill flip="none" rotWithShape="1">
            <a:gsLst>
              <a:gs pos="43000">
                <a:schemeClr val="bg1"/>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sym typeface="Arial"/>
            </a:endParaRPr>
          </a:p>
        </p:txBody>
      </p:sp>
      <p:pic>
        <p:nvPicPr>
          <p:cNvPr id="16390" name="Picture 8" descr="BSAS Logo.jpg"/>
          <p:cNvPicPr>
            <a:picLocks noChangeAspect="1"/>
          </p:cNvPicPr>
          <p:nvPr userDrawn="1"/>
        </p:nvPicPr>
        <p:blipFill>
          <a:blip r:embed="rId3"/>
          <a:srcRect/>
          <a:stretch>
            <a:fillRect/>
          </a:stretch>
        </p:blipFill>
        <p:spPr bwMode="auto">
          <a:xfrm>
            <a:off x="76200" y="87313"/>
            <a:ext cx="1036638" cy="598487"/>
          </a:xfrm>
          <a:prstGeom prst="rect">
            <a:avLst/>
          </a:prstGeom>
          <a:noFill/>
          <a:ln w="9525">
            <a:noFill/>
            <a:miter lim="800000"/>
            <a:headEnd/>
            <a:tailEnd/>
          </a:ln>
        </p:spPr>
      </p:pic>
      <p:sp>
        <p:nvSpPr>
          <p:cNvPr id="2055" name="TextBox 9"/>
          <p:cNvSpPr txBox="1">
            <a:spLocks noChangeArrowheads="1"/>
          </p:cNvSpPr>
          <p:nvPr userDrawn="1"/>
        </p:nvSpPr>
        <p:spPr bwMode="auto">
          <a:xfrm>
            <a:off x="1143000" y="147638"/>
            <a:ext cx="1054100" cy="461962"/>
          </a:xfrm>
          <a:prstGeom prst="rect">
            <a:avLst/>
          </a:prstGeom>
          <a:noFill/>
          <a:ln>
            <a:noFill/>
          </a:ln>
          <a:extLst/>
        </p:spPr>
        <p:txBody>
          <a:bodyPr wrap="none">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fontAlgn="base">
              <a:spcBef>
                <a:spcPct val="0"/>
              </a:spcBef>
              <a:spcAft>
                <a:spcPct val="0"/>
              </a:spcAft>
              <a:defRPr>
                <a:solidFill>
                  <a:schemeClr val="tx1"/>
                </a:solidFill>
                <a:latin typeface="Calibri" pitchFamily="34" charset="0"/>
                <a:ea typeface="MS PGothic" pitchFamily="34" charset="-128"/>
              </a:defRPr>
            </a:lvl6pPr>
            <a:lvl7pPr marL="2971800" indent="-228600" fontAlgn="base">
              <a:spcBef>
                <a:spcPct val="0"/>
              </a:spcBef>
              <a:spcAft>
                <a:spcPct val="0"/>
              </a:spcAft>
              <a:defRPr>
                <a:solidFill>
                  <a:schemeClr val="tx1"/>
                </a:solidFill>
                <a:latin typeface="Calibri" pitchFamily="34" charset="0"/>
                <a:ea typeface="MS PGothic" pitchFamily="34" charset="-128"/>
              </a:defRPr>
            </a:lvl7pPr>
            <a:lvl8pPr marL="3429000" indent="-228600" fontAlgn="base">
              <a:spcBef>
                <a:spcPct val="0"/>
              </a:spcBef>
              <a:spcAft>
                <a:spcPct val="0"/>
              </a:spcAft>
              <a:defRPr>
                <a:solidFill>
                  <a:schemeClr val="tx1"/>
                </a:solidFill>
                <a:latin typeface="Calibri" pitchFamily="34" charset="0"/>
                <a:ea typeface="MS PGothic" pitchFamily="34" charset="-128"/>
              </a:defRPr>
            </a:lvl8pPr>
            <a:lvl9pPr marL="3886200" indent="-228600" fontAlgn="base">
              <a:spcBef>
                <a:spcPct val="0"/>
              </a:spcBef>
              <a:spcAft>
                <a:spcPct val="0"/>
              </a:spcAft>
              <a:defRPr>
                <a:solidFill>
                  <a:schemeClr val="tx1"/>
                </a:solidFill>
                <a:latin typeface="Calibri" pitchFamily="34" charset="0"/>
                <a:ea typeface="MS PGothic" pitchFamily="34" charset="-128"/>
              </a:defRPr>
            </a:lvl9pPr>
          </a:lstStyle>
          <a:p>
            <a:pPr>
              <a:defRPr/>
            </a:pPr>
            <a:r>
              <a:rPr lang="en-US" sz="1200" b="1" i="1" smtClean="0">
                <a:solidFill>
                  <a:srgbClr val="376092"/>
                </a:solidFill>
                <a:cs typeface="+mn-cs"/>
                <a:sym typeface="Arial"/>
              </a:rPr>
              <a:t>Performance</a:t>
            </a:r>
          </a:p>
          <a:p>
            <a:pPr>
              <a:defRPr/>
            </a:pPr>
            <a:r>
              <a:rPr lang="en-US" sz="1200" b="1" i="1" smtClean="0">
                <a:solidFill>
                  <a:srgbClr val="376092"/>
                </a:solidFill>
                <a:cs typeface="+mn-cs"/>
                <a:sym typeface="Arial"/>
              </a:rPr>
              <a:t>Management</a:t>
            </a:r>
          </a:p>
        </p:txBody>
      </p:sp>
      <p:sp>
        <p:nvSpPr>
          <p:cNvPr id="16392" name="Title Placeholder 1"/>
          <p:cNvSpPr>
            <a:spLocks noGrp="1"/>
          </p:cNvSpPr>
          <p:nvPr>
            <p:ph type="title"/>
          </p:nvPr>
        </p:nvSpPr>
        <p:spPr bwMode="auto">
          <a:xfrm>
            <a:off x="2286000" y="122238"/>
            <a:ext cx="5562600" cy="487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3" name="AutoShape 13"/>
          <p:cNvSpPr>
            <a:spLocks noChangeArrowheads="1"/>
          </p:cNvSpPr>
          <p:nvPr userDrawn="1"/>
        </p:nvSpPr>
        <p:spPr bwMode="auto">
          <a:xfrm>
            <a:off x="0" y="7620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endParaRPr lang="en-US" altLang="en-US" sz="1800">
              <a:solidFill>
                <a:prstClr val="black"/>
              </a:solidFill>
              <a:cs typeface="+mn-cs"/>
              <a:sym typeface="Arial"/>
            </a:endParaRPr>
          </a:p>
        </p:txBody>
      </p:sp>
      <p:pic>
        <p:nvPicPr>
          <p:cNvPr id="16394" name="Picture 10" descr="best ver2b seal"/>
          <p:cNvPicPr>
            <a:picLocks noChangeAspect="1" noChangeArrowheads="1"/>
          </p:cNvPicPr>
          <p:nvPr userDrawn="1"/>
        </p:nvPicPr>
        <p:blipFill>
          <a:blip r:embed="rId4">
            <a:clrChange>
              <a:clrFrom>
                <a:srgbClr val="003264"/>
              </a:clrFrom>
              <a:clrTo>
                <a:srgbClr val="003264">
                  <a:alpha val="0"/>
                </a:srgbClr>
              </a:clrTo>
            </a:clrChange>
          </a:blip>
          <a:srcRect/>
          <a:stretch>
            <a:fillRect/>
          </a:stretch>
        </p:blipFill>
        <p:spPr bwMode="auto">
          <a:xfrm>
            <a:off x="8281988" y="0"/>
            <a:ext cx="709612" cy="685800"/>
          </a:xfrm>
          <a:prstGeom prst="rect">
            <a:avLst/>
          </a:prstGeom>
          <a:noFill/>
          <a:ln w="9525">
            <a:noFill/>
            <a:miter lim="800000"/>
            <a:headEnd/>
            <a:tailEnd/>
          </a:ln>
        </p:spPr>
      </p:pic>
      <p:sp>
        <p:nvSpPr>
          <p:cNvPr id="13" name="Rectangle 12"/>
          <p:cNvSpPr/>
          <p:nvPr userDrawn="1"/>
        </p:nvSpPr>
        <p:spPr>
          <a:xfrm>
            <a:off x="0" y="6705600"/>
            <a:ext cx="9144000" cy="152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900" dirty="0">
                <a:solidFill>
                  <a:prstClr val="white"/>
                </a:solidFill>
                <a:sym typeface="Arial"/>
              </a:rPr>
              <a:t>Prepared by Synthesis Health Systems, Inc.</a:t>
            </a:r>
          </a:p>
        </p:txBody>
      </p:sp>
      <p:sp>
        <p:nvSpPr>
          <p:cNvPr id="2060" name="TextBox 13"/>
          <p:cNvSpPr txBox="1">
            <a:spLocks noChangeArrowheads="1"/>
          </p:cNvSpPr>
          <p:nvPr userDrawn="1"/>
        </p:nvSpPr>
        <p:spPr bwMode="auto">
          <a:xfrm>
            <a:off x="8077200" y="6629400"/>
            <a:ext cx="957263" cy="230188"/>
          </a:xfrm>
          <a:prstGeom prst="rect">
            <a:avLst/>
          </a:prstGeom>
          <a:noFill/>
          <a:ln>
            <a:noFill/>
          </a:ln>
          <a:extLst/>
        </p:spPr>
        <p:txBody>
          <a:bodyPr>
            <a:spAutoFit/>
          </a:bodyPr>
          <a:lstStyle>
            <a:lvl1pPr eaLnBrk="0" hangingPunct="0">
              <a:defRPr>
                <a:solidFill>
                  <a:schemeClr val="tx1"/>
                </a:solidFill>
                <a:latin typeface="Calibri" panose="020F0502020204030204" pitchFamily="34" charset="0"/>
                <a:ea typeface="MS PGothic" panose="020B0600070205080204" pitchFamily="34" charset="-128"/>
              </a:defRPr>
            </a:lvl1pPr>
            <a:lvl2pPr marL="742950" indent="-285750" eaLnBrk="0" hangingPunct="0">
              <a:defRPr>
                <a:solidFill>
                  <a:schemeClr val="tx1"/>
                </a:solidFill>
                <a:latin typeface="Calibri" panose="020F0502020204030204" pitchFamily="34" charset="0"/>
                <a:ea typeface="MS PGothic" panose="020B0600070205080204" pitchFamily="34" charset="-128"/>
              </a:defRPr>
            </a:lvl2pPr>
            <a:lvl3pPr marL="1143000" indent="-228600" eaLnBrk="0" hangingPunct="0">
              <a:defRPr>
                <a:solidFill>
                  <a:schemeClr val="tx1"/>
                </a:solidFill>
                <a:latin typeface="Calibri" panose="020F0502020204030204" pitchFamily="34" charset="0"/>
                <a:ea typeface="MS PGothic" panose="020B0600070205080204" pitchFamily="34" charset="-128"/>
              </a:defRPr>
            </a:lvl3pPr>
            <a:lvl4pPr marL="1600200" indent="-228600" eaLnBrk="0" hangingPunct="0">
              <a:defRPr>
                <a:solidFill>
                  <a:schemeClr val="tx1"/>
                </a:solidFill>
                <a:latin typeface="Calibri" panose="020F0502020204030204" pitchFamily="34" charset="0"/>
                <a:ea typeface="MS PGothic" panose="020B0600070205080204" pitchFamily="34" charset="-128"/>
              </a:defRPr>
            </a:lvl4pPr>
            <a:lvl5pPr marL="2057400" indent="-228600" eaLnBrk="0" hangingPunct="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r" eaLnBrk="1" hangingPunct="1">
              <a:defRPr/>
            </a:pPr>
            <a:r>
              <a:rPr lang="en-US" altLang="en-US" sz="900">
                <a:solidFill>
                  <a:prstClr val="white"/>
                </a:solidFill>
                <a:cs typeface="+mn-cs"/>
                <a:sym typeface="Arial"/>
              </a:rPr>
              <a:t>Page </a:t>
            </a:r>
            <a:fld id="{51B17A2C-44DC-4146-B7A4-7F25941D1840}" type="slidenum">
              <a:rPr lang="en-US" altLang="en-US" sz="900">
                <a:solidFill>
                  <a:prstClr val="white"/>
                </a:solidFill>
                <a:cs typeface="+mn-cs"/>
                <a:sym typeface="Arial"/>
              </a:rPr>
              <a:pPr algn="r" eaLnBrk="1" hangingPunct="1">
                <a:defRPr/>
              </a:pPr>
              <a:t>‹#›</a:t>
            </a:fld>
            <a:endParaRPr lang="en-US" altLang="en-US" sz="900">
              <a:solidFill>
                <a:prstClr val="white"/>
              </a:solidFill>
              <a:cs typeface="+mn-cs"/>
              <a:sym typeface="Arial"/>
            </a:endParaRPr>
          </a:p>
        </p:txBody>
      </p:sp>
    </p:spTree>
  </p:cSld>
  <p:clrMap bg1="lt1" tx1="dk1" bg2="lt2" tx2="dk2" accent1="accent1" accent2="accent2" accent3="accent3" accent4="accent4" accent5="accent5" accent6="accent6" hlink="hlink" folHlink="folHlink"/>
  <p:sldLayoutIdLst>
    <p:sldLayoutId id="2147483712" r:id="rId1"/>
  </p:sldLayoutIdLst>
  <p:hf sldNum="0" hdr="0" ftr="0"/>
  <p:txStyles>
    <p:titleStyle>
      <a:lvl1pPr algn="l" rtl="0" eaLnBrk="0" fontAlgn="base" hangingPunct="0">
        <a:spcBef>
          <a:spcPct val="0"/>
        </a:spcBef>
        <a:spcAft>
          <a:spcPct val="0"/>
        </a:spcAft>
        <a:defRPr sz="2400" kern="1200">
          <a:solidFill>
            <a:schemeClr val="tx1"/>
          </a:solidFill>
          <a:latin typeface="+mj-lt"/>
          <a:ea typeface="MS PGothic" pitchFamily="34" charset="-128"/>
          <a:cs typeface="MS PGothic" charset="0"/>
        </a:defRPr>
      </a:lvl1pPr>
      <a:lvl2pPr algn="l" rtl="0" eaLnBrk="0" fontAlgn="base" hangingPunct="0">
        <a:spcBef>
          <a:spcPct val="0"/>
        </a:spcBef>
        <a:spcAft>
          <a:spcPct val="0"/>
        </a:spcAft>
        <a:defRPr sz="2400">
          <a:solidFill>
            <a:schemeClr val="tx1"/>
          </a:solidFill>
          <a:latin typeface="Calibri" pitchFamily="34" charset="0"/>
          <a:ea typeface="MS PGothic" pitchFamily="34" charset="-128"/>
          <a:cs typeface="MS PGothic" charset="0"/>
        </a:defRPr>
      </a:lvl2pPr>
      <a:lvl3pPr algn="l" rtl="0" eaLnBrk="0" fontAlgn="base" hangingPunct="0">
        <a:spcBef>
          <a:spcPct val="0"/>
        </a:spcBef>
        <a:spcAft>
          <a:spcPct val="0"/>
        </a:spcAft>
        <a:defRPr sz="2400">
          <a:solidFill>
            <a:schemeClr val="tx1"/>
          </a:solidFill>
          <a:latin typeface="Calibri" pitchFamily="34" charset="0"/>
          <a:ea typeface="MS PGothic" pitchFamily="34" charset="-128"/>
          <a:cs typeface="MS PGothic" charset="0"/>
        </a:defRPr>
      </a:lvl3pPr>
      <a:lvl4pPr algn="l" rtl="0" eaLnBrk="0" fontAlgn="base" hangingPunct="0">
        <a:spcBef>
          <a:spcPct val="0"/>
        </a:spcBef>
        <a:spcAft>
          <a:spcPct val="0"/>
        </a:spcAft>
        <a:defRPr sz="2400">
          <a:solidFill>
            <a:schemeClr val="tx1"/>
          </a:solidFill>
          <a:latin typeface="Calibri" pitchFamily="34" charset="0"/>
          <a:ea typeface="MS PGothic" pitchFamily="34" charset="-128"/>
          <a:cs typeface="MS PGothic" charset="0"/>
        </a:defRPr>
      </a:lvl4pPr>
      <a:lvl5pPr algn="l" rtl="0" eaLnBrk="0" fontAlgn="base" hangingPunct="0">
        <a:spcBef>
          <a:spcPct val="0"/>
        </a:spcBef>
        <a:spcAft>
          <a:spcPct val="0"/>
        </a:spcAft>
        <a:defRPr sz="2400">
          <a:solidFill>
            <a:schemeClr val="tx1"/>
          </a:solidFill>
          <a:latin typeface="Calibri" pitchFamily="34" charset="0"/>
          <a:ea typeface="MS PGothic" pitchFamily="34" charset="-128"/>
          <a:cs typeface="MS PGothic" charset="0"/>
        </a:defRPr>
      </a:lvl5pPr>
      <a:lvl6pPr marL="457200" algn="l" rtl="0" fontAlgn="base">
        <a:spcBef>
          <a:spcPct val="0"/>
        </a:spcBef>
        <a:spcAft>
          <a:spcPct val="0"/>
        </a:spcAft>
        <a:defRPr sz="2400">
          <a:solidFill>
            <a:schemeClr val="tx1"/>
          </a:solidFill>
          <a:latin typeface="Calibri" pitchFamily="34" charset="0"/>
          <a:ea typeface="MS PGothic" pitchFamily="34" charset="-128"/>
        </a:defRPr>
      </a:lvl6pPr>
      <a:lvl7pPr marL="914400" algn="l" rtl="0" fontAlgn="base">
        <a:spcBef>
          <a:spcPct val="0"/>
        </a:spcBef>
        <a:spcAft>
          <a:spcPct val="0"/>
        </a:spcAft>
        <a:defRPr sz="2400">
          <a:solidFill>
            <a:schemeClr val="tx1"/>
          </a:solidFill>
          <a:latin typeface="Calibri" pitchFamily="34" charset="0"/>
          <a:ea typeface="MS PGothic" pitchFamily="34" charset="-128"/>
        </a:defRPr>
      </a:lvl7pPr>
      <a:lvl8pPr marL="1371600" algn="l" rtl="0" fontAlgn="base">
        <a:spcBef>
          <a:spcPct val="0"/>
        </a:spcBef>
        <a:spcAft>
          <a:spcPct val="0"/>
        </a:spcAft>
        <a:defRPr sz="2400">
          <a:solidFill>
            <a:schemeClr val="tx1"/>
          </a:solidFill>
          <a:latin typeface="Calibri" pitchFamily="34" charset="0"/>
          <a:ea typeface="MS PGothic" pitchFamily="34" charset="-128"/>
        </a:defRPr>
      </a:lvl8pPr>
      <a:lvl9pPr marL="1828800" algn="l" rtl="0" fontAlgn="base">
        <a:spcBef>
          <a:spcPct val="0"/>
        </a:spcBef>
        <a:spcAft>
          <a:spcPct val="0"/>
        </a:spcAft>
        <a:defRPr sz="2400">
          <a:solidFill>
            <a:schemeClr val="tx1"/>
          </a:solidFill>
          <a:latin typeface="Calibri" pitchFamily="34" charset="0"/>
          <a:ea typeface="MS PGothic" pitchFamily="34" charset="-128"/>
        </a:defRPr>
      </a:lvl9pPr>
    </p:titleStyle>
    <p:bodyStyle>
      <a:lvl1pPr marL="342900" indent="-342900" algn="l" rtl="0" eaLnBrk="0" fontAlgn="base" hangingPunct="0">
        <a:spcBef>
          <a:spcPct val="20000"/>
        </a:spcBef>
        <a:spcAft>
          <a:spcPct val="0"/>
        </a:spcAft>
        <a:buFont typeface="Arial" pitchFamily="84" charset="0"/>
        <a:buChar char="•"/>
        <a:defRPr kern="1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Font typeface="Arial" pitchFamily="84" charset="0"/>
        <a:buChar char="–"/>
        <a:defRPr sz="1600" kern="12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Font typeface="Arial" pitchFamily="84" charset="0"/>
        <a:buChar char="•"/>
        <a:defRPr sz="1400" kern="12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Font typeface="Arial" pitchFamily="84" charset="0"/>
        <a:buChar char="–"/>
        <a:defRPr sz="1200" kern="12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Font typeface="Arial" pitchFamily="84" charset="0"/>
        <a:buChar char="»"/>
        <a:defRPr sz="12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oleObject" Target="../embeddings/Microsoft_Excel_97-2003_Worksheet1.xls"/></Relationships>
</file>

<file path=ppt/slides/_rels/slide4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2.emf"/><Relationship Id="rId4" Type="http://schemas.openxmlformats.org/officeDocument/2006/relationships/oleObject" Target="../embeddings/Microsoft_Excel_97-2003_Worksheet2.xls"/></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3.emf"/><Relationship Id="rId4" Type="http://schemas.openxmlformats.org/officeDocument/2006/relationships/oleObject" Target="../embeddings/Microsoft_Excel_97-2003_Worksheet3.xls"/></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hyperlink" Target="http://www.ncbi.nlm.nih.gov/books/NBK64164/"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buprenorphine.samhsa.gov/TAP"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www.ncsl.org/default.aspx?tabid" TargetMode="External"/><Relationship Id="rId2" Type="http://schemas.openxmlformats.org/officeDocument/2006/relationships/hyperlink" Target="http://bphc.hrsa.gov/policiesregulations/legislation/inde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get.adobe.com/reader/"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pcssmat.org/mentoring/"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14.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twitter.com/PCSSProjects" TargetMode="External"/><Relationship Id="rId5" Type="http://schemas.openxmlformats.org/officeDocument/2006/relationships/hyperlink" Target="https://twitter.com/PCSSprojects" TargetMode="External"/><Relationship Id="rId4" Type="http://schemas.openxmlformats.org/officeDocument/2006/relationships/hyperlink" Target="http://www.pcssmat.org/" TargetMode="External"/></Relationships>
</file>

<file path=ppt/slides/_rels/slide62.xml.rels><?xml version="1.0" encoding="UTF-8" standalone="yes"?>
<Relationships xmlns="http://schemas.openxmlformats.org/package/2006/relationships"><Relationship Id="rId2" Type="http://schemas.openxmlformats.org/officeDocument/2006/relationships/hyperlink" Target="http://www.cvent.com/d/s4q62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0" y="0"/>
            <a:ext cx="9144000" cy="2057400"/>
          </a:xfrm>
          <a:prstGeom prst="rect">
            <a:avLst/>
          </a:prstGeom>
          <a:solidFill>
            <a:srgbClr val="54BABA"/>
          </a:solidFill>
          <a:ln w="9525">
            <a:noFill/>
            <a:round/>
            <a:headEnd/>
            <a:tailEnd/>
          </a:ln>
        </p:spPr>
        <p:txBody>
          <a:bodyPr lIns="84847" tIns="42424" rIns="84847" bIns="42424">
            <a:prstTxWarp prst="textNoShape">
              <a:avLst/>
            </a:prstTxWarp>
          </a:bodyPr>
          <a:lstStyle/>
          <a:p>
            <a:pPr eaLnBrk="0" hangingPunct="0"/>
            <a:endParaRPr lang="en-US" sz="1600"/>
          </a:p>
        </p:txBody>
      </p:sp>
      <p:sp>
        <p:nvSpPr>
          <p:cNvPr id="83970" name="Rectangle 6"/>
          <p:cNvSpPr>
            <a:spLocks noChangeArrowheads="1"/>
          </p:cNvSpPr>
          <p:nvPr/>
        </p:nvSpPr>
        <p:spPr bwMode="auto">
          <a:xfrm>
            <a:off x="0" y="2057400"/>
            <a:ext cx="9144000" cy="1828800"/>
          </a:xfrm>
          <a:prstGeom prst="rect">
            <a:avLst/>
          </a:prstGeom>
          <a:solidFill>
            <a:srgbClr val="512C5A"/>
          </a:solidFill>
          <a:ln w="9525">
            <a:noFill/>
            <a:round/>
            <a:headEnd/>
            <a:tailEnd/>
          </a:ln>
        </p:spPr>
        <p:txBody>
          <a:bodyPr lIns="84847" tIns="42424" rIns="84847" bIns="42424">
            <a:prstTxWarp prst="textNoShape">
              <a:avLst/>
            </a:prstTxWarp>
          </a:bodyPr>
          <a:lstStyle/>
          <a:p>
            <a:pPr eaLnBrk="0" hangingPunct="0"/>
            <a:endParaRPr lang="en-US" sz="1600">
              <a:solidFill>
                <a:srgbClr val="512C5A"/>
              </a:solidFill>
            </a:endParaRPr>
          </a:p>
        </p:txBody>
      </p:sp>
      <p:sp>
        <p:nvSpPr>
          <p:cNvPr id="83971" name="Rectangle 2"/>
          <p:cNvSpPr>
            <a:spLocks noGrp="1" noChangeArrowheads="1"/>
          </p:cNvSpPr>
          <p:nvPr>
            <p:ph type="ctrTitle"/>
          </p:nvPr>
        </p:nvSpPr>
        <p:spPr>
          <a:xfrm>
            <a:off x="457200" y="2057400"/>
            <a:ext cx="8001000" cy="1752600"/>
          </a:xfrm>
        </p:spPr>
        <p:txBody>
          <a:bodyPr/>
          <a:lstStyle/>
          <a:p>
            <a:pPr defTabSz="847725" eaLnBrk="1" hangingPunct="1"/>
            <a:r>
              <a:rPr lang="en-US" smtClean="0">
                <a:ea typeface="Arial" pitchFamily="84" charset="0"/>
                <a:cs typeface="Arial" pitchFamily="84" charset="0"/>
                <a:sym typeface="Arial" pitchFamily="84" charset="0"/>
              </a:rPr>
              <a:t>Role of OBOT Nurse Care Manager in Federally Qualified Community Health Centers</a:t>
            </a:r>
            <a:endParaRPr lang="en-US" smtClean="0"/>
          </a:p>
        </p:txBody>
      </p:sp>
      <p:pic>
        <p:nvPicPr>
          <p:cNvPr id="83972" name="Picture 4" descr="AAAP-PCSSMAT-Logo-OnBlue-RGB-02.eps"/>
          <p:cNvPicPr>
            <a:picLocks noChangeAspect="1"/>
          </p:cNvPicPr>
          <p:nvPr/>
        </p:nvPicPr>
        <p:blipFill>
          <a:blip r:embed="rId2"/>
          <a:srcRect/>
          <a:stretch>
            <a:fillRect/>
          </a:stretch>
        </p:blipFill>
        <p:spPr bwMode="auto">
          <a:xfrm>
            <a:off x="304800" y="304800"/>
            <a:ext cx="6375400" cy="1471613"/>
          </a:xfrm>
          <a:prstGeom prst="rect">
            <a:avLst/>
          </a:prstGeom>
          <a:noFill/>
          <a:ln w="9525">
            <a:noFill/>
            <a:miter lim="800000"/>
            <a:headEnd/>
            <a:tailEnd/>
          </a:ln>
        </p:spPr>
      </p:pic>
      <p:sp>
        <p:nvSpPr>
          <p:cNvPr id="83973" name="Rectangle 2"/>
          <p:cNvSpPr txBox="1">
            <a:spLocks noChangeArrowheads="1"/>
          </p:cNvSpPr>
          <p:nvPr/>
        </p:nvSpPr>
        <p:spPr bwMode="auto">
          <a:xfrm>
            <a:off x="685800" y="4191000"/>
            <a:ext cx="7772400" cy="898525"/>
          </a:xfrm>
          <a:prstGeom prst="rect">
            <a:avLst/>
          </a:prstGeom>
          <a:noFill/>
          <a:ln w="9525">
            <a:noFill/>
            <a:miter lim="800000"/>
            <a:headEnd/>
            <a:tailEnd/>
          </a:ln>
        </p:spPr>
        <p:txBody>
          <a:bodyPr lIns="84847" tIns="42424" rIns="84847" bIns="42424" anchor="ctr">
            <a:prstTxWarp prst="textNoShape">
              <a:avLst/>
            </a:prstTxWarp>
          </a:bodyPr>
          <a:lstStyle/>
          <a:p>
            <a:pPr algn="ctr" defTabSz="847725"/>
            <a:r>
              <a:rPr lang="en-US" sz="2600" dirty="0">
                <a:solidFill>
                  <a:srgbClr val="512C5A"/>
                </a:solidFill>
              </a:rPr>
              <a:t>Colleen T LaBelle, BSN, RN-BC, CARN</a:t>
            </a:r>
          </a:p>
          <a:p>
            <a:pPr algn="ctr" defTabSz="847725"/>
            <a:r>
              <a:rPr lang="en-US" sz="2600" dirty="0">
                <a:solidFill>
                  <a:srgbClr val="512C5A"/>
                </a:solidFill>
              </a:rPr>
              <a:t>AMERSA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a:xfrm>
            <a:off x="457200" y="38100"/>
            <a:ext cx="8229600" cy="1316038"/>
          </a:xfrm>
        </p:spPr>
        <p:txBody>
          <a:bodyPr>
            <a:spAutoFit/>
          </a:bodyPr>
          <a:lstStyle/>
          <a:p>
            <a:pPr eaLnBrk="1" hangingPunct="1"/>
            <a:r>
              <a:rPr lang="en-US" dirty="0"/>
              <a:t>DATA 2000: </a:t>
            </a:r>
            <a:br>
              <a:rPr lang="en-US" dirty="0"/>
            </a:br>
            <a:r>
              <a:rPr lang="en-US" dirty="0"/>
              <a:t>Physician Qualifications</a:t>
            </a:r>
          </a:p>
        </p:txBody>
      </p:sp>
      <p:sp>
        <p:nvSpPr>
          <p:cNvPr id="289795" name="Rectangle 3"/>
          <p:cNvSpPr>
            <a:spLocks noGrp="1" noChangeArrowheads="1"/>
          </p:cNvSpPr>
          <p:nvPr>
            <p:ph type="body" idx="4294967295"/>
          </p:nvPr>
        </p:nvSpPr>
        <p:spPr>
          <a:xfrm>
            <a:off x="685800" y="1600200"/>
            <a:ext cx="8229600" cy="4495800"/>
          </a:xfrm>
        </p:spPr>
        <p:txBody>
          <a:bodyPr>
            <a:normAutofit/>
          </a:bodyPr>
          <a:lstStyle/>
          <a:p>
            <a:pPr marL="317734" indent="-317734" defTabSz="847289" eaLnBrk="1" hangingPunct="1">
              <a:lnSpc>
                <a:spcPct val="90000"/>
              </a:lnSpc>
              <a:buFont typeface="Wingdings" charset="0"/>
              <a:buNone/>
              <a:defRPr/>
            </a:pPr>
            <a:r>
              <a:rPr lang="en-US" dirty="0">
                <a:latin typeface="+mj-lt"/>
                <a:ea typeface="+mn-ea"/>
                <a:cs typeface="+mn-cs"/>
              </a:rPr>
              <a:t>Physicians must:</a:t>
            </a:r>
          </a:p>
          <a:p>
            <a:pPr marL="317734" indent="-317734" defTabSz="847289" eaLnBrk="1" hangingPunct="1">
              <a:lnSpc>
                <a:spcPct val="90000"/>
              </a:lnSpc>
              <a:buFont typeface="Arial" charset="0"/>
              <a:buChar char="•"/>
              <a:defRPr/>
            </a:pPr>
            <a:r>
              <a:rPr lang="en-US" dirty="0">
                <a:latin typeface="+mj-lt"/>
                <a:ea typeface="+mn-ea"/>
                <a:cs typeface="+mn-cs"/>
              </a:rPr>
              <a:t>Be licensed to practice by his/her state</a:t>
            </a:r>
          </a:p>
          <a:p>
            <a:pPr marL="317734" indent="-317734" defTabSz="847289" eaLnBrk="1" hangingPunct="1">
              <a:lnSpc>
                <a:spcPct val="90000"/>
              </a:lnSpc>
              <a:buFont typeface="Arial" charset="0"/>
              <a:buChar char="•"/>
              <a:defRPr/>
            </a:pPr>
            <a:r>
              <a:rPr lang="en-US" dirty="0">
                <a:latin typeface="+mj-lt"/>
                <a:ea typeface="+mn-ea"/>
                <a:cs typeface="+mn-cs"/>
              </a:rPr>
              <a:t>Have the capacity to refer patients for psychosocial treatment</a:t>
            </a:r>
          </a:p>
          <a:p>
            <a:pPr marL="317734" indent="-317734" defTabSz="847289" eaLnBrk="1" hangingPunct="1">
              <a:lnSpc>
                <a:spcPct val="90000"/>
              </a:lnSpc>
              <a:buFont typeface="Arial" charset="0"/>
              <a:buChar char="•"/>
              <a:defRPr/>
            </a:pPr>
            <a:r>
              <a:rPr lang="en-US" dirty="0">
                <a:latin typeface="+mj-lt"/>
                <a:ea typeface="+mn-ea"/>
                <a:cs typeface="+mn-cs"/>
              </a:rPr>
              <a:t>Limit number of patients receiving buprenorphine to 30 patients for a least the first year</a:t>
            </a:r>
          </a:p>
          <a:p>
            <a:pPr marL="317734" indent="-317734" defTabSz="847289" eaLnBrk="1" hangingPunct="1">
              <a:lnSpc>
                <a:spcPct val="90000"/>
              </a:lnSpc>
              <a:buFont typeface="Arial" charset="0"/>
              <a:buChar char="•"/>
              <a:defRPr/>
            </a:pPr>
            <a:r>
              <a:rPr lang="en-US" dirty="0">
                <a:latin typeface="+mj-lt"/>
                <a:ea typeface="+mn-ea"/>
                <a:cs typeface="+mn-cs"/>
              </a:rPr>
              <a:t>File for a new waiver after first year to increase their limit to 100 patients.  </a:t>
            </a:r>
          </a:p>
          <a:p>
            <a:pPr marL="317734" indent="-317734" defTabSz="847289" eaLnBrk="1" hangingPunct="1">
              <a:lnSpc>
                <a:spcPct val="90000"/>
              </a:lnSpc>
              <a:buFont typeface="Arial" charset="0"/>
              <a:buChar char="•"/>
              <a:defRPr/>
            </a:pPr>
            <a:r>
              <a:rPr lang="en-US" dirty="0">
                <a:latin typeface="+mj-lt"/>
                <a:ea typeface="+mn-ea"/>
                <a:cs typeface="+mn-cs"/>
              </a:rPr>
              <a:t>Be qualified to provide buprenorphine and receive a license waiver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a:xfrm>
            <a:off x="381000" y="3114675"/>
            <a:ext cx="8229600" cy="1098550"/>
          </a:xfrm>
        </p:spPr>
        <p:txBody>
          <a:bodyPr>
            <a:spAutoFit/>
          </a:bodyPr>
          <a:lstStyle/>
          <a:p>
            <a:pPr eaLnBrk="1" hangingPunct="1"/>
            <a:r>
              <a:rPr lang="en-US" sz="6600" dirty="0"/>
              <a:t>BUPRENORPHINE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1"/>
          <p:cNvSpPr/>
          <p:nvPr/>
        </p:nvSpPr>
        <p:spPr>
          <a:xfrm>
            <a:off x="0" y="1052736"/>
            <a:ext cx="9144000" cy="8522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2" name="Line 2"/>
          <p:cNvSpPr>
            <a:spLocks noChangeShapeType="1"/>
          </p:cNvSpPr>
          <p:nvPr/>
        </p:nvSpPr>
        <p:spPr bwMode="auto">
          <a:xfrm>
            <a:off x="1752600" y="1371600"/>
            <a:ext cx="7938" cy="4572000"/>
          </a:xfrm>
          <a:prstGeom prst="line">
            <a:avLst/>
          </a:prstGeom>
          <a:noFill/>
          <a:ln w="25400">
            <a:solidFill>
              <a:schemeClr val="accent1"/>
            </a:solidFill>
            <a:round/>
            <a:headEnd/>
            <a:tailEnd/>
          </a:ln>
        </p:spPr>
        <p:txBody>
          <a:bodyPr wrap="none" anchor="ctr">
            <a:prstTxWarp prst="textNoShape">
              <a:avLst/>
            </a:prstTxWarp>
          </a:bodyPr>
          <a:lstStyle/>
          <a:p>
            <a:endParaRPr lang="en-US">
              <a:solidFill>
                <a:srgbClr val="512C5A"/>
              </a:solidFill>
            </a:endParaRPr>
          </a:p>
        </p:txBody>
      </p:sp>
      <p:sp>
        <p:nvSpPr>
          <p:cNvPr id="35843" name="Line 3"/>
          <p:cNvSpPr>
            <a:spLocks noChangeShapeType="1"/>
          </p:cNvSpPr>
          <p:nvPr/>
        </p:nvSpPr>
        <p:spPr bwMode="auto">
          <a:xfrm>
            <a:off x="1760538" y="5943600"/>
            <a:ext cx="1439862" cy="0"/>
          </a:xfrm>
          <a:prstGeom prst="line">
            <a:avLst/>
          </a:prstGeom>
          <a:noFill/>
          <a:ln w="25400">
            <a:solidFill>
              <a:schemeClr val="accent1"/>
            </a:solidFill>
            <a:round/>
            <a:headEnd/>
            <a:tailEnd/>
          </a:ln>
        </p:spPr>
        <p:txBody>
          <a:bodyPr wrap="none" anchor="ctr">
            <a:prstTxWarp prst="textNoShape">
              <a:avLst/>
            </a:prstTxWarp>
          </a:bodyPr>
          <a:lstStyle/>
          <a:p>
            <a:endParaRPr lang="en-US">
              <a:solidFill>
                <a:srgbClr val="512C5A"/>
              </a:solidFill>
            </a:endParaRPr>
          </a:p>
        </p:txBody>
      </p:sp>
      <p:sp>
        <p:nvSpPr>
          <p:cNvPr id="35844" name="Text Box 4"/>
          <p:cNvSpPr txBox="1">
            <a:spLocks noChangeArrowheads="1"/>
          </p:cNvSpPr>
          <p:nvPr/>
        </p:nvSpPr>
        <p:spPr bwMode="auto">
          <a:xfrm>
            <a:off x="1163638" y="1303338"/>
            <a:ext cx="523875" cy="4725987"/>
          </a:xfrm>
          <a:prstGeom prst="rect">
            <a:avLst/>
          </a:prstGeom>
          <a:noFill/>
          <a:ln w="9525">
            <a:noFill/>
            <a:miter lim="800000"/>
            <a:headEnd/>
            <a:tailEnd/>
          </a:ln>
        </p:spPr>
        <p:txBody>
          <a:bodyPr wrap="none">
            <a:prstTxWarp prst="textNoShape">
              <a:avLst/>
            </a:prstTxWarp>
            <a:spAutoFit/>
          </a:bodyPr>
          <a:lstStyle/>
          <a:p>
            <a:pPr algn="r">
              <a:lnSpc>
                <a:spcPct val="90000"/>
              </a:lnSpc>
            </a:pPr>
            <a:r>
              <a:rPr lang="en-US" sz="1600" b="1" dirty="0">
                <a:solidFill>
                  <a:srgbClr val="512C5A"/>
                </a:solidFill>
                <a:ea typeface="ＭＳ Ｐゴシック" pitchFamily="84" charset="-128"/>
                <a:cs typeface="ＭＳ Ｐゴシック" pitchFamily="84" charset="-128"/>
              </a:rPr>
              <a:t>100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90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80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70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60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50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40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30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20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10</a:t>
            </a:r>
          </a:p>
          <a:p>
            <a:pPr algn="r">
              <a:lnSpc>
                <a:spcPct val="90000"/>
              </a:lnSpc>
            </a:pPr>
            <a:endParaRPr lang="en-US" sz="1600" b="1" dirty="0">
              <a:solidFill>
                <a:srgbClr val="512C5A"/>
              </a:solidFill>
              <a:ea typeface="ＭＳ Ｐゴシック" pitchFamily="84" charset="-128"/>
              <a:cs typeface="ＭＳ Ｐゴシック" pitchFamily="84" charset="-128"/>
            </a:endParaRPr>
          </a:p>
          <a:p>
            <a:pPr algn="r">
              <a:lnSpc>
                <a:spcPct val="90000"/>
              </a:lnSpc>
            </a:pPr>
            <a:r>
              <a:rPr lang="en-US" sz="1600" b="1" dirty="0">
                <a:solidFill>
                  <a:srgbClr val="512C5A"/>
                </a:solidFill>
                <a:ea typeface="ＭＳ Ｐゴシック" pitchFamily="84" charset="-128"/>
                <a:cs typeface="ＭＳ Ｐゴシック" pitchFamily="84" charset="-128"/>
              </a:rPr>
              <a:t>0</a:t>
            </a:r>
          </a:p>
        </p:txBody>
      </p:sp>
      <p:sp>
        <p:nvSpPr>
          <p:cNvPr id="35845" name="Text Box 5"/>
          <p:cNvSpPr txBox="1">
            <a:spLocks noChangeArrowheads="1"/>
          </p:cNvSpPr>
          <p:nvPr/>
        </p:nvSpPr>
        <p:spPr bwMode="auto">
          <a:xfrm>
            <a:off x="2085975" y="5949280"/>
            <a:ext cx="6078908" cy="338554"/>
          </a:xfrm>
          <a:prstGeom prst="rect">
            <a:avLst/>
          </a:prstGeom>
          <a:noFill/>
          <a:ln w="9525">
            <a:noFill/>
            <a:miter lim="800000"/>
            <a:headEnd/>
            <a:tailEnd/>
          </a:ln>
        </p:spPr>
        <p:txBody>
          <a:bodyPr wrap="none">
            <a:prstTxWarp prst="textNoShape">
              <a:avLst/>
            </a:prstTxWarp>
            <a:spAutoFit/>
          </a:bodyPr>
          <a:lstStyle/>
          <a:p>
            <a:r>
              <a:rPr lang="en-US" sz="1600" b="1">
                <a:solidFill>
                  <a:srgbClr val="512C5A"/>
                </a:solidFill>
                <a:ea typeface="ＭＳ Ｐゴシック" pitchFamily="84" charset="-128"/>
                <a:cs typeface="ＭＳ Ｐゴシック" pitchFamily="84" charset="-128"/>
              </a:rPr>
              <a:t>-10             -9             -8             -7             -6             -5             -4</a:t>
            </a:r>
          </a:p>
        </p:txBody>
      </p:sp>
      <p:sp>
        <p:nvSpPr>
          <p:cNvPr id="35846" name="Text Box 6"/>
          <p:cNvSpPr txBox="1">
            <a:spLocks noChangeArrowheads="1"/>
          </p:cNvSpPr>
          <p:nvPr/>
        </p:nvSpPr>
        <p:spPr bwMode="auto">
          <a:xfrm>
            <a:off x="-61415" y="2286000"/>
            <a:ext cx="1256305" cy="830997"/>
          </a:xfrm>
          <a:prstGeom prst="rect">
            <a:avLst/>
          </a:prstGeom>
          <a:noFill/>
          <a:ln w="9525">
            <a:noFill/>
            <a:miter lim="800000"/>
            <a:headEnd/>
            <a:tailEnd/>
          </a:ln>
        </p:spPr>
        <p:txBody>
          <a:bodyPr wrap="none">
            <a:prstTxWarp prst="textNoShape">
              <a:avLst/>
            </a:prstTxWarp>
            <a:spAutoFit/>
          </a:bodyPr>
          <a:lstStyle/>
          <a:p>
            <a:pPr algn="ctr"/>
            <a:r>
              <a:rPr lang="en-US" sz="2400">
                <a:solidFill>
                  <a:srgbClr val="512C5A"/>
                </a:solidFill>
                <a:ea typeface="ＭＳ Ｐゴシック" pitchFamily="84" charset="-128"/>
                <a:cs typeface="ＭＳ Ｐゴシック" pitchFamily="84" charset="-128"/>
              </a:rPr>
              <a:t>%</a:t>
            </a:r>
          </a:p>
          <a:p>
            <a:pPr algn="ctr"/>
            <a:r>
              <a:rPr lang="en-US" sz="2400">
                <a:solidFill>
                  <a:srgbClr val="512C5A"/>
                </a:solidFill>
                <a:ea typeface="ＭＳ Ｐゴシック" pitchFamily="84" charset="-128"/>
                <a:cs typeface="ＭＳ Ｐゴシック" pitchFamily="84" charset="-128"/>
              </a:rPr>
              <a:t>Efficacy</a:t>
            </a:r>
          </a:p>
        </p:txBody>
      </p:sp>
      <p:sp>
        <p:nvSpPr>
          <p:cNvPr id="35847" name="Text Box 7"/>
          <p:cNvSpPr txBox="1">
            <a:spLocks noChangeArrowheads="1"/>
          </p:cNvSpPr>
          <p:nvPr/>
        </p:nvSpPr>
        <p:spPr bwMode="auto">
          <a:xfrm>
            <a:off x="2895600" y="6172200"/>
            <a:ext cx="2821606" cy="461665"/>
          </a:xfrm>
          <a:prstGeom prst="rect">
            <a:avLst/>
          </a:prstGeom>
          <a:noFill/>
          <a:ln w="9525">
            <a:noFill/>
            <a:miter lim="800000"/>
            <a:headEnd/>
            <a:tailEnd/>
          </a:ln>
        </p:spPr>
        <p:txBody>
          <a:bodyPr wrap="none">
            <a:prstTxWarp prst="textNoShape">
              <a:avLst/>
            </a:prstTxWarp>
            <a:spAutoFit/>
          </a:bodyPr>
          <a:lstStyle/>
          <a:p>
            <a:r>
              <a:rPr lang="en-US" sz="2400">
                <a:solidFill>
                  <a:srgbClr val="512C5A"/>
                </a:solidFill>
                <a:ea typeface="ＭＳ Ｐゴシック" pitchFamily="84" charset="-128"/>
                <a:cs typeface="ＭＳ Ｐゴシック" pitchFamily="84" charset="-128"/>
              </a:rPr>
              <a:t>Log Dose of Opioid</a:t>
            </a:r>
          </a:p>
        </p:txBody>
      </p:sp>
      <p:sp>
        <p:nvSpPr>
          <p:cNvPr id="35848" name="Rectangle 8"/>
          <p:cNvSpPr>
            <a:spLocks noChangeArrowheads="1"/>
          </p:cNvSpPr>
          <p:nvPr/>
        </p:nvSpPr>
        <p:spPr bwMode="auto">
          <a:xfrm>
            <a:off x="3116263" y="5867400"/>
            <a:ext cx="134937" cy="152400"/>
          </a:xfrm>
          <a:prstGeom prst="rect">
            <a:avLst/>
          </a:prstGeom>
          <a:solidFill>
            <a:schemeClr val="accent1"/>
          </a:solidFill>
          <a:ln w="25400">
            <a:solidFill>
              <a:schemeClr val="tx2"/>
            </a:solidFill>
            <a:miter lim="800000"/>
            <a:headEnd/>
            <a:tailEnd/>
          </a:ln>
        </p:spPr>
        <p:txBody>
          <a:bodyPr wrap="none" anchor="ctr">
            <a:prstTxWarp prst="textNoShape">
              <a:avLst/>
            </a:prstTxWarp>
          </a:bodyPr>
          <a:lstStyle/>
          <a:p>
            <a:endParaRPr lang="en-US">
              <a:solidFill>
                <a:srgbClr val="512C5A"/>
              </a:solidFill>
            </a:endParaRPr>
          </a:p>
        </p:txBody>
      </p:sp>
      <p:sp>
        <p:nvSpPr>
          <p:cNvPr id="35849" name="Rectangle 9"/>
          <p:cNvSpPr>
            <a:spLocks noChangeArrowheads="1"/>
          </p:cNvSpPr>
          <p:nvPr/>
        </p:nvSpPr>
        <p:spPr bwMode="auto">
          <a:xfrm>
            <a:off x="3929063" y="4572000"/>
            <a:ext cx="134937" cy="152400"/>
          </a:xfrm>
          <a:prstGeom prst="rect">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50" name="Rectangle 10"/>
          <p:cNvSpPr>
            <a:spLocks noChangeArrowheads="1"/>
          </p:cNvSpPr>
          <p:nvPr/>
        </p:nvSpPr>
        <p:spPr bwMode="auto">
          <a:xfrm>
            <a:off x="3589338" y="5410200"/>
            <a:ext cx="136525" cy="152400"/>
          </a:xfrm>
          <a:prstGeom prst="rect">
            <a:avLst/>
          </a:prstGeom>
          <a:solidFill>
            <a:srgbClr val="99CCFF"/>
          </a:solidFill>
          <a:ln w="9525">
            <a:noFill/>
            <a:miter lim="800000"/>
            <a:headEnd/>
            <a:tailEnd/>
          </a:ln>
        </p:spPr>
        <p:txBody>
          <a:bodyPr wrap="none" anchor="ctr">
            <a:prstTxWarp prst="textNoShape">
              <a:avLst/>
            </a:prstTxWarp>
          </a:bodyPr>
          <a:lstStyle/>
          <a:p>
            <a:endParaRPr lang="en-US">
              <a:solidFill>
                <a:srgbClr val="512C5A"/>
              </a:solidFill>
            </a:endParaRPr>
          </a:p>
        </p:txBody>
      </p:sp>
      <p:sp>
        <p:nvSpPr>
          <p:cNvPr id="35851" name="Line 11"/>
          <p:cNvSpPr>
            <a:spLocks noChangeShapeType="1"/>
          </p:cNvSpPr>
          <p:nvPr/>
        </p:nvSpPr>
        <p:spPr bwMode="auto">
          <a:xfrm>
            <a:off x="1760538" y="5410200"/>
            <a:ext cx="0" cy="0"/>
          </a:xfrm>
          <a:prstGeom prst="line">
            <a:avLst/>
          </a:prstGeom>
          <a:noFill/>
          <a:ln w="25400">
            <a:solidFill>
              <a:schemeClr val="tx2"/>
            </a:solidFill>
            <a:round/>
            <a:headEnd/>
            <a:tailEnd/>
          </a:ln>
        </p:spPr>
        <p:txBody>
          <a:bodyPr wrap="none" anchor="ctr">
            <a:prstTxWarp prst="textNoShape">
              <a:avLst/>
            </a:prstTxWarp>
          </a:bodyPr>
          <a:lstStyle/>
          <a:p>
            <a:endParaRPr lang="en-US">
              <a:solidFill>
                <a:srgbClr val="512C5A"/>
              </a:solidFill>
            </a:endParaRPr>
          </a:p>
        </p:txBody>
      </p:sp>
      <p:sp>
        <p:nvSpPr>
          <p:cNvPr id="35852" name="Rectangle 12"/>
          <p:cNvSpPr>
            <a:spLocks noChangeArrowheads="1"/>
          </p:cNvSpPr>
          <p:nvPr/>
        </p:nvSpPr>
        <p:spPr bwMode="auto">
          <a:xfrm>
            <a:off x="4402138" y="3200400"/>
            <a:ext cx="136525" cy="152400"/>
          </a:xfrm>
          <a:prstGeom prst="rect">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53" name="Rectangle 13"/>
          <p:cNvSpPr>
            <a:spLocks noChangeArrowheads="1"/>
          </p:cNvSpPr>
          <p:nvPr/>
        </p:nvSpPr>
        <p:spPr bwMode="auto">
          <a:xfrm>
            <a:off x="4808538" y="2286000"/>
            <a:ext cx="136525" cy="152400"/>
          </a:xfrm>
          <a:prstGeom prst="rect">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54" name="Rectangle 14"/>
          <p:cNvSpPr>
            <a:spLocks noChangeArrowheads="1"/>
          </p:cNvSpPr>
          <p:nvPr/>
        </p:nvSpPr>
        <p:spPr bwMode="auto">
          <a:xfrm>
            <a:off x="5283200" y="1752600"/>
            <a:ext cx="134938" cy="152400"/>
          </a:xfrm>
          <a:prstGeom prst="rect">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55" name="Rectangle 15"/>
          <p:cNvSpPr>
            <a:spLocks noChangeArrowheads="1"/>
          </p:cNvSpPr>
          <p:nvPr/>
        </p:nvSpPr>
        <p:spPr bwMode="auto">
          <a:xfrm>
            <a:off x="5621338" y="1447800"/>
            <a:ext cx="136525" cy="152400"/>
          </a:xfrm>
          <a:prstGeom prst="rect">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56" name="Rectangle 16"/>
          <p:cNvSpPr>
            <a:spLocks noChangeArrowheads="1"/>
          </p:cNvSpPr>
          <p:nvPr/>
        </p:nvSpPr>
        <p:spPr bwMode="auto">
          <a:xfrm>
            <a:off x="6019800" y="1371600"/>
            <a:ext cx="136525" cy="152400"/>
          </a:xfrm>
          <a:prstGeom prst="rect">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57" name="Line 17"/>
          <p:cNvSpPr>
            <a:spLocks noChangeShapeType="1"/>
          </p:cNvSpPr>
          <p:nvPr/>
        </p:nvSpPr>
        <p:spPr bwMode="auto">
          <a:xfrm flipV="1">
            <a:off x="3251200" y="5562600"/>
            <a:ext cx="338138" cy="304800"/>
          </a:xfrm>
          <a:prstGeom prst="line">
            <a:avLst/>
          </a:prstGeom>
          <a:noFill/>
          <a:ln w="25400">
            <a:solidFill>
              <a:srgbClr val="99CCFF"/>
            </a:solidFill>
            <a:round/>
            <a:headEnd/>
            <a:tailEnd/>
          </a:ln>
        </p:spPr>
        <p:txBody>
          <a:bodyPr wrap="none" anchor="ctr">
            <a:prstTxWarp prst="textNoShape">
              <a:avLst/>
            </a:prstTxWarp>
          </a:bodyPr>
          <a:lstStyle/>
          <a:p>
            <a:endParaRPr lang="en-US">
              <a:solidFill>
                <a:srgbClr val="512C5A"/>
              </a:solidFill>
            </a:endParaRPr>
          </a:p>
        </p:txBody>
      </p:sp>
      <p:sp>
        <p:nvSpPr>
          <p:cNvPr id="35858" name="Line 18"/>
          <p:cNvSpPr>
            <a:spLocks noChangeShapeType="1"/>
          </p:cNvSpPr>
          <p:nvPr/>
        </p:nvSpPr>
        <p:spPr bwMode="auto">
          <a:xfrm flipV="1">
            <a:off x="3657600" y="4648200"/>
            <a:ext cx="304800" cy="762000"/>
          </a:xfrm>
          <a:prstGeom prst="line">
            <a:avLst/>
          </a:prstGeom>
          <a:noFill/>
          <a:ln w="25400">
            <a:solidFill>
              <a:srgbClr val="99CCFF"/>
            </a:solidFill>
            <a:round/>
            <a:headEnd/>
            <a:tailEnd/>
          </a:ln>
        </p:spPr>
        <p:txBody>
          <a:bodyPr wrap="none" anchor="ctr">
            <a:prstTxWarp prst="textNoShape">
              <a:avLst/>
            </a:prstTxWarp>
          </a:bodyPr>
          <a:lstStyle/>
          <a:p>
            <a:endParaRPr lang="en-US">
              <a:solidFill>
                <a:srgbClr val="512C5A"/>
              </a:solidFill>
            </a:endParaRPr>
          </a:p>
        </p:txBody>
      </p:sp>
      <p:sp>
        <p:nvSpPr>
          <p:cNvPr id="35859" name="Line 19"/>
          <p:cNvSpPr>
            <a:spLocks noChangeShapeType="1"/>
          </p:cNvSpPr>
          <p:nvPr/>
        </p:nvSpPr>
        <p:spPr bwMode="auto">
          <a:xfrm flipV="1">
            <a:off x="3995738" y="3352800"/>
            <a:ext cx="474662" cy="1219200"/>
          </a:xfrm>
          <a:prstGeom prst="line">
            <a:avLst/>
          </a:prstGeom>
          <a:noFill/>
          <a:ln w="25400">
            <a:solidFill>
              <a:srgbClr val="99CCFF"/>
            </a:solidFill>
            <a:round/>
            <a:headEnd/>
            <a:tailEnd/>
          </a:ln>
        </p:spPr>
        <p:txBody>
          <a:bodyPr wrap="none" anchor="ctr">
            <a:prstTxWarp prst="textNoShape">
              <a:avLst/>
            </a:prstTxWarp>
          </a:bodyPr>
          <a:lstStyle/>
          <a:p>
            <a:endParaRPr lang="en-US">
              <a:solidFill>
                <a:srgbClr val="512C5A"/>
              </a:solidFill>
            </a:endParaRPr>
          </a:p>
        </p:txBody>
      </p:sp>
      <p:sp>
        <p:nvSpPr>
          <p:cNvPr id="35860" name="Line 20"/>
          <p:cNvSpPr>
            <a:spLocks noChangeShapeType="1"/>
          </p:cNvSpPr>
          <p:nvPr/>
        </p:nvSpPr>
        <p:spPr bwMode="auto">
          <a:xfrm flipV="1">
            <a:off x="4538663" y="2438400"/>
            <a:ext cx="269875" cy="762000"/>
          </a:xfrm>
          <a:prstGeom prst="line">
            <a:avLst/>
          </a:prstGeom>
          <a:noFill/>
          <a:ln w="25400">
            <a:solidFill>
              <a:srgbClr val="99CCFF"/>
            </a:solidFill>
            <a:round/>
            <a:headEnd/>
            <a:tailEnd/>
          </a:ln>
        </p:spPr>
        <p:txBody>
          <a:bodyPr wrap="none" anchor="ctr">
            <a:prstTxWarp prst="textNoShape">
              <a:avLst/>
            </a:prstTxWarp>
          </a:bodyPr>
          <a:lstStyle/>
          <a:p>
            <a:endParaRPr lang="en-US">
              <a:solidFill>
                <a:srgbClr val="512C5A"/>
              </a:solidFill>
            </a:endParaRPr>
          </a:p>
        </p:txBody>
      </p:sp>
      <p:sp>
        <p:nvSpPr>
          <p:cNvPr id="35861" name="Line 21"/>
          <p:cNvSpPr>
            <a:spLocks noChangeShapeType="1"/>
          </p:cNvSpPr>
          <p:nvPr/>
        </p:nvSpPr>
        <p:spPr bwMode="auto">
          <a:xfrm flipV="1">
            <a:off x="4945063" y="1905000"/>
            <a:ext cx="338137" cy="381000"/>
          </a:xfrm>
          <a:prstGeom prst="line">
            <a:avLst/>
          </a:prstGeom>
          <a:noFill/>
          <a:ln w="25400">
            <a:solidFill>
              <a:srgbClr val="99CCFF"/>
            </a:solidFill>
            <a:round/>
            <a:headEnd/>
            <a:tailEnd/>
          </a:ln>
        </p:spPr>
        <p:txBody>
          <a:bodyPr wrap="none" anchor="ctr">
            <a:prstTxWarp prst="textNoShape">
              <a:avLst/>
            </a:prstTxWarp>
          </a:bodyPr>
          <a:lstStyle/>
          <a:p>
            <a:endParaRPr lang="en-US">
              <a:solidFill>
                <a:srgbClr val="512C5A"/>
              </a:solidFill>
            </a:endParaRPr>
          </a:p>
        </p:txBody>
      </p:sp>
      <p:sp>
        <p:nvSpPr>
          <p:cNvPr id="35862" name="Line 22"/>
          <p:cNvSpPr>
            <a:spLocks noChangeShapeType="1"/>
          </p:cNvSpPr>
          <p:nvPr/>
        </p:nvSpPr>
        <p:spPr bwMode="auto">
          <a:xfrm flipV="1">
            <a:off x="5418138" y="1524000"/>
            <a:ext cx="203200" cy="228600"/>
          </a:xfrm>
          <a:prstGeom prst="line">
            <a:avLst/>
          </a:prstGeom>
          <a:noFill/>
          <a:ln w="25400">
            <a:solidFill>
              <a:srgbClr val="99CCFF"/>
            </a:solidFill>
            <a:round/>
            <a:headEnd/>
            <a:tailEnd/>
          </a:ln>
        </p:spPr>
        <p:txBody>
          <a:bodyPr wrap="none" anchor="ctr">
            <a:prstTxWarp prst="textNoShape">
              <a:avLst/>
            </a:prstTxWarp>
          </a:bodyPr>
          <a:lstStyle/>
          <a:p>
            <a:endParaRPr lang="en-US">
              <a:solidFill>
                <a:srgbClr val="512C5A"/>
              </a:solidFill>
            </a:endParaRPr>
          </a:p>
        </p:txBody>
      </p:sp>
      <p:sp>
        <p:nvSpPr>
          <p:cNvPr id="35863" name="Line 23"/>
          <p:cNvSpPr>
            <a:spLocks noChangeShapeType="1"/>
          </p:cNvSpPr>
          <p:nvPr/>
        </p:nvSpPr>
        <p:spPr bwMode="auto">
          <a:xfrm flipV="1">
            <a:off x="5638800" y="1447800"/>
            <a:ext cx="525463" cy="76200"/>
          </a:xfrm>
          <a:prstGeom prst="line">
            <a:avLst/>
          </a:prstGeom>
          <a:noFill/>
          <a:ln w="25400">
            <a:solidFill>
              <a:srgbClr val="99CCFF"/>
            </a:solidFill>
            <a:round/>
            <a:headEnd/>
            <a:tailEnd/>
          </a:ln>
        </p:spPr>
        <p:txBody>
          <a:bodyPr wrap="none" anchor="ctr">
            <a:prstTxWarp prst="textNoShape">
              <a:avLst/>
            </a:prstTxWarp>
          </a:bodyPr>
          <a:lstStyle/>
          <a:p>
            <a:endParaRPr lang="en-US">
              <a:solidFill>
                <a:srgbClr val="512C5A"/>
              </a:solidFill>
            </a:endParaRPr>
          </a:p>
        </p:txBody>
      </p:sp>
      <p:sp>
        <p:nvSpPr>
          <p:cNvPr id="35864" name="Oval 24"/>
          <p:cNvSpPr>
            <a:spLocks noChangeArrowheads="1"/>
          </p:cNvSpPr>
          <p:nvPr/>
        </p:nvSpPr>
        <p:spPr bwMode="auto">
          <a:xfrm>
            <a:off x="3116263" y="5791200"/>
            <a:ext cx="66675" cy="152400"/>
          </a:xfrm>
          <a:prstGeom prst="ellipse">
            <a:avLst/>
          </a:prstGeom>
          <a:solidFill>
            <a:schemeClr val="hlink"/>
          </a:solidFill>
          <a:ln w="25400">
            <a:solidFill>
              <a:schemeClr val="tx1"/>
            </a:solidFill>
            <a:round/>
            <a:headEnd/>
            <a:tailEnd/>
          </a:ln>
        </p:spPr>
        <p:txBody>
          <a:bodyPr wrap="none" anchor="ctr">
            <a:prstTxWarp prst="textNoShape">
              <a:avLst/>
            </a:prstTxWarp>
          </a:bodyPr>
          <a:lstStyle/>
          <a:p>
            <a:endParaRPr lang="en-US">
              <a:solidFill>
                <a:srgbClr val="512C5A"/>
              </a:solidFill>
            </a:endParaRPr>
          </a:p>
        </p:txBody>
      </p:sp>
      <p:sp>
        <p:nvSpPr>
          <p:cNvPr id="35865" name="Oval 25"/>
          <p:cNvSpPr>
            <a:spLocks noChangeArrowheads="1"/>
          </p:cNvSpPr>
          <p:nvPr/>
        </p:nvSpPr>
        <p:spPr bwMode="auto">
          <a:xfrm>
            <a:off x="3657600" y="5715000"/>
            <a:ext cx="68263"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66" name="Oval 26"/>
          <p:cNvSpPr>
            <a:spLocks noChangeArrowheads="1"/>
          </p:cNvSpPr>
          <p:nvPr/>
        </p:nvSpPr>
        <p:spPr bwMode="auto">
          <a:xfrm>
            <a:off x="3995738" y="5562600"/>
            <a:ext cx="68262"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67" name="Oval 27"/>
          <p:cNvSpPr>
            <a:spLocks noChangeArrowheads="1"/>
          </p:cNvSpPr>
          <p:nvPr/>
        </p:nvSpPr>
        <p:spPr bwMode="auto">
          <a:xfrm>
            <a:off x="4402138" y="5181600"/>
            <a:ext cx="68262"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68" name="Oval 28"/>
          <p:cNvSpPr>
            <a:spLocks noChangeArrowheads="1"/>
          </p:cNvSpPr>
          <p:nvPr/>
        </p:nvSpPr>
        <p:spPr bwMode="auto">
          <a:xfrm>
            <a:off x="4808538" y="4724400"/>
            <a:ext cx="68262"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69" name="Oval 29"/>
          <p:cNvSpPr>
            <a:spLocks noChangeArrowheads="1"/>
          </p:cNvSpPr>
          <p:nvPr/>
        </p:nvSpPr>
        <p:spPr bwMode="auto">
          <a:xfrm>
            <a:off x="5283200" y="4267200"/>
            <a:ext cx="68263"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0" name="Oval 30"/>
          <p:cNvSpPr>
            <a:spLocks noChangeArrowheads="1"/>
          </p:cNvSpPr>
          <p:nvPr/>
        </p:nvSpPr>
        <p:spPr bwMode="auto">
          <a:xfrm>
            <a:off x="5621338" y="4038600"/>
            <a:ext cx="68262"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1" name="Oval 31"/>
          <p:cNvSpPr>
            <a:spLocks noChangeArrowheads="1"/>
          </p:cNvSpPr>
          <p:nvPr/>
        </p:nvSpPr>
        <p:spPr bwMode="auto">
          <a:xfrm>
            <a:off x="6096000" y="3962400"/>
            <a:ext cx="68263"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2" name="Oval 32"/>
          <p:cNvSpPr>
            <a:spLocks noChangeArrowheads="1"/>
          </p:cNvSpPr>
          <p:nvPr/>
        </p:nvSpPr>
        <p:spPr bwMode="auto">
          <a:xfrm>
            <a:off x="6502400" y="3962400"/>
            <a:ext cx="68263"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3" name="Oval 33"/>
          <p:cNvSpPr>
            <a:spLocks noChangeArrowheads="1"/>
          </p:cNvSpPr>
          <p:nvPr/>
        </p:nvSpPr>
        <p:spPr bwMode="auto">
          <a:xfrm>
            <a:off x="6908800" y="3962400"/>
            <a:ext cx="68263"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4" name="Line 34"/>
          <p:cNvSpPr>
            <a:spLocks noChangeShapeType="1"/>
          </p:cNvSpPr>
          <p:nvPr/>
        </p:nvSpPr>
        <p:spPr bwMode="auto">
          <a:xfrm flipV="1">
            <a:off x="3116263" y="5791200"/>
            <a:ext cx="541337" cy="76200"/>
          </a:xfrm>
          <a:prstGeom prst="line">
            <a:avLst/>
          </a:prstGeom>
          <a:noFill/>
          <a:ln w="381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5" name="Line 35"/>
          <p:cNvSpPr>
            <a:spLocks noChangeShapeType="1"/>
          </p:cNvSpPr>
          <p:nvPr/>
        </p:nvSpPr>
        <p:spPr bwMode="auto">
          <a:xfrm flipV="1">
            <a:off x="3725863" y="5638800"/>
            <a:ext cx="269875" cy="152400"/>
          </a:xfrm>
          <a:prstGeom prst="line">
            <a:avLst/>
          </a:prstGeom>
          <a:noFill/>
          <a:ln w="381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6" name="Line 36"/>
          <p:cNvSpPr>
            <a:spLocks noChangeShapeType="1"/>
          </p:cNvSpPr>
          <p:nvPr/>
        </p:nvSpPr>
        <p:spPr bwMode="auto">
          <a:xfrm flipV="1">
            <a:off x="3962400" y="5257800"/>
            <a:ext cx="508000" cy="381000"/>
          </a:xfrm>
          <a:prstGeom prst="line">
            <a:avLst/>
          </a:prstGeom>
          <a:noFill/>
          <a:ln w="381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7" name="Line 37"/>
          <p:cNvSpPr>
            <a:spLocks noChangeShapeType="1"/>
          </p:cNvSpPr>
          <p:nvPr/>
        </p:nvSpPr>
        <p:spPr bwMode="auto">
          <a:xfrm flipV="1">
            <a:off x="4419600" y="4876800"/>
            <a:ext cx="388938" cy="381000"/>
          </a:xfrm>
          <a:prstGeom prst="line">
            <a:avLst/>
          </a:prstGeom>
          <a:noFill/>
          <a:ln w="381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8" name="Line 38"/>
          <p:cNvSpPr>
            <a:spLocks noChangeShapeType="1"/>
          </p:cNvSpPr>
          <p:nvPr/>
        </p:nvSpPr>
        <p:spPr bwMode="auto">
          <a:xfrm flipV="1">
            <a:off x="4876800" y="4343400"/>
            <a:ext cx="474663" cy="457200"/>
          </a:xfrm>
          <a:prstGeom prst="line">
            <a:avLst/>
          </a:prstGeom>
          <a:noFill/>
          <a:ln w="381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79" name="Line 39"/>
          <p:cNvSpPr>
            <a:spLocks noChangeShapeType="1"/>
          </p:cNvSpPr>
          <p:nvPr/>
        </p:nvSpPr>
        <p:spPr bwMode="auto">
          <a:xfrm flipV="1">
            <a:off x="5334000" y="4114800"/>
            <a:ext cx="269875" cy="228600"/>
          </a:xfrm>
          <a:prstGeom prst="line">
            <a:avLst/>
          </a:prstGeom>
          <a:noFill/>
          <a:ln w="381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80" name="Line 40"/>
          <p:cNvSpPr>
            <a:spLocks noChangeShapeType="1"/>
          </p:cNvSpPr>
          <p:nvPr/>
        </p:nvSpPr>
        <p:spPr bwMode="auto">
          <a:xfrm flipV="1">
            <a:off x="5621338" y="4038600"/>
            <a:ext cx="542925" cy="76200"/>
          </a:xfrm>
          <a:prstGeom prst="line">
            <a:avLst/>
          </a:prstGeom>
          <a:noFill/>
          <a:ln w="381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81" name="Line 41"/>
          <p:cNvSpPr>
            <a:spLocks noChangeShapeType="1"/>
          </p:cNvSpPr>
          <p:nvPr/>
        </p:nvSpPr>
        <p:spPr bwMode="auto">
          <a:xfrm flipV="1">
            <a:off x="6096000" y="4038600"/>
            <a:ext cx="677863" cy="0"/>
          </a:xfrm>
          <a:prstGeom prst="line">
            <a:avLst/>
          </a:prstGeom>
          <a:noFill/>
          <a:ln w="381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82" name="Line 42"/>
          <p:cNvSpPr>
            <a:spLocks noChangeShapeType="1"/>
          </p:cNvSpPr>
          <p:nvPr/>
        </p:nvSpPr>
        <p:spPr bwMode="auto">
          <a:xfrm flipV="1">
            <a:off x="6705600" y="4038600"/>
            <a:ext cx="677863" cy="0"/>
          </a:xfrm>
          <a:prstGeom prst="line">
            <a:avLst/>
          </a:prstGeom>
          <a:noFill/>
          <a:ln w="381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83" name="Oval 43"/>
          <p:cNvSpPr>
            <a:spLocks noChangeArrowheads="1"/>
          </p:cNvSpPr>
          <p:nvPr/>
        </p:nvSpPr>
        <p:spPr bwMode="auto">
          <a:xfrm>
            <a:off x="7246938" y="3962400"/>
            <a:ext cx="68262"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884" name="Text Box 44"/>
          <p:cNvSpPr txBox="1">
            <a:spLocks noChangeArrowheads="1"/>
          </p:cNvSpPr>
          <p:nvPr/>
        </p:nvSpPr>
        <p:spPr bwMode="auto">
          <a:xfrm>
            <a:off x="5475288" y="1600200"/>
            <a:ext cx="2238375" cy="946150"/>
          </a:xfrm>
          <a:prstGeom prst="rect">
            <a:avLst/>
          </a:prstGeom>
          <a:noFill/>
          <a:ln w="9525">
            <a:noFill/>
            <a:miter lim="800000"/>
            <a:headEnd/>
            <a:tailEnd/>
          </a:ln>
        </p:spPr>
        <p:txBody>
          <a:bodyPr wrap="none">
            <a:prstTxWarp prst="textNoShape">
              <a:avLst/>
            </a:prstTxWarp>
            <a:spAutoFit/>
          </a:bodyPr>
          <a:lstStyle/>
          <a:p>
            <a:pPr algn="ctr"/>
            <a:r>
              <a:rPr lang="en-US" sz="2800" b="1">
                <a:solidFill>
                  <a:srgbClr val="512C5A"/>
                </a:solidFill>
                <a:ea typeface="ＭＳ Ｐゴシック" pitchFamily="84" charset="-128"/>
                <a:cs typeface="ＭＳ Ｐゴシック" pitchFamily="84" charset="-128"/>
              </a:rPr>
              <a:t>Full Agonist</a:t>
            </a:r>
          </a:p>
          <a:p>
            <a:pPr algn="ctr"/>
            <a:r>
              <a:rPr lang="en-US" sz="2800">
                <a:solidFill>
                  <a:srgbClr val="512C5A"/>
                </a:solidFill>
                <a:ea typeface="ＭＳ Ｐゴシック" pitchFamily="84" charset="-128"/>
                <a:cs typeface="ＭＳ Ｐゴシック" pitchFamily="84" charset="-128"/>
              </a:rPr>
              <a:t>Methadone</a:t>
            </a:r>
          </a:p>
        </p:txBody>
      </p:sp>
      <p:sp>
        <p:nvSpPr>
          <p:cNvPr id="35885" name="Text Box 45"/>
          <p:cNvSpPr txBox="1">
            <a:spLocks noChangeArrowheads="1"/>
          </p:cNvSpPr>
          <p:nvPr/>
        </p:nvSpPr>
        <p:spPr bwMode="auto">
          <a:xfrm>
            <a:off x="6086475" y="2971800"/>
            <a:ext cx="2693988" cy="946150"/>
          </a:xfrm>
          <a:prstGeom prst="rect">
            <a:avLst/>
          </a:prstGeom>
          <a:noFill/>
          <a:ln w="9525">
            <a:noFill/>
            <a:miter lim="800000"/>
            <a:headEnd/>
            <a:tailEnd/>
          </a:ln>
        </p:spPr>
        <p:txBody>
          <a:bodyPr wrap="none">
            <a:prstTxWarp prst="textNoShape">
              <a:avLst/>
            </a:prstTxWarp>
            <a:spAutoFit/>
          </a:bodyPr>
          <a:lstStyle/>
          <a:p>
            <a:pPr algn="ctr"/>
            <a:r>
              <a:rPr lang="en-US" sz="2800" b="1" dirty="0">
                <a:solidFill>
                  <a:srgbClr val="512C5A"/>
                </a:solidFill>
                <a:ea typeface="ＭＳ Ｐゴシック" pitchFamily="84" charset="-128"/>
                <a:cs typeface="ＭＳ Ｐゴシック" pitchFamily="84" charset="-128"/>
              </a:rPr>
              <a:t>Partial Agonist</a:t>
            </a:r>
          </a:p>
          <a:p>
            <a:pPr algn="ctr"/>
            <a:r>
              <a:rPr lang="en-US" sz="2800" dirty="0">
                <a:solidFill>
                  <a:srgbClr val="512C5A"/>
                </a:solidFill>
                <a:ea typeface="ＭＳ Ｐゴシック" pitchFamily="84" charset="-128"/>
                <a:cs typeface="ＭＳ Ｐゴシック" pitchFamily="84" charset="-128"/>
              </a:rPr>
              <a:t>Buprenorphine</a:t>
            </a:r>
          </a:p>
        </p:txBody>
      </p:sp>
      <p:sp>
        <p:nvSpPr>
          <p:cNvPr id="35886" name="AutoShape 46"/>
          <p:cNvSpPr>
            <a:spLocks noChangeArrowheads="1"/>
          </p:cNvSpPr>
          <p:nvPr/>
        </p:nvSpPr>
        <p:spPr bwMode="auto">
          <a:xfrm>
            <a:off x="3116263"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87" name="AutoShape 47"/>
          <p:cNvSpPr>
            <a:spLocks noChangeArrowheads="1"/>
          </p:cNvSpPr>
          <p:nvPr/>
        </p:nvSpPr>
        <p:spPr bwMode="auto">
          <a:xfrm>
            <a:off x="3522663"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88" name="AutoShape 48"/>
          <p:cNvSpPr>
            <a:spLocks noChangeArrowheads="1"/>
          </p:cNvSpPr>
          <p:nvPr/>
        </p:nvSpPr>
        <p:spPr bwMode="auto">
          <a:xfrm>
            <a:off x="4038600"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89" name="AutoShape 49"/>
          <p:cNvSpPr>
            <a:spLocks noChangeArrowheads="1"/>
          </p:cNvSpPr>
          <p:nvPr/>
        </p:nvSpPr>
        <p:spPr bwMode="auto">
          <a:xfrm>
            <a:off x="4495800"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90" name="AutoShape 50"/>
          <p:cNvSpPr>
            <a:spLocks noChangeArrowheads="1"/>
          </p:cNvSpPr>
          <p:nvPr/>
        </p:nvSpPr>
        <p:spPr bwMode="auto">
          <a:xfrm>
            <a:off x="4876800"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91" name="AutoShape 51"/>
          <p:cNvSpPr>
            <a:spLocks noChangeArrowheads="1"/>
          </p:cNvSpPr>
          <p:nvPr/>
        </p:nvSpPr>
        <p:spPr bwMode="auto">
          <a:xfrm>
            <a:off x="3116263" y="57912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92" name="AutoShape 52"/>
          <p:cNvSpPr>
            <a:spLocks noChangeArrowheads="1"/>
          </p:cNvSpPr>
          <p:nvPr/>
        </p:nvSpPr>
        <p:spPr bwMode="auto">
          <a:xfrm>
            <a:off x="5257800"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93" name="AutoShape 53"/>
          <p:cNvSpPr>
            <a:spLocks noChangeArrowheads="1"/>
          </p:cNvSpPr>
          <p:nvPr/>
        </p:nvSpPr>
        <p:spPr bwMode="auto">
          <a:xfrm>
            <a:off x="5638800"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94" name="AutoShape 54"/>
          <p:cNvSpPr>
            <a:spLocks noChangeArrowheads="1"/>
          </p:cNvSpPr>
          <p:nvPr/>
        </p:nvSpPr>
        <p:spPr bwMode="auto">
          <a:xfrm>
            <a:off x="6096000"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95" name="AutoShape 55"/>
          <p:cNvSpPr>
            <a:spLocks noChangeArrowheads="1"/>
          </p:cNvSpPr>
          <p:nvPr/>
        </p:nvSpPr>
        <p:spPr bwMode="auto">
          <a:xfrm>
            <a:off x="6553200"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96" name="AutoShape 56"/>
          <p:cNvSpPr>
            <a:spLocks noChangeArrowheads="1"/>
          </p:cNvSpPr>
          <p:nvPr/>
        </p:nvSpPr>
        <p:spPr bwMode="auto">
          <a:xfrm>
            <a:off x="6934200"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97" name="AutoShape 57"/>
          <p:cNvSpPr>
            <a:spLocks noChangeArrowheads="1"/>
          </p:cNvSpPr>
          <p:nvPr/>
        </p:nvSpPr>
        <p:spPr bwMode="auto">
          <a:xfrm>
            <a:off x="7391400" y="5867400"/>
            <a:ext cx="203200" cy="152400"/>
          </a:xfrm>
          <a:prstGeom prst="triangle">
            <a:avLst>
              <a:gd name="adj" fmla="val 50000"/>
            </a:avLst>
          </a:prstGeom>
          <a:solidFill>
            <a:srgbClr val="99CCFF"/>
          </a:solidFill>
          <a:ln w="25400">
            <a:solidFill>
              <a:srgbClr val="99CCFF"/>
            </a:solidFill>
            <a:miter lim="800000"/>
            <a:headEnd/>
            <a:tailEnd/>
          </a:ln>
        </p:spPr>
        <p:txBody>
          <a:bodyPr wrap="none" anchor="ctr">
            <a:prstTxWarp prst="textNoShape">
              <a:avLst/>
            </a:prstTxWarp>
          </a:bodyPr>
          <a:lstStyle/>
          <a:p>
            <a:endParaRPr lang="en-US">
              <a:solidFill>
                <a:srgbClr val="512C5A"/>
              </a:solidFill>
            </a:endParaRPr>
          </a:p>
        </p:txBody>
      </p:sp>
      <p:sp>
        <p:nvSpPr>
          <p:cNvPr id="35898" name="Text Box 58"/>
          <p:cNvSpPr txBox="1">
            <a:spLocks noChangeArrowheads="1"/>
          </p:cNvSpPr>
          <p:nvPr/>
        </p:nvSpPr>
        <p:spPr bwMode="auto">
          <a:xfrm>
            <a:off x="6057900" y="4903788"/>
            <a:ext cx="2771775" cy="946150"/>
          </a:xfrm>
          <a:prstGeom prst="rect">
            <a:avLst/>
          </a:prstGeom>
          <a:noFill/>
          <a:ln w="9525">
            <a:noFill/>
            <a:miter lim="800000"/>
            <a:headEnd/>
            <a:tailEnd/>
          </a:ln>
        </p:spPr>
        <p:txBody>
          <a:bodyPr wrap="none">
            <a:prstTxWarp prst="textNoShape">
              <a:avLst/>
            </a:prstTxWarp>
            <a:spAutoFit/>
          </a:bodyPr>
          <a:lstStyle/>
          <a:p>
            <a:pPr algn="ctr"/>
            <a:r>
              <a:rPr lang="en-US" sz="2800" b="1" dirty="0">
                <a:solidFill>
                  <a:srgbClr val="512C5A"/>
                </a:solidFill>
                <a:ea typeface="ＭＳ Ｐゴシック" pitchFamily="84" charset="-128"/>
                <a:cs typeface="ＭＳ Ｐゴシック" pitchFamily="84" charset="-128"/>
              </a:rPr>
              <a:t>Full Antagonist</a:t>
            </a:r>
          </a:p>
          <a:p>
            <a:pPr algn="ctr"/>
            <a:r>
              <a:rPr lang="en-US" sz="2800" dirty="0">
                <a:solidFill>
                  <a:srgbClr val="512C5A"/>
                </a:solidFill>
                <a:ea typeface="ＭＳ Ｐゴシック" pitchFamily="84" charset="-128"/>
                <a:cs typeface="ＭＳ Ｐゴシック" pitchFamily="84" charset="-128"/>
              </a:rPr>
              <a:t>Naltrexone</a:t>
            </a:r>
          </a:p>
        </p:txBody>
      </p:sp>
      <p:sp>
        <p:nvSpPr>
          <p:cNvPr id="35899" name="Line 61"/>
          <p:cNvSpPr>
            <a:spLocks noChangeShapeType="1"/>
          </p:cNvSpPr>
          <p:nvPr/>
        </p:nvSpPr>
        <p:spPr bwMode="auto">
          <a:xfrm>
            <a:off x="1752600" y="1447800"/>
            <a:ext cx="6096000" cy="0"/>
          </a:xfrm>
          <a:prstGeom prst="line">
            <a:avLst/>
          </a:prstGeom>
          <a:noFill/>
          <a:ln w="9525">
            <a:solidFill>
              <a:srgbClr val="99CCFF"/>
            </a:solidFill>
            <a:prstDash val="dash"/>
            <a:round/>
            <a:headEnd/>
            <a:tailEnd/>
          </a:ln>
        </p:spPr>
        <p:txBody>
          <a:bodyPr>
            <a:prstTxWarp prst="textNoShape">
              <a:avLst/>
            </a:prstTxWarp>
          </a:bodyPr>
          <a:lstStyle/>
          <a:p>
            <a:endParaRPr lang="en-US">
              <a:solidFill>
                <a:srgbClr val="512C5A"/>
              </a:solidFill>
            </a:endParaRPr>
          </a:p>
        </p:txBody>
      </p:sp>
      <p:sp>
        <p:nvSpPr>
          <p:cNvPr id="35900" name="Text Box 62"/>
          <p:cNvSpPr txBox="1">
            <a:spLocks noChangeArrowheads="1"/>
          </p:cNvSpPr>
          <p:nvPr/>
        </p:nvSpPr>
        <p:spPr bwMode="auto">
          <a:xfrm>
            <a:off x="0" y="3124200"/>
            <a:ext cx="1311275" cy="1465263"/>
          </a:xfrm>
          <a:prstGeom prst="rect">
            <a:avLst/>
          </a:prstGeom>
          <a:noFill/>
          <a:ln w="9525">
            <a:noFill/>
            <a:miter lim="800000"/>
            <a:headEnd/>
            <a:tailEnd/>
          </a:ln>
        </p:spPr>
        <p:txBody>
          <a:bodyPr>
            <a:prstTxWarp prst="textNoShape">
              <a:avLst/>
            </a:prstTxWarp>
            <a:spAutoFit/>
          </a:bodyPr>
          <a:lstStyle/>
          <a:p>
            <a:pPr algn="ctr"/>
            <a:r>
              <a:rPr lang="en-US" sz="1800">
                <a:solidFill>
                  <a:srgbClr val="512C5A"/>
                </a:solidFill>
                <a:ea typeface="ＭＳ Ｐゴシック" pitchFamily="84" charset="-128"/>
                <a:cs typeface="ＭＳ Ｐゴシック" pitchFamily="84" charset="-128"/>
              </a:rPr>
              <a:t>Opioid effect, sedation, respiratory depression</a:t>
            </a:r>
          </a:p>
        </p:txBody>
      </p:sp>
      <p:sp>
        <p:nvSpPr>
          <p:cNvPr id="35901" name="Line 63"/>
          <p:cNvSpPr>
            <a:spLocks noChangeShapeType="1"/>
          </p:cNvSpPr>
          <p:nvPr/>
        </p:nvSpPr>
        <p:spPr bwMode="auto">
          <a:xfrm>
            <a:off x="7315200" y="4038600"/>
            <a:ext cx="457200" cy="0"/>
          </a:xfrm>
          <a:prstGeom prst="line">
            <a:avLst/>
          </a:prstGeom>
          <a:noFill/>
          <a:ln w="38100">
            <a:solidFill>
              <a:srgbClr val="FFCC00"/>
            </a:solidFill>
            <a:round/>
            <a:headEnd/>
            <a:tailEnd/>
          </a:ln>
        </p:spPr>
        <p:txBody>
          <a:bodyPr>
            <a:prstTxWarp prst="textNoShape">
              <a:avLst/>
            </a:prstTxWarp>
          </a:bodyPr>
          <a:lstStyle/>
          <a:p>
            <a:endParaRPr lang="en-US">
              <a:solidFill>
                <a:srgbClr val="512C5A"/>
              </a:solidFill>
            </a:endParaRPr>
          </a:p>
        </p:txBody>
      </p:sp>
      <p:sp>
        <p:nvSpPr>
          <p:cNvPr id="35902" name="Oval 64"/>
          <p:cNvSpPr>
            <a:spLocks noChangeArrowheads="1"/>
          </p:cNvSpPr>
          <p:nvPr/>
        </p:nvSpPr>
        <p:spPr bwMode="auto">
          <a:xfrm>
            <a:off x="7772400" y="3962400"/>
            <a:ext cx="68263" cy="152400"/>
          </a:xfrm>
          <a:prstGeom prst="ellipse">
            <a:avLst/>
          </a:prstGeom>
          <a:solidFill>
            <a:schemeClr val="hlink"/>
          </a:solidFill>
          <a:ln w="25400">
            <a:solidFill>
              <a:srgbClr val="FFCC00"/>
            </a:solidFill>
            <a:round/>
            <a:headEnd/>
            <a:tailEnd/>
          </a:ln>
        </p:spPr>
        <p:txBody>
          <a:bodyPr wrap="none" anchor="ctr">
            <a:prstTxWarp prst="textNoShape">
              <a:avLst/>
            </a:prstTxWarp>
          </a:bodyPr>
          <a:lstStyle/>
          <a:p>
            <a:endParaRPr lang="en-US">
              <a:solidFill>
                <a:srgbClr val="512C5A"/>
              </a:solidFill>
            </a:endParaRPr>
          </a:p>
        </p:txBody>
      </p:sp>
      <p:sp>
        <p:nvSpPr>
          <p:cNvPr id="35903" name="Line 65"/>
          <p:cNvSpPr>
            <a:spLocks noChangeShapeType="1"/>
          </p:cNvSpPr>
          <p:nvPr/>
        </p:nvSpPr>
        <p:spPr bwMode="auto">
          <a:xfrm>
            <a:off x="3200400" y="5943600"/>
            <a:ext cx="4419600" cy="0"/>
          </a:xfrm>
          <a:prstGeom prst="line">
            <a:avLst/>
          </a:prstGeom>
          <a:noFill/>
          <a:ln w="25400">
            <a:solidFill>
              <a:srgbClr val="99CCFF"/>
            </a:solidFill>
            <a:round/>
            <a:headEnd/>
            <a:tailEnd/>
          </a:ln>
        </p:spPr>
        <p:txBody>
          <a:bodyPr>
            <a:prstTxWarp prst="textNoShape">
              <a:avLst/>
            </a:prstTxWarp>
          </a:bodyPr>
          <a:lstStyle/>
          <a:p>
            <a:endParaRPr lang="en-US">
              <a:solidFill>
                <a:srgbClr val="512C5A"/>
              </a:solidFill>
            </a:endParaRPr>
          </a:p>
        </p:txBody>
      </p:sp>
      <p:sp>
        <p:nvSpPr>
          <p:cNvPr id="35904" name="Line 66"/>
          <p:cNvSpPr>
            <a:spLocks noChangeShapeType="1"/>
          </p:cNvSpPr>
          <p:nvPr/>
        </p:nvSpPr>
        <p:spPr bwMode="auto">
          <a:xfrm>
            <a:off x="7620000" y="5943600"/>
            <a:ext cx="685800" cy="0"/>
          </a:xfrm>
          <a:prstGeom prst="line">
            <a:avLst/>
          </a:prstGeom>
          <a:noFill/>
          <a:ln w="25400">
            <a:solidFill>
              <a:schemeClr val="accent1"/>
            </a:solidFill>
            <a:round/>
            <a:headEnd/>
            <a:tailEnd/>
          </a:ln>
        </p:spPr>
        <p:txBody>
          <a:bodyPr>
            <a:prstTxWarp prst="textNoShape">
              <a:avLst/>
            </a:prstTxWarp>
          </a:bodyPr>
          <a:lstStyle/>
          <a:p>
            <a:endParaRPr lang="en-US">
              <a:solidFill>
                <a:srgbClr val="512C5A"/>
              </a:solidFill>
            </a:endParaRPr>
          </a:p>
        </p:txBody>
      </p:sp>
      <p:sp>
        <p:nvSpPr>
          <p:cNvPr id="35905" name="Text Box 67"/>
          <p:cNvSpPr txBox="1">
            <a:spLocks noChangeArrowheads="1"/>
          </p:cNvSpPr>
          <p:nvPr/>
        </p:nvSpPr>
        <p:spPr bwMode="auto">
          <a:xfrm>
            <a:off x="0" y="111125"/>
            <a:ext cx="9144000" cy="701675"/>
          </a:xfrm>
          <a:prstGeom prst="rect">
            <a:avLst/>
          </a:prstGeom>
          <a:noFill/>
          <a:ln w="9525">
            <a:noFill/>
            <a:miter lim="800000"/>
            <a:headEnd/>
            <a:tailEnd/>
          </a:ln>
        </p:spPr>
        <p:txBody>
          <a:bodyPr>
            <a:prstTxWarp prst="textNoShape">
              <a:avLst/>
            </a:prstTxWarp>
            <a:spAutoFit/>
          </a:bodyPr>
          <a:lstStyle/>
          <a:p>
            <a:pPr algn="ctr">
              <a:spcBef>
                <a:spcPct val="50000"/>
              </a:spcBef>
            </a:pPr>
            <a:r>
              <a:rPr lang="en-US" sz="4000" b="1" dirty="0">
                <a:solidFill>
                  <a:srgbClr val="512C5A"/>
                </a:solidFill>
                <a:ea typeface="ＭＳ Ｐゴシック" pitchFamily="84" charset="-128"/>
                <a:cs typeface="ＭＳ Ｐゴシック" pitchFamily="84" charset="-128"/>
              </a:rPr>
              <a:t>Opioid Potency</a:t>
            </a:r>
          </a:p>
        </p:txBody>
      </p:sp>
      <p:sp>
        <p:nvSpPr>
          <p:cNvPr id="35906" name="TextBox 1"/>
          <p:cNvSpPr txBox="1">
            <a:spLocks noChangeArrowheads="1"/>
          </p:cNvSpPr>
          <p:nvPr/>
        </p:nvSpPr>
        <p:spPr bwMode="auto">
          <a:xfrm>
            <a:off x="0" y="6400800"/>
            <a:ext cx="2393950" cy="336550"/>
          </a:xfrm>
          <a:prstGeom prst="rect">
            <a:avLst/>
          </a:prstGeom>
          <a:noFill/>
          <a:ln w="9525">
            <a:noFill/>
            <a:miter lim="800000"/>
            <a:headEnd/>
            <a:tailEnd/>
          </a:ln>
        </p:spPr>
        <p:txBody>
          <a:bodyPr>
            <a:prstTxWarp prst="textNoShape">
              <a:avLst/>
            </a:prstTxWarp>
            <a:spAutoFit/>
          </a:bodyPr>
          <a:lstStyle/>
          <a:p>
            <a:r>
              <a:rPr lang="en-US" sz="1600">
                <a:solidFill>
                  <a:srgbClr val="512C5A"/>
                </a:solidFill>
              </a:rPr>
              <a:t>Dr Laura McNicholas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a:xfrm>
            <a:off x="0" y="339725"/>
            <a:ext cx="9144000" cy="701675"/>
          </a:xfrm>
        </p:spPr>
        <p:txBody>
          <a:bodyPr>
            <a:spAutoFit/>
          </a:bodyPr>
          <a:lstStyle/>
          <a:p>
            <a:pPr eaLnBrk="1" hangingPunct="1"/>
            <a:r>
              <a:rPr lang="en-US" smtClean="0"/>
              <a:t>How Does Buprenorphine Work?</a:t>
            </a:r>
          </a:p>
        </p:txBody>
      </p:sp>
      <p:sp>
        <p:nvSpPr>
          <p:cNvPr id="36866" name="Rectangle 3"/>
          <p:cNvSpPr>
            <a:spLocks noGrp="1" noChangeArrowheads="1"/>
          </p:cNvSpPr>
          <p:nvPr>
            <p:ph type="body" idx="4294967295"/>
          </p:nvPr>
        </p:nvSpPr>
        <p:spPr>
          <a:xfrm>
            <a:off x="899592" y="1524000"/>
            <a:ext cx="7787208" cy="4533900"/>
          </a:xfrm>
        </p:spPr>
        <p:txBody>
          <a:bodyPr/>
          <a:lstStyle/>
          <a:p>
            <a:pPr eaLnBrk="1" hangingPunct="1">
              <a:spcBef>
                <a:spcPct val="30000"/>
              </a:spcBef>
              <a:buFont typeface="Arial" panose="020B0604020202020204" pitchFamily="34" charset="0"/>
              <a:buChar char="•"/>
            </a:pPr>
            <a:r>
              <a:rPr lang="ja-JP" altLang="en-US" dirty="0" smtClean="0"/>
              <a:t>“</a:t>
            </a:r>
            <a:r>
              <a:rPr lang="en-US" dirty="0" smtClean="0"/>
              <a:t>Ceiling effect</a:t>
            </a:r>
            <a:r>
              <a:rPr lang="ja-JP" altLang="en-US" dirty="0" smtClean="0"/>
              <a:t>”</a:t>
            </a:r>
            <a:r>
              <a:rPr lang="en-US" dirty="0" smtClean="0"/>
              <a:t> on opioid effects </a:t>
            </a:r>
          </a:p>
          <a:p>
            <a:pPr eaLnBrk="1" hangingPunct="1">
              <a:spcBef>
                <a:spcPct val="30000"/>
              </a:spcBef>
              <a:buFont typeface="Arial" panose="020B0604020202020204" pitchFamily="34" charset="0"/>
              <a:buChar char="•"/>
            </a:pPr>
            <a:r>
              <a:rPr lang="en-US" dirty="0" smtClean="0"/>
              <a:t>High affinity for opioid receptor</a:t>
            </a:r>
          </a:p>
          <a:p>
            <a:pPr eaLnBrk="1" hangingPunct="1">
              <a:spcBef>
                <a:spcPct val="30000"/>
              </a:spcBef>
              <a:buFont typeface="Arial" panose="020B0604020202020204" pitchFamily="34" charset="0"/>
              <a:buChar char="•"/>
            </a:pPr>
            <a:r>
              <a:rPr lang="en-US" dirty="0" smtClean="0"/>
              <a:t>Slow dissociation from opioid receptor</a:t>
            </a:r>
          </a:p>
          <a:p>
            <a:pPr eaLnBrk="1" hangingPunct="1">
              <a:spcBef>
                <a:spcPct val="30000"/>
              </a:spcBef>
              <a:buFont typeface="Arial" panose="020B0604020202020204" pitchFamily="34" charset="0"/>
              <a:buChar char="•"/>
            </a:pPr>
            <a:r>
              <a:rPr lang="en-US" dirty="0" smtClean="0"/>
              <a:t>Formulated with naloxone </a:t>
            </a:r>
          </a:p>
          <a:p>
            <a:pPr lvl="1" eaLnBrk="1" hangingPunct="1">
              <a:spcBef>
                <a:spcPct val="30000"/>
              </a:spcBef>
              <a:buFont typeface="Arial" panose="020B0604020202020204" pitchFamily="34" charset="0"/>
              <a:buChar char="•"/>
            </a:pPr>
            <a:r>
              <a:rPr lang="en-US" dirty="0" smtClean="0"/>
              <a:t>Naloxone blocks opiate effect if injected</a:t>
            </a:r>
          </a:p>
          <a:p>
            <a:pPr lvl="1" eaLnBrk="1" hangingPunct="1">
              <a:spcBef>
                <a:spcPct val="30000"/>
              </a:spcBef>
              <a:buFont typeface="Arial" panose="020B0604020202020204" pitchFamily="34" charset="0"/>
              <a:buChar char="•"/>
            </a:pPr>
            <a:r>
              <a:rPr lang="en-US" dirty="0" smtClean="0"/>
              <a:t>Naloxone is degraded (inert) if taking orally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0" y="76200"/>
            <a:ext cx="9144000" cy="1316038"/>
          </a:xfrm>
        </p:spPr>
        <p:txBody>
          <a:bodyPr>
            <a:spAutoFit/>
          </a:bodyPr>
          <a:lstStyle/>
          <a:p>
            <a:pPr defTabSz="847289" eaLnBrk="1" hangingPunct="1">
              <a:defRPr/>
            </a:pPr>
            <a:r>
              <a:rPr lang="en-US" dirty="0" smtClean="0">
                <a:solidFill>
                  <a:schemeClr val="bg1">
                    <a:lumMod val="50000"/>
                  </a:schemeClr>
                </a:solidFill>
                <a:ea typeface="+mj-ea"/>
                <a:cs typeface="+mj-cs"/>
              </a:rPr>
              <a:t>Goals of Pharmacotherapy with Buprenorphine:</a:t>
            </a:r>
          </a:p>
        </p:txBody>
      </p:sp>
      <p:sp>
        <p:nvSpPr>
          <p:cNvPr id="38914" name="Rectangle 3"/>
          <p:cNvSpPr>
            <a:spLocks noGrp="1" noChangeArrowheads="1"/>
          </p:cNvSpPr>
          <p:nvPr>
            <p:ph type="body" idx="4294967295"/>
          </p:nvPr>
        </p:nvSpPr>
        <p:spPr>
          <a:xfrm>
            <a:off x="971600" y="1988840"/>
            <a:ext cx="7355160" cy="4104456"/>
          </a:xfrm>
        </p:spPr>
        <p:txBody>
          <a:bodyPr/>
          <a:lstStyle/>
          <a:p>
            <a:pPr eaLnBrk="1" hangingPunct="1">
              <a:lnSpc>
                <a:spcPct val="90000"/>
              </a:lnSpc>
            </a:pPr>
            <a:r>
              <a:rPr lang="en-US" dirty="0" smtClean="0"/>
              <a:t>Prevention or reduction of withdrawal symptoms</a:t>
            </a:r>
          </a:p>
          <a:p>
            <a:pPr eaLnBrk="1" hangingPunct="1">
              <a:lnSpc>
                <a:spcPct val="90000"/>
              </a:lnSpc>
            </a:pPr>
            <a:r>
              <a:rPr lang="en-US" dirty="0" smtClean="0"/>
              <a:t>Prevention or reduction of drug craving</a:t>
            </a:r>
          </a:p>
          <a:p>
            <a:pPr eaLnBrk="1" hangingPunct="1">
              <a:lnSpc>
                <a:spcPct val="90000"/>
              </a:lnSpc>
            </a:pPr>
            <a:r>
              <a:rPr lang="en-US" dirty="0" smtClean="0"/>
              <a:t>Prevention of relapse to use of addictive drug</a:t>
            </a:r>
          </a:p>
          <a:p>
            <a:pPr eaLnBrk="1" hangingPunct="1">
              <a:lnSpc>
                <a:spcPct val="90000"/>
              </a:lnSpc>
            </a:pPr>
            <a:r>
              <a:rPr lang="en-US" dirty="0" smtClean="0"/>
              <a:t>Restoration to or toward normalcy of any physiological function disrupted by drug abuse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09" name="Picture 1" descr="Certified Physician MAP.png"/>
          <p:cNvPicPr>
            <a:picLocks noChangeAspect="1"/>
          </p:cNvPicPr>
          <p:nvPr/>
        </p:nvPicPr>
        <p:blipFill>
          <a:blip r:embed="rId2"/>
          <a:srcRect/>
          <a:stretch>
            <a:fillRect/>
          </a:stretch>
        </p:blipFill>
        <p:spPr bwMode="auto">
          <a:xfrm>
            <a:off x="0" y="1219200"/>
            <a:ext cx="9177338" cy="5867400"/>
          </a:xfrm>
          <a:prstGeom prst="rect">
            <a:avLst/>
          </a:prstGeom>
          <a:noFill/>
          <a:ln w="9525">
            <a:noFill/>
            <a:miter lim="800000"/>
            <a:headEnd/>
            <a:tailEnd/>
          </a:ln>
        </p:spPr>
      </p:pic>
      <p:sp>
        <p:nvSpPr>
          <p:cNvPr id="94210" name="TextBox 2"/>
          <p:cNvSpPr txBox="1">
            <a:spLocks noChangeArrowheads="1"/>
          </p:cNvSpPr>
          <p:nvPr/>
        </p:nvSpPr>
        <p:spPr bwMode="auto">
          <a:xfrm>
            <a:off x="0" y="76200"/>
            <a:ext cx="9144000" cy="1006475"/>
          </a:xfrm>
          <a:prstGeom prst="rect">
            <a:avLst/>
          </a:prstGeom>
          <a:noFill/>
          <a:ln>
            <a:noFill/>
          </a:ln>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fontAlgn="auto">
              <a:spcBef>
                <a:spcPts val="0"/>
              </a:spcBef>
              <a:spcAft>
                <a:spcPts val="0"/>
              </a:spcAft>
              <a:defRPr/>
            </a:pPr>
            <a:r>
              <a:rPr lang="en-US" sz="3000" kern="0" dirty="0" smtClean="0">
                <a:solidFill>
                  <a:schemeClr val="bg1">
                    <a:lumMod val="50000"/>
                  </a:schemeClr>
                </a:solidFill>
                <a:latin typeface="+mj-lt"/>
                <a:sym typeface="Arial"/>
              </a:rPr>
              <a:t>Only 4% of Eligible US Doctors are Certified to Prescribe Buprenorphine </a:t>
            </a:r>
            <a:endParaRPr lang="en-US" sz="3000" kern="0" dirty="0">
              <a:solidFill>
                <a:schemeClr val="bg1">
                  <a:lumMod val="50000"/>
                </a:schemeClr>
              </a:solidFill>
              <a:latin typeface="+mj-lt"/>
              <a:sym typeface="Arial"/>
            </a:endParaRPr>
          </a:p>
        </p:txBody>
      </p:sp>
      <p:sp>
        <p:nvSpPr>
          <p:cNvPr id="94211" name="TextBox 1"/>
          <p:cNvSpPr txBox="1">
            <a:spLocks noChangeArrowheads="1"/>
          </p:cNvSpPr>
          <p:nvPr/>
        </p:nvSpPr>
        <p:spPr bwMode="auto">
          <a:xfrm>
            <a:off x="5181600" y="1524000"/>
            <a:ext cx="1828800" cy="457200"/>
          </a:xfrm>
          <a:prstGeom prst="rect">
            <a:avLst/>
          </a:prstGeom>
          <a:noFill/>
          <a:ln w="9525">
            <a:noFill/>
            <a:miter lim="800000"/>
            <a:headEnd/>
            <a:tailEnd/>
          </a:ln>
        </p:spPr>
        <p:txBody>
          <a:bodyPr>
            <a:prstTxWarp prst="textNoShape">
              <a:avLst/>
            </a:prstTxWarp>
            <a:spAutoFit/>
          </a:bodyPr>
          <a:lstStyle/>
          <a:p>
            <a:r>
              <a:rPr lang="en-US" sz="2400"/>
              <a:t>May 2014</a:t>
            </a:r>
          </a:p>
        </p:txBody>
      </p:sp>
      <p:sp>
        <p:nvSpPr>
          <p:cNvPr id="94212" name="TextBox 2"/>
          <p:cNvSpPr txBox="1">
            <a:spLocks noChangeArrowheads="1"/>
          </p:cNvSpPr>
          <p:nvPr/>
        </p:nvSpPr>
        <p:spPr bwMode="auto">
          <a:xfrm>
            <a:off x="6934200" y="6248400"/>
            <a:ext cx="2209800" cy="336550"/>
          </a:xfrm>
          <a:prstGeom prst="rect">
            <a:avLst/>
          </a:prstGeom>
          <a:noFill/>
          <a:ln w="9525">
            <a:noFill/>
            <a:miter lim="800000"/>
            <a:headEnd/>
            <a:tailEnd/>
          </a:ln>
        </p:spPr>
        <p:txBody>
          <a:bodyPr>
            <a:prstTxWarp prst="textNoShape">
              <a:avLst/>
            </a:prstTxWarp>
            <a:spAutoFit/>
          </a:bodyPr>
          <a:lstStyle/>
          <a:p>
            <a:r>
              <a:rPr lang="en-US" sz="800"/>
              <a:t>Center For Substance Abuse Treatment CSAT 2014</a:t>
            </a:r>
          </a:p>
        </p:txBody>
      </p:sp>
      <p:sp>
        <p:nvSpPr>
          <p:cNvPr id="2" name="Slide Number Placeholder 1"/>
          <p:cNvSpPr>
            <a:spLocks noGrp="1"/>
          </p:cNvSpPr>
          <p:nvPr>
            <p:ph type="sldNum" sz="quarter" idx="4294967295"/>
          </p:nvPr>
        </p:nvSpPr>
        <p:spPr>
          <a:xfrm>
            <a:off x="8388424" y="6592267"/>
            <a:ext cx="576064" cy="365125"/>
          </a:xfrm>
          <a:prstGeom prst="rect">
            <a:avLst/>
          </a:prstGeom>
        </p:spPr>
        <p:txBody>
          <a:bodyPr/>
          <a:lstStyle/>
          <a:p>
            <a:fld id="{5A809798-9A00-4E5B-8FCD-C796E467EDA7}"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0" y="0"/>
            <a:ext cx="9144000" cy="1447800"/>
          </a:xfrm>
        </p:spPr>
        <p:txBody>
          <a:bodyPr/>
          <a:lstStyle/>
          <a:p>
            <a:pPr defTabSz="847289" eaLnBrk="1" hangingPunct="1">
              <a:defRPr/>
            </a:pPr>
            <a:r>
              <a:rPr lang="en-US" altLang="en-US" sz="3000" dirty="0" smtClean="0">
                <a:solidFill>
                  <a:schemeClr val="bg1">
                    <a:lumMod val="50000"/>
                  </a:schemeClr>
                </a:solidFill>
                <a:ea typeface="ＭＳ Ｐゴシック" panose="020B0600070205080204" pitchFamily="34" charset="-128"/>
                <a:cs typeface="+mj-cs"/>
              </a:rPr>
              <a:t>Needs Assessment in MA with Bureau of Substance Abuse Services</a:t>
            </a:r>
          </a:p>
        </p:txBody>
      </p:sp>
      <p:sp>
        <p:nvSpPr>
          <p:cNvPr id="24579" name="Rectangle 3"/>
          <p:cNvSpPr>
            <a:spLocks noGrp="1" noChangeArrowheads="1"/>
          </p:cNvSpPr>
          <p:nvPr>
            <p:ph type="body" idx="1"/>
          </p:nvPr>
        </p:nvSpPr>
        <p:spPr>
          <a:xfrm>
            <a:off x="438472" y="1752600"/>
            <a:ext cx="8382000" cy="4916760"/>
          </a:xfrm>
        </p:spPr>
        <p:txBody>
          <a:bodyPr>
            <a:normAutofit lnSpcReduction="10000"/>
          </a:bodyPr>
          <a:lstStyle/>
          <a:p>
            <a:pPr marL="317734" indent="-317734" defTabSz="847289" eaLnBrk="1" hangingPunct="1">
              <a:lnSpc>
                <a:spcPct val="90000"/>
              </a:lnSpc>
              <a:buFont typeface="Arial" charset="0"/>
              <a:buChar char="•"/>
              <a:defRPr/>
            </a:pPr>
            <a:endParaRPr lang="en-US" altLang="en-US" dirty="0" smtClean="0">
              <a:ea typeface="ＭＳ Ｐゴシック" panose="020B0600070205080204" pitchFamily="34" charset="-128"/>
              <a:cs typeface="+mn-cs"/>
            </a:endParaRPr>
          </a:p>
          <a:p>
            <a:pPr marL="317734" indent="-317734" defTabSz="847289" eaLnBrk="1" hangingPunct="1">
              <a:lnSpc>
                <a:spcPct val="90000"/>
              </a:lnSpc>
              <a:buFont typeface="Arial" charset="0"/>
              <a:buChar char="•"/>
              <a:defRPr/>
            </a:pPr>
            <a:r>
              <a:rPr lang="en-US" altLang="en-US" sz="2800" dirty="0" smtClean="0">
                <a:ea typeface="ＭＳ Ｐゴシック" panose="020B0600070205080204" pitchFamily="34" charset="-128"/>
                <a:cs typeface="+mn-cs"/>
              </a:rPr>
              <a:t>High rate of opioid addiction</a:t>
            </a:r>
          </a:p>
          <a:p>
            <a:pPr marL="317734" indent="-317734" defTabSz="847289" eaLnBrk="1" hangingPunct="1">
              <a:lnSpc>
                <a:spcPct val="90000"/>
              </a:lnSpc>
              <a:buFont typeface="Arial" charset="0"/>
              <a:buChar char="•"/>
              <a:defRPr/>
            </a:pPr>
            <a:r>
              <a:rPr lang="en-US" altLang="en-US" sz="2800" dirty="0" smtClean="0">
                <a:ea typeface="ＭＳ Ｐゴシック" panose="020B0600070205080204" pitchFamily="34" charset="-128"/>
                <a:cs typeface="+mn-cs"/>
              </a:rPr>
              <a:t>High number of fatal and non-fatal opioid overdoses</a:t>
            </a:r>
          </a:p>
          <a:p>
            <a:pPr marL="317734" indent="-317734" defTabSz="847289" eaLnBrk="1" hangingPunct="1">
              <a:lnSpc>
                <a:spcPct val="90000"/>
              </a:lnSpc>
              <a:buFont typeface="Arial" charset="0"/>
              <a:buChar char="•"/>
              <a:defRPr/>
            </a:pPr>
            <a:r>
              <a:rPr lang="en-US" altLang="en-US" sz="2800" dirty="0" smtClean="0">
                <a:ea typeface="ＭＳ Ｐゴシック" panose="020B0600070205080204" pitchFamily="34" charset="-128"/>
                <a:cs typeface="+mn-cs"/>
              </a:rPr>
              <a:t>Long waits for opioid treatment, both methadone and buprenorphine</a:t>
            </a:r>
          </a:p>
          <a:p>
            <a:pPr marL="317734" indent="-317734" defTabSz="847289" eaLnBrk="1" hangingPunct="1">
              <a:lnSpc>
                <a:spcPct val="90000"/>
              </a:lnSpc>
              <a:buFont typeface="Arial" charset="0"/>
              <a:buChar char="•"/>
              <a:defRPr/>
            </a:pPr>
            <a:r>
              <a:rPr lang="en-US" altLang="en-US" sz="2800" dirty="0" smtClean="0">
                <a:ea typeface="ＭＳ Ｐゴシック" panose="020B0600070205080204" pitchFamily="34" charset="-128"/>
                <a:cs typeface="+mn-cs"/>
              </a:rPr>
              <a:t>Some people refuse Methadone maintenance</a:t>
            </a:r>
          </a:p>
          <a:p>
            <a:pPr marL="317734" indent="-317734" defTabSz="847289" eaLnBrk="1" hangingPunct="1">
              <a:lnSpc>
                <a:spcPct val="90000"/>
              </a:lnSpc>
              <a:buFont typeface="Arial" charset="0"/>
              <a:buChar char="•"/>
              <a:defRPr/>
            </a:pPr>
            <a:r>
              <a:rPr lang="en-US" altLang="en-US" sz="2800" dirty="0" smtClean="0">
                <a:ea typeface="ＭＳ Ｐゴシック" panose="020B0600070205080204" pitchFamily="34" charset="-128"/>
                <a:cs typeface="+mn-cs"/>
              </a:rPr>
              <a:t>Not enough MA physicians had waivers</a:t>
            </a:r>
          </a:p>
          <a:p>
            <a:pPr marL="317734" indent="-317734" defTabSz="847289" eaLnBrk="1" hangingPunct="1">
              <a:lnSpc>
                <a:spcPct val="90000"/>
              </a:lnSpc>
              <a:buFont typeface="Arial" charset="0"/>
              <a:buChar char="•"/>
              <a:defRPr/>
            </a:pPr>
            <a:r>
              <a:rPr lang="en-US" altLang="en-US" sz="2800" dirty="0" smtClean="0">
                <a:ea typeface="ＭＳ Ｐゴシック" panose="020B0600070205080204" pitchFamily="34" charset="-128"/>
                <a:cs typeface="+mn-cs"/>
              </a:rPr>
              <a:t>Some waivered physicians were not prescribing</a:t>
            </a:r>
          </a:p>
          <a:p>
            <a:pPr marL="317734" indent="-317734" defTabSz="847289" eaLnBrk="1" hangingPunct="1">
              <a:lnSpc>
                <a:spcPct val="90000"/>
              </a:lnSpc>
              <a:buFont typeface="Arial" charset="0"/>
              <a:buChar char="•"/>
              <a:defRPr/>
            </a:pPr>
            <a:endParaRPr lang="en-US" altLang="en-US" dirty="0" smtClean="0">
              <a:ea typeface="ＭＳ Ｐゴシック" panose="020B0600070205080204" pitchFamily="34" charset="-128"/>
              <a:cs typeface="+mn-cs"/>
            </a:endParaRPr>
          </a:p>
          <a:p>
            <a:pPr marL="317734" indent="-317734" defTabSz="847289" eaLnBrk="1" hangingPunct="1">
              <a:lnSpc>
                <a:spcPct val="90000"/>
              </a:lnSpc>
              <a:buFont typeface="Arial" charset="0"/>
              <a:buChar char="•"/>
              <a:defRPr/>
            </a:pPr>
            <a:endParaRPr lang="en-US" altLang="en-US" dirty="0" smtClean="0">
              <a:ea typeface="ＭＳ Ｐゴシック" panose="020B0600070205080204" pitchFamily="34" charset="-128"/>
              <a:cs typeface="+mn-cs"/>
            </a:endParaRPr>
          </a:p>
          <a:p>
            <a:pPr marL="317734" indent="-317734" defTabSz="847289" eaLnBrk="1" hangingPunct="1">
              <a:lnSpc>
                <a:spcPct val="90000"/>
              </a:lnSpc>
              <a:buFont typeface="Wingdings" panose="05000000000000000000" pitchFamily="2" charset="2"/>
              <a:buNone/>
              <a:defRPr/>
            </a:pPr>
            <a:r>
              <a:rPr lang="en-US" altLang="en-US" sz="1600" dirty="0" smtClean="0">
                <a:ea typeface="ＭＳ Ｐゴシック" panose="020B0600070205080204" pitchFamily="34" charset="-128"/>
                <a:cs typeface="+mn-cs"/>
              </a:rPr>
              <a:t>MA Department of Public Health Bureau of </a:t>
            </a:r>
          </a:p>
          <a:p>
            <a:pPr marL="317734" indent="-317734" defTabSz="847289" eaLnBrk="1" hangingPunct="1">
              <a:lnSpc>
                <a:spcPct val="90000"/>
              </a:lnSpc>
              <a:buFont typeface="Wingdings" panose="05000000000000000000" pitchFamily="2" charset="2"/>
              <a:buNone/>
              <a:defRPr/>
            </a:pPr>
            <a:r>
              <a:rPr lang="en-US" altLang="en-US" sz="1600" dirty="0" smtClean="0">
                <a:ea typeface="ＭＳ Ｐゴシック" panose="020B0600070205080204" pitchFamily="34" charset="-128"/>
                <a:cs typeface="+mn-cs"/>
              </a:rPr>
              <a:t>Substance Abuse Services 2007</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5" name="Group 21"/>
          <p:cNvGrpSpPr>
            <a:grpSpLocks/>
          </p:cNvGrpSpPr>
          <p:nvPr/>
        </p:nvGrpSpPr>
        <p:grpSpPr bwMode="auto">
          <a:xfrm>
            <a:off x="914400" y="1556792"/>
            <a:ext cx="7543800" cy="4532313"/>
            <a:chOff x="384" y="1177"/>
            <a:chExt cx="4752" cy="2855"/>
          </a:xfrm>
        </p:grpSpPr>
        <p:sp>
          <p:nvSpPr>
            <p:cNvPr id="41988" name="Text Box 3"/>
            <p:cNvSpPr txBox="1">
              <a:spLocks noChangeArrowheads="1"/>
            </p:cNvSpPr>
            <p:nvPr/>
          </p:nvSpPr>
          <p:spPr bwMode="auto">
            <a:xfrm>
              <a:off x="1488" y="1177"/>
              <a:ext cx="2544" cy="215"/>
            </a:xfrm>
            <a:prstGeom prst="rect">
              <a:avLst/>
            </a:prstGeom>
            <a:solidFill>
              <a:srgbClr val="CCFFFF"/>
            </a:solidFill>
            <a:ln w="9525">
              <a:solidFill>
                <a:srgbClr val="000000"/>
              </a:solidFill>
              <a:miter lim="800000"/>
              <a:headEnd/>
              <a:tailEnd/>
            </a:ln>
          </p:spPr>
          <p:txBody>
            <a:bodyPr anchor="ctr">
              <a:prstTxWarp prst="textNoShape">
                <a:avLst/>
              </a:prstTxWarp>
            </a:bodyPr>
            <a:lstStyle/>
            <a:p>
              <a:pPr algn="ctr"/>
              <a:r>
                <a:rPr lang="en-US" sz="1800" b="1">
                  <a:latin typeface="+mn-lt"/>
                  <a:ea typeface="ＭＳ Ｐゴシック" pitchFamily="84" charset="-128"/>
                  <a:cs typeface="ＭＳ Ｐゴシック" pitchFamily="84" charset="-128"/>
                </a:rPr>
                <a:t>Surveys mailed to 356 addresses</a:t>
              </a:r>
            </a:p>
          </p:txBody>
        </p:sp>
        <p:sp>
          <p:nvSpPr>
            <p:cNvPr id="41989" name="Text Box 4"/>
            <p:cNvSpPr txBox="1">
              <a:spLocks noChangeArrowheads="1"/>
            </p:cNvSpPr>
            <p:nvPr/>
          </p:nvSpPr>
          <p:spPr bwMode="auto">
            <a:xfrm>
              <a:off x="2112" y="2185"/>
              <a:ext cx="1338" cy="215"/>
            </a:xfrm>
            <a:prstGeom prst="rect">
              <a:avLst/>
            </a:prstGeom>
            <a:solidFill>
              <a:srgbClr val="CCFFFF"/>
            </a:solidFill>
            <a:ln w="9525">
              <a:solidFill>
                <a:srgbClr val="000000"/>
              </a:solidFill>
              <a:miter lim="800000"/>
              <a:headEnd/>
              <a:tailEnd/>
            </a:ln>
          </p:spPr>
          <p:txBody>
            <a:bodyPr anchor="ctr">
              <a:prstTxWarp prst="textNoShape">
                <a:avLst/>
              </a:prstTxWarp>
            </a:bodyPr>
            <a:lstStyle/>
            <a:p>
              <a:pPr algn="ctr"/>
              <a:r>
                <a:rPr lang="en-US" sz="1800" b="1">
                  <a:latin typeface="+mn-lt"/>
                  <a:ea typeface="ＭＳ Ｐゴシック" pitchFamily="84" charset="-128"/>
                  <a:cs typeface="ＭＳ Ｐゴシック" pitchFamily="84" charset="-128"/>
                </a:rPr>
                <a:t>256 respondents</a:t>
              </a:r>
            </a:p>
          </p:txBody>
        </p:sp>
        <p:sp>
          <p:nvSpPr>
            <p:cNvPr id="41990" name="Text Box 5"/>
            <p:cNvSpPr txBox="1">
              <a:spLocks noChangeArrowheads="1"/>
            </p:cNvSpPr>
            <p:nvPr/>
          </p:nvSpPr>
          <p:spPr bwMode="auto">
            <a:xfrm>
              <a:off x="2279" y="3049"/>
              <a:ext cx="1114" cy="215"/>
            </a:xfrm>
            <a:prstGeom prst="rect">
              <a:avLst/>
            </a:prstGeom>
            <a:solidFill>
              <a:srgbClr val="CCFFFF"/>
            </a:solidFill>
            <a:ln w="9525">
              <a:solidFill>
                <a:srgbClr val="000000"/>
              </a:solidFill>
              <a:miter lim="800000"/>
              <a:headEnd/>
              <a:tailEnd/>
            </a:ln>
          </p:spPr>
          <p:txBody>
            <a:bodyPr anchor="ctr">
              <a:prstTxWarp prst="textNoShape">
                <a:avLst/>
              </a:prstTxWarp>
            </a:bodyPr>
            <a:lstStyle/>
            <a:p>
              <a:pPr algn="ctr"/>
              <a:r>
                <a:rPr lang="en-US" sz="1800" b="1">
                  <a:latin typeface="+mn-lt"/>
                  <a:ea typeface="ＭＳ Ｐゴシック" pitchFamily="84" charset="-128"/>
                  <a:cs typeface="ＭＳ Ｐゴシック" pitchFamily="84" charset="-128"/>
                </a:rPr>
                <a:t>235 included</a:t>
              </a:r>
            </a:p>
          </p:txBody>
        </p:sp>
        <p:sp>
          <p:nvSpPr>
            <p:cNvPr id="41991" name="Text Box 6"/>
            <p:cNvSpPr txBox="1">
              <a:spLocks noChangeArrowheads="1"/>
            </p:cNvSpPr>
            <p:nvPr/>
          </p:nvSpPr>
          <p:spPr bwMode="auto">
            <a:xfrm>
              <a:off x="384" y="2541"/>
              <a:ext cx="1834" cy="387"/>
            </a:xfrm>
            <a:prstGeom prst="rect">
              <a:avLst/>
            </a:prstGeom>
            <a:solidFill>
              <a:srgbClr val="CCFFFF"/>
            </a:solidFill>
            <a:ln w="9525">
              <a:solidFill>
                <a:srgbClr val="000000"/>
              </a:solidFill>
              <a:miter lim="800000"/>
              <a:headEnd/>
              <a:tailEnd/>
            </a:ln>
          </p:spPr>
          <p:txBody>
            <a:bodyPr anchor="ctr">
              <a:prstTxWarp prst="textNoShape">
                <a:avLst/>
              </a:prstTxWarp>
            </a:bodyPr>
            <a:lstStyle/>
            <a:p>
              <a:pPr algn="ctr"/>
              <a:r>
                <a:rPr lang="en-US" sz="1800" b="1">
                  <a:latin typeface="+mn-lt"/>
                  <a:ea typeface="ＭＳ Ｐゴシック" pitchFamily="84" charset="-128"/>
                  <a:cs typeface="ＭＳ Ｐゴシック" pitchFamily="84" charset="-128"/>
                </a:rPr>
                <a:t>21 excluded</a:t>
              </a:r>
            </a:p>
            <a:p>
              <a:pPr algn="ctr"/>
              <a:r>
                <a:rPr lang="en-US" sz="1800" b="1">
                  <a:latin typeface="+mn-lt"/>
                  <a:ea typeface="ＭＳ Ｐゴシック" pitchFamily="84" charset="-128"/>
                  <a:cs typeface="ＭＳ Ｐゴシック" pitchFamily="84" charset="-128"/>
                </a:rPr>
                <a:t>No office-based practice</a:t>
              </a:r>
            </a:p>
          </p:txBody>
        </p:sp>
        <p:sp>
          <p:nvSpPr>
            <p:cNvPr id="41992" name="Text Box 7"/>
            <p:cNvSpPr txBox="1">
              <a:spLocks noChangeArrowheads="1"/>
            </p:cNvSpPr>
            <p:nvPr/>
          </p:nvSpPr>
          <p:spPr bwMode="auto">
            <a:xfrm>
              <a:off x="694" y="3723"/>
              <a:ext cx="1783" cy="309"/>
            </a:xfrm>
            <a:prstGeom prst="rect">
              <a:avLst/>
            </a:prstGeom>
            <a:solidFill>
              <a:srgbClr val="CCFFFF"/>
            </a:solidFill>
            <a:ln w="9525">
              <a:solidFill>
                <a:srgbClr val="000000"/>
              </a:solidFill>
              <a:miter lim="800000"/>
              <a:headEnd/>
              <a:tailEnd/>
            </a:ln>
          </p:spPr>
          <p:txBody>
            <a:bodyPr anchor="ctr">
              <a:prstTxWarp prst="textNoShape">
                <a:avLst/>
              </a:prstTxWarp>
            </a:bodyPr>
            <a:lstStyle/>
            <a:p>
              <a:pPr algn="ctr"/>
              <a:r>
                <a:rPr lang="en-US" sz="1800" b="1">
                  <a:latin typeface="+mn-lt"/>
                  <a:ea typeface="ＭＳ Ｐゴシック" pitchFamily="84" charset="-128"/>
                  <a:cs typeface="ＭＳ Ｐゴシック" pitchFamily="84" charset="-128"/>
                </a:rPr>
                <a:t>156 (66%) prescribers</a:t>
              </a:r>
            </a:p>
          </p:txBody>
        </p:sp>
        <p:sp>
          <p:nvSpPr>
            <p:cNvPr id="41993" name="Text Box 8"/>
            <p:cNvSpPr txBox="1">
              <a:spLocks noChangeArrowheads="1"/>
            </p:cNvSpPr>
            <p:nvPr/>
          </p:nvSpPr>
          <p:spPr bwMode="auto">
            <a:xfrm>
              <a:off x="3034" y="3723"/>
              <a:ext cx="2102" cy="303"/>
            </a:xfrm>
            <a:prstGeom prst="rect">
              <a:avLst/>
            </a:prstGeom>
            <a:solidFill>
              <a:srgbClr val="CCFFFF"/>
            </a:solidFill>
            <a:ln w="9525">
              <a:solidFill>
                <a:srgbClr val="000000"/>
              </a:solidFill>
              <a:miter lim="800000"/>
              <a:headEnd/>
              <a:tailEnd/>
            </a:ln>
          </p:spPr>
          <p:txBody>
            <a:bodyPr anchor="ctr">
              <a:prstTxWarp prst="textNoShape">
                <a:avLst/>
              </a:prstTxWarp>
            </a:bodyPr>
            <a:lstStyle/>
            <a:p>
              <a:pPr algn="ctr"/>
              <a:r>
                <a:rPr lang="en-US" sz="1800" b="1" dirty="0">
                  <a:latin typeface="+mn-lt"/>
                  <a:ea typeface="ＭＳ Ｐゴシック" pitchFamily="84" charset="-128"/>
                  <a:cs typeface="ＭＳ Ｐゴシック" pitchFamily="84" charset="-128"/>
                </a:rPr>
                <a:t>79 (34%) non-prescribers</a:t>
              </a:r>
            </a:p>
          </p:txBody>
        </p:sp>
        <p:sp>
          <p:nvSpPr>
            <p:cNvPr id="41994" name="Text Box 9"/>
            <p:cNvSpPr txBox="1">
              <a:spLocks noChangeArrowheads="1"/>
            </p:cNvSpPr>
            <p:nvPr/>
          </p:nvSpPr>
          <p:spPr bwMode="auto">
            <a:xfrm>
              <a:off x="3505" y="1585"/>
              <a:ext cx="1448" cy="216"/>
            </a:xfrm>
            <a:prstGeom prst="rect">
              <a:avLst/>
            </a:prstGeom>
            <a:solidFill>
              <a:srgbClr val="CCFFFF"/>
            </a:solidFill>
            <a:ln w="9525">
              <a:solidFill>
                <a:srgbClr val="000000"/>
              </a:solidFill>
              <a:miter lim="800000"/>
              <a:headEnd/>
              <a:tailEnd/>
            </a:ln>
          </p:spPr>
          <p:txBody>
            <a:bodyPr anchor="ctr">
              <a:prstTxWarp prst="textNoShape">
                <a:avLst/>
              </a:prstTxWarp>
            </a:bodyPr>
            <a:lstStyle/>
            <a:p>
              <a:pPr algn="ctr"/>
              <a:r>
                <a:rPr lang="en-US" sz="1800" b="1">
                  <a:latin typeface="+mn-lt"/>
                  <a:ea typeface="ＭＳ Ｐゴシック" pitchFamily="84" charset="-128"/>
                  <a:cs typeface="ＭＳ Ｐゴシック" pitchFamily="84" charset="-128"/>
                </a:rPr>
                <a:t>20 not at address</a:t>
              </a:r>
            </a:p>
          </p:txBody>
        </p:sp>
        <p:sp>
          <p:nvSpPr>
            <p:cNvPr id="41995" name="Text Box 10"/>
            <p:cNvSpPr txBox="1">
              <a:spLocks noChangeArrowheads="1"/>
            </p:cNvSpPr>
            <p:nvPr/>
          </p:nvSpPr>
          <p:spPr bwMode="auto">
            <a:xfrm>
              <a:off x="495" y="1801"/>
              <a:ext cx="1672" cy="215"/>
            </a:xfrm>
            <a:prstGeom prst="rect">
              <a:avLst/>
            </a:prstGeom>
            <a:solidFill>
              <a:srgbClr val="CCFFFF"/>
            </a:solidFill>
            <a:ln w="9525">
              <a:solidFill>
                <a:srgbClr val="000000"/>
              </a:solidFill>
              <a:miter lim="800000"/>
              <a:headEnd/>
              <a:tailEnd/>
            </a:ln>
          </p:spPr>
          <p:txBody>
            <a:bodyPr anchor="ctr">
              <a:prstTxWarp prst="textNoShape">
                <a:avLst/>
              </a:prstTxWarp>
            </a:bodyPr>
            <a:lstStyle/>
            <a:p>
              <a:pPr algn="ctr"/>
              <a:r>
                <a:rPr lang="en-US" sz="1800" b="1">
                  <a:latin typeface="+mn-lt"/>
                  <a:ea typeface="ＭＳ Ｐゴシック" pitchFamily="84" charset="-128"/>
                  <a:cs typeface="ＭＳ Ｐゴシック" pitchFamily="84" charset="-128"/>
                </a:rPr>
                <a:t>80 non-respondents</a:t>
              </a:r>
            </a:p>
          </p:txBody>
        </p:sp>
        <p:sp>
          <p:nvSpPr>
            <p:cNvPr id="41996" name="Line 11"/>
            <p:cNvSpPr>
              <a:spLocks noChangeShapeType="1"/>
            </p:cNvSpPr>
            <p:nvPr/>
          </p:nvSpPr>
          <p:spPr bwMode="auto">
            <a:xfrm>
              <a:off x="2810" y="1488"/>
              <a:ext cx="0" cy="672"/>
            </a:xfrm>
            <a:prstGeom prst="line">
              <a:avLst/>
            </a:prstGeom>
            <a:noFill/>
            <a:ln w="19050">
              <a:solidFill>
                <a:schemeClr val="bg2"/>
              </a:solidFill>
              <a:round/>
              <a:headEnd/>
              <a:tailEnd type="triangle" w="lg" len="lg"/>
            </a:ln>
          </p:spPr>
          <p:txBody>
            <a:bodyPr anchor="ctr">
              <a:prstTxWarp prst="textNoShape">
                <a:avLst/>
              </a:prstTxWarp>
            </a:bodyPr>
            <a:lstStyle/>
            <a:p>
              <a:endParaRPr lang="en-US" sz="1200">
                <a:latin typeface="+mn-lt"/>
              </a:endParaRPr>
            </a:p>
          </p:txBody>
        </p:sp>
        <p:grpSp>
          <p:nvGrpSpPr>
            <p:cNvPr id="41997" name="Group 12"/>
            <p:cNvGrpSpPr>
              <a:grpSpLocks/>
            </p:cNvGrpSpPr>
            <p:nvPr/>
          </p:nvGrpSpPr>
          <p:grpSpPr bwMode="auto">
            <a:xfrm>
              <a:off x="1584" y="3360"/>
              <a:ext cx="2449" cy="255"/>
              <a:chOff x="8832" y="3744"/>
              <a:chExt cx="1536" cy="432"/>
            </a:xfrm>
          </p:grpSpPr>
          <p:sp>
            <p:nvSpPr>
              <p:cNvPr id="42002" name="Line 13"/>
              <p:cNvSpPr>
                <a:spLocks noChangeShapeType="1"/>
              </p:cNvSpPr>
              <p:nvPr/>
            </p:nvSpPr>
            <p:spPr bwMode="auto">
              <a:xfrm flipH="1">
                <a:off x="8832" y="3744"/>
                <a:ext cx="768" cy="432"/>
              </a:xfrm>
              <a:prstGeom prst="line">
                <a:avLst/>
              </a:prstGeom>
              <a:noFill/>
              <a:ln w="12700">
                <a:solidFill>
                  <a:schemeClr val="bg2"/>
                </a:solidFill>
                <a:round/>
                <a:headEnd/>
                <a:tailEnd type="triangle" w="lg" len="lg"/>
              </a:ln>
            </p:spPr>
            <p:txBody>
              <a:bodyPr anchor="ctr">
                <a:prstTxWarp prst="textNoShape">
                  <a:avLst/>
                </a:prstTxWarp>
              </a:bodyPr>
              <a:lstStyle/>
              <a:p>
                <a:endParaRPr lang="en-US" sz="1200">
                  <a:latin typeface="+mn-lt"/>
                </a:endParaRPr>
              </a:p>
            </p:txBody>
          </p:sp>
          <p:sp>
            <p:nvSpPr>
              <p:cNvPr id="42003" name="Line 14"/>
              <p:cNvSpPr>
                <a:spLocks noChangeShapeType="1"/>
              </p:cNvSpPr>
              <p:nvPr/>
            </p:nvSpPr>
            <p:spPr bwMode="auto">
              <a:xfrm>
                <a:off x="9600" y="3744"/>
                <a:ext cx="768" cy="432"/>
              </a:xfrm>
              <a:prstGeom prst="line">
                <a:avLst/>
              </a:prstGeom>
              <a:noFill/>
              <a:ln w="12700">
                <a:solidFill>
                  <a:schemeClr val="bg2"/>
                </a:solidFill>
                <a:round/>
                <a:headEnd/>
                <a:tailEnd type="triangle" w="lg" len="lg"/>
              </a:ln>
            </p:spPr>
            <p:txBody>
              <a:bodyPr anchor="ctr">
                <a:prstTxWarp prst="textNoShape">
                  <a:avLst/>
                </a:prstTxWarp>
              </a:bodyPr>
              <a:lstStyle/>
              <a:p>
                <a:endParaRPr lang="en-US" sz="1200">
                  <a:latin typeface="+mn-lt"/>
                </a:endParaRPr>
              </a:p>
            </p:txBody>
          </p:sp>
        </p:grpSp>
        <p:sp>
          <p:nvSpPr>
            <p:cNvPr id="41998" name="Line 15"/>
            <p:cNvSpPr>
              <a:spLocks noChangeShapeType="1"/>
            </p:cNvSpPr>
            <p:nvPr/>
          </p:nvSpPr>
          <p:spPr bwMode="auto">
            <a:xfrm>
              <a:off x="2810" y="1703"/>
              <a:ext cx="557" cy="0"/>
            </a:xfrm>
            <a:prstGeom prst="line">
              <a:avLst/>
            </a:prstGeom>
            <a:noFill/>
            <a:ln w="12700">
              <a:solidFill>
                <a:srgbClr val="000000"/>
              </a:solidFill>
              <a:round/>
              <a:headEnd/>
              <a:tailEnd type="triangle" w="lg" len="lg"/>
            </a:ln>
          </p:spPr>
          <p:txBody>
            <a:bodyPr anchor="ctr">
              <a:prstTxWarp prst="textNoShape">
                <a:avLst/>
              </a:prstTxWarp>
            </a:bodyPr>
            <a:lstStyle/>
            <a:p>
              <a:endParaRPr lang="en-US" sz="1200">
                <a:latin typeface="+mn-lt"/>
              </a:endParaRPr>
            </a:p>
          </p:txBody>
        </p:sp>
        <p:sp>
          <p:nvSpPr>
            <p:cNvPr id="41999" name="Line 16"/>
            <p:cNvSpPr>
              <a:spLocks noChangeShapeType="1"/>
            </p:cNvSpPr>
            <p:nvPr/>
          </p:nvSpPr>
          <p:spPr bwMode="auto">
            <a:xfrm flipH="1">
              <a:off x="2256" y="1920"/>
              <a:ext cx="557" cy="0"/>
            </a:xfrm>
            <a:prstGeom prst="line">
              <a:avLst/>
            </a:prstGeom>
            <a:noFill/>
            <a:ln w="12700">
              <a:solidFill>
                <a:schemeClr val="bg2"/>
              </a:solidFill>
              <a:round/>
              <a:headEnd/>
              <a:tailEnd type="triangle" w="lg" len="lg"/>
            </a:ln>
          </p:spPr>
          <p:txBody>
            <a:bodyPr anchor="ctr">
              <a:prstTxWarp prst="textNoShape">
                <a:avLst/>
              </a:prstTxWarp>
            </a:bodyPr>
            <a:lstStyle/>
            <a:p>
              <a:endParaRPr lang="en-US" sz="1200">
                <a:latin typeface="+mn-lt"/>
              </a:endParaRPr>
            </a:p>
          </p:txBody>
        </p:sp>
        <p:sp>
          <p:nvSpPr>
            <p:cNvPr id="42000" name="Line 17"/>
            <p:cNvSpPr>
              <a:spLocks noChangeShapeType="1"/>
            </p:cNvSpPr>
            <p:nvPr/>
          </p:nvSpPr>
          <p:spPr bwMode="auto">
            <a:xfrm flipH="1">
              <a:off x="2253" y="2744"/>
              <a:ext cx="557" cy="0"/>
            </a:xfrm>
            <a:prstGeom prst="line">
              <a:avLst/>
            </a:prstGeom>
            <a:noFill/>
            <a:ln w="12700">
              <a:solidFill>
                <a:schemeClr val="bg2"/>
              </a:solidFill>
              <a:round/>
              <a:headEnd/>
              <a:tailEnd type="triangle" w="lg" len="lg"/>
            </a:ln>
          </p:spPr>
          <p:txBody>
            <a:bodyPr anchor="ctr">
              <a:prstTxWarp prst="textNoShape">
                <a:avLst/>
              </a:prstTxWarp>
            </a:bodyPr>
            <a:lstStyle/>
            <a:p>
              <a:endParaRPr lang="en-US" sz="1200">
                <a:latin typeface="+mn-lt"/>
              </a:endParaRPr>
            </a:p>
          </p:txBody>
        </p:sp>
        <p:sp>
          <p:nvSpPr>
            <p:cNvPr id="42001" name="Line 18"/>
            <p:cNvSpPr>
              <a:spLocks noChangeShapeType="1"/>
            </p:cNvSpPr>
            <p:nvPr/>
          </p:nvSpPr>
          <p:spPr bwMode="auto">
            <a:xfrm>
              <a:off x="2810" y="2486"/>
              <a:ext cx="0" cy="538"/>
            </a:xfrm>
            <a:prstGeom prst="line">
              <a:avLst/>
            </a:prstGeom>
            <a:noFill/>
            <a:ln w="12700">
              <a:solidFill>
                <a:schemeClr val="bg2"/>
              </a:solidFill>
              <a:round/>
              <a:headEnd/>
              <a:tailEnd type="triangle" w="lg" len="lg"/>
            </a:ln>
          </p:spPr>
          <p:txBody>
            <a:bodyPr anchor="ctr">
              <a:prstTxWarp prst="textNoShape">
                <a:avLst/>
              </a:prstTxWarp>
            </a:bodyPr>
            <a:lstStyle/>
            <a:p>
              <a:endParaRPr lang="en-US" sz="1200">
                <a:latin typeface="+mn-lt"/>
              </a:endParaRPr>
            </a:p>
          </p:txBody>
        </p:sp>
      </p:grpSp>
      <p:sp>
        <p:nvSpPr>
          <p:cNvPr id="105492" name="Rectangle 2"/>
          <p:cNvSpPr>
            <a:spLocks noChangeArrowheads="1"/>
          </p:cNvSpPr>
          <p:nvPr/>
        </p:nvSpPr>
        <p:spPr bwMode="auto">
          <a:xfrm>
            <a:off x="0" y="0"/>
            <a:ext cx="9144000" cy="1447800"/>
          </a:xfrm>
          <a:prstGeom prst="rect">
            <a:avLst/>
          </a:prstGeom>
          <a:noFill/>
          <a:ln>
            <a:noFill/>
          </a:ln>
          <a:effectLst/>
          <a:extLst/>
        </p:spPr>
        <p:txBody>
          <a:bodyPr anchor="ctr"/>
          <a:lstStyle/>
          <a:p>
            <a:pPr algn="ctr" fontAlgn="auto">
              <a:spcBef>
                <a:spcPts val="0"/>
              </a:spcBef>
              <a:spcAft>
                <a:spcPts val="0"/>
              </a:spcAft>
              <a:defRPr/>
            </a:pPr>
            <a:r>
              <a:rPr lang="en-US" sz="2800" kern="0" dirty="0">
                <a:solidFill>
                  <a:schemeClr val="bg1">
                    <a:lumMod val="50000"/>
                  </a:schemeClr>
                </a:solidFill>
                <a:latin typeface="+mn-lt"/>
                <a:ea typeface="Arial"/>
                <a:cs typeface="Arial" charset="0"/>
                <a:sym typeface="Arial"/>
              </a:rPr>
              <a:t>October/November 2005</a:t>
            </a:r>
            <a:br>
              <a:rPr lang="en-US" sz="2800" kern="0" dirty="0">
                <a:solidFill>
                  <a:schemeClr val="bg1">
                    <a:lumMod val="50000"/>
                  </a:schemeClr>
                </a:solidFill>
                <a:latin typeface="+mn-lt"/>
                <a:ea typeface="Arial"/>
                <a:cs typeface="Arial" charset="0"/>
                <a:sym typeface="Arial"/>
              </a:rPr>
            </a:br>
            <a:r>
              <a:rPr lang="en-US" sz="2800" kern="0" dirty="0">
                <a:solidFill>
                  <a:schemeClr val="bg1">
                    <a:lumMod val="50000"/>
                  </a:schemeClr>
                </a:solidFill>
                <a:latin typeface="+mn-lt"/>
                <a:ea typeface="Arial"/>
                <a:cs typeface="Arial" charset="0"/>
                <a:sym typeface="Arial"/>
              </a:rPr>
              <a:t>MDPH sent survey to all 356 </a:t>
            </a:r>
            <a:br>
              <a:rPr lang="en-US" sz="2800" kern="0" dirty="0">
                <a:solidFill>
                  <a:schemeClr val="bg1">
                    <a:lumMod val="50000"/>
                  </a:schemeClr>
                </a:solidFill>
                <a:latin typeface="+mn-lt"/>
                <a:ea typeface="Arial"/>
                <a:cs typeface="Arial" charset="0"/>
                <a:sym typeface="Arial"/>
              </a:rPr>
            </a:br>
            <a:r>
              <a:rPr lang="en-US" sz="2800" kern="0" dirty="0">
                <a:solidFill>
                  <a:schemeClr val="bg1">
                    <a:lumMod val="50000"/>
                  </a:schemeClr>
                </a:solidFill>
                <a:latin typeface="+mn-lt"/>
                <a:ea typeface="Arial"/>
                <a:cs typeface="Arial" charset="0"/>
                <a:sym typeface="Arial"/>
              </a:rPr>
              <a:t>waivered physicians</a:t>
            </a:r>
          </a:p>
        </p:txBody>
      </p:sp>
      <p:sp>
        <p:nvSpPr>
          <p:cNvPr id="41987" name="TextBox 1"/>
          <p:cNvSpPr txBox="1">
            <a:spLocks noChangeArrowheads="1"/>
          </p:cNvSpPr>
          <p:nvPr/>
        </p:nvSpPr>
        <p:spPr bwMode="auto">
          <a:xfrm>
            <a:off x="-4009" y="6502400"/>
            <a:ext cx="3862468" cy="276999"/>
          </a:xfrm>
          <a:prstGeom prst="rect">
            <a:avLst/>
          </a:prstGeom>
          <a:noFill/>
          <a:ln w="9525">
            <a:noFill/>
            <a:miter lim="800000"/>
            <a:headEnd/>
            <a:tailEnd/>
          </a:ln>
        </p:spPr>
        <p:txBody>
          <a:bodyPr wrap="none">
            <a:prstTxWarp prst="textNoShape">
              <a:avLst/>
            </a:prstTxWarp>
            <a:spAutoFit/>
          </a:bodyPr>
          <a:lstStyle/>
          <a:p>
            <a:pPr algn="ctr">
              <a:spcBef>
                <a:spcPct val="20000"/>
              </a:spcBef>
            </a:pPr>
            <a:r>
              <a:rPr lang="en-US" sz="1200">
                <a:latin typeface="+mn-lt"/>
              </a:rPr>
              <a:t>Walley AY et al. J Gen Intern Med 2008; 23(9): 1393-8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1412776"/>
            <a:ext cx="9144000" cy="4530824"/>
          </a:xfrm>
          <a:solidFill>
            <a:srgbClr val="54BABA"/>
          </a:solidFill>
          <a:extLst/>
        </p:spPr>
        <p:txBody>
          <a:bodyPr/>
          <a:lstStyle/>
          <a:p>
            <a:pPr defTabSz="847289" eaLnBrk="1" hangingPunct="1">
              <a:defRPr/>
            </a:pPr>
            <a:r>
              <a:rPr lang="en-US" sz="5400" dirty="0"/>
              <a:t>Barriers to Prescribing Office Based Treatment with Buprenorphine </a:t>
            </a:r>
            <a:endParaRPr lang="en-US" sz="5400" dirty="0">
              <a:ln>
                <a:solidFill>
                  <a:schemeClr val="accent1">
                    <a:lumMod val="20000"/>
                    <a:lumOff val="80000"/>
                  </a:schemeClr>
                </a:solidFill>
              </a:ln>
              <a:solidFill>
                <a:schemeClr val="tx2">
                  <a:lumMod val="50000"/>
                </a:schemeClr>
              </a:solidFill>
              <a:ea typeface="+mj-ea"/>
              <a:cs typeface="+mj-cs"/>
            </a:endParaRPr>
          </a:p>
        </p:txBody>
      </p:sp>
    </p:spTree>
    <p:extLst>
      <p:ext uri="{BB962C8B-B14F-4D97-AF65-F5344CB8AC3E}">
        <p14:creationId xmlns:p14="http://schemas.microsoft.com/office/powerpoint/2010/main" val="188599582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523" name="Group 3"/>
          <p:cNvGraphicFramePr>
            <a:graphicFrameLocks noGrp="1"/>
          </p:cNvGraphicFramePr>
          <p:nvPr>
            <p:extLst>
              <p:ext uri="{D42A27DB-BD31-4B8C-83A1-F6EECF244321}">
                <p14:modId xmlns:p14="http://schemas.microsoft.com/office/powerpoint/2010/main" val="1661579250"/>
              </p:ext>
            </p:extLst>
          </p:nvPr>
        </p:nvGraphicFramePr>
        <p:xfrm>
          <a:off x="304800" y="2057400"/>
          <a:ext cx="8458200" cy="3549651"/>
        </p:xfrm>
        <a:graphic>
          <a:graphicData uri="http://schemas.openxmlformats.org/drawingml/2006/table">
            <a:tbl>
              <a:tblPr>
                <a:tableStyleId>{D7AC3CCA-C797-4891-BE02-D94E43425B78}</a:tableStyleId>
              </a:tblPr>
              <a:tblGrid>
                <a:gridCol w="2322513"/>
                <a:gridCol w="1657350"/>
                <a:gridCol w="2155825"/>
                <a:gridCol w="2322512"/>
              </a:tblGrid>
              <a:tr h="1108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accent1"/>
                        </a:solidFill>
                        <a:effectLst/>
                        <a:latin typeface="Arial Narrow" charset="0"/>
                        <a:ea typeface="ＭＳ Ｐゴシック" charset="0"/>
                        <a:cs typeface="Arial" charset="0"/>
                      </a:endParaRPr>
                    </a:p>
                  </a:txBody>
                  <a:tcPr anchor="b" horzOverflow="overflow">
                    <a:solidFill>
                      <a:srgbClr val="512C5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a:ln>
                            <a:noFill/>
                          </a:ln>
                          <a:solidFill>
                            <a:schemeClr val="accent1"/>
                          </a:solidFill>
                          <a:effectLst/>
                        </a:rPr>
                        <a:t>Total</a:t>
                      </a:r>
                      <a:endParaRPr kumimoji="0" lang="en-US" sz="2400" b="1" i="0" u="none" strike="noStrike" cap="none" normalizeH="0" baseline="0" dirty="0">
                        <a:ln>
                          <a:noFill/>
                        </a:ln>
                        <a:solidFill>
                          <a:schemeClr val="accent1"/>
                        </a:solidFill>
                        <a:effectLst/>
                        <a:latin typeface="Arial Narrow" charset="0"/>
                        <a:ea typeface="ＭＳ Ｐゴシック" charset="0"/>
                        <a:cs typeface="Arial" charset="0"/>
                      </a:endParaRPr>
                    </a:p>
                  </a:txBody>
                  <a:tcPr anchor="ctr" horzOverflow="overflow">
                    <a:solidFill>
                      <a:srgbClr val="512C5A"/>
                    </a:solidFill>
                  </a:tcPr>
                </a:tc>
                <a:tc>
                  <a:txBody>
                    <a:bodyPr/>
                    <a:lstStyle/>
                    <a:p>
                      <a:pPr marL="6350" marR="0" lvl="0" indent="7938"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accent1"/>
                          </a:solidFill>
                          <a:effectLst/>
                        </a:rPr>
                        <a:t>Prescriber </a:t>
                      </a:r>
                    </a:p>
                    <a:p>
                      <a:pPr marL="6350" marR="0" lvl="0" indent="7938"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accent1"/>
                          </a:solidFill>
                          <a:effectLst/>
                        </a:rPr>
                        <a:t>N=156</a:t>
                      </a:r>
                      <a:endParaRPr kumimoji="0" lang="en-US" sz="2400" b="1" i="0" u="none" strike="noStrike" cap="none" normalizeH="0" baseline="0" dirty="0">
                        <a:ln>
                          <a:noFill/>
                        </a:ln>
                        <a:solidFill>
                          <a:schemeClr val="accent1"/>
                        </a:solidFill>
                        <a:effectLst/>
                        <a:latin typeface="Arial Narrow" charset="0"/>
                        <a:ea typeface="ＭＳ Ｐゴシック" charset="0"/>
                        <a:cs typeface="Arial" charset="0"/>
                      </a:endParaRPr>
                    </a:p>
                  </a:txBody>
                  <a:tcPr anchor="ctr" horzOverflow="overflow">
                    <a:solidFill>
                      <a:srgbClr val="512C5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chemeClr val="accent1"/>
                          </a:solidFill>
                          <a:effectLst/>
                        </a:rPr>
                        <a:t>Non-prescriber N=79</a:t>
                      </a:r>
                      <a:endParaRPr kumimoji="0" lang="en-US" sz="2400" b="1" i="0" u="none" strike="noStrike" cap="none" normalizeH="0" baseline="0" dirty="0">
                        <a:ln>
                          <a:noFill/>
                        </a:ln>
                        <a:solidFill>
                          <a:schemeClr val="accent1"/>
                        </a:solidFill>
                        <a:effectLst/>
                        <a:latin typeface="Arial Narrow" charset="0"/>
                        <a:ea typeface="ＭＳ Ｐゴシック" charset="0"/>
                        <a:cs typeface="Arial" charset="0"/>
                      </a:endParaRPr>
                    </a:p>
                  </a:txBody>
                  <a:tcPr anchor="ctr" horzOverflow="overflow">
                    <a:solidFill>
                      <a:srgbClr val="512C5A"/>
                    </a:solidFill>
                  </a:tcPr>
                </a:tc>
              </a:tr>
              <a:tr h="639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rgbClr val="512C5A"/>
                          </a:solidFill>
                          <a:effectLst/>
                        </a:rPr>
                        <a:t>Total</a:t>
                      </a:r>
                      <a:endParaRPr kumimoji="0" lang="en-US" sz="2400" b="0" i="0" u="none" strike="noStrike" cap="none" normalizeH="0" baseline="0" dirty="0">
                        <a:ln>
                          <a:noFill/>
                        </a:ln>
                        <a:solidFill>
                          <a:srgbClr val="512C5A"/>
                        </a:solidFill>
                        <a:effectLst/>
                        <a:latin typeface="Arial Narrow" charset="0"/>
                        <a:ea typeface="ＭＳ Ｐゴシック" charset="0"/>
                        <a:cs typeface="Arial"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a:ln>
                            <a:noFill/>
                          </a:ln>
                          <a:solidFill>
                            <a:srgbClr val="512C5A"/>
                          </a:solidFill>
                          <a:effectLst/>
                        </a:rPr>
                        <a:t>235 (100)</a:t>
                      </a:r>
                      <a:endParaRPr kumimoji="0" lang="en-US" sz="2400" b="0" i="0" u="none" strike="noStrike" cap="none" normalizeH="0" baseline="0">
                        <a:ln>
                          <a:noFill/>
                        </a:ln>
                        <a:solidFill>
                          <a:srgbClr val="512C5A"/>
                        </a:solidFill>
                        <a:effectLst/>
                        <a:latin typeface="Arial Narrow" charset="0"/>
                        <a:ea typeface="ＭＳ Ｐゴシック" charset="0"/>
                        <a:cs typeface="Arial"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rgbClr val="512C5A"/>
                          </a:solidFill>
                          <a:effectLst/>
                        </a:rPr>
                        <a:t>156 (66)</a:t>
                      </a:r>
                      <a:endParaRPr kumimoji="0" lang="en-US" sz="2400" b="0" i="0" u="none" strike="noStrike" cap="none" normalizeH="0" baseline="0" dirty="0">
                        <a:ln>
                          <a:noFill/>
                        </a:ln>
                        <a:solidFill>
                          <a:srgbClr val="512C5A"/>
                        </a:solidFill>
                        <a:effectLst/>
                        <a:latin typeface="Arial Narrow" charset="0"/>
                        <a:ea typeface="ＭＳ Ｐゴシック" charset="0"/>
                        <a:cs typeface="Arial"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rgbClr val="512C5A"/>
                          </a:solidFill>
                          <a:effectLst/>
                        </a:rPr>
                        <a:t>79 (34)</a:t>
                      </a:r>
                      <a:endParaRPr kumimoji="0" lang="en-US" sz="2400" b="0" i="0" u="none" strike="noStrike" cap="none" normalizeH="0" baseline="0" dirty="0">
                        <a:ln>
                          <a:noFill/>
                        </a:ln>
                        <a:solidFill>
                          <a:srgbClr val="512C5A"/>
                        </a:solidFill>
                        <a:effectLst/>
                        <a:latin typeface="Arial Narrow" charset="0"/>
                        <a:ea typeface="ＭＳ Ｐゴシック" charset="0"/>
                        <a:cs typeface="Arial" charset="0"/>
                      </a:endParaRPr>
                    </a:p>
                  </a:txBody>
                  <a:tcPr anchor="ctr" horzOverflow="overflow"/>
                </a:tc>
              </a:tr>
              <a:tr h="639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rgbClr val="512C5A"/>
                          </a:solidFill>
                          <a:effectLst/>
                        </a:rPr>
                        <a:t>Psychiatrist</a:t>
                      </a:r>
                      <a:endParaRPr kumimoji="0" lang="en-US" sz="2400" b="0" i="0" u="none" strike="noStrike" cap="none" normalizeH="0" baseline="0" dirty="0">
                        <a:ln>
                          <a:noFill/>
                        </a:ln>
                        <a:solidFill>
                          <a:srgbClr val="512C5A"/>
                        </a:solidFill>
                        <a:effectLst/>
                        <a:latin typeface="Arial Narrow" charset="0"/>
                        <a:ea typeface="ＭＳ Ｐゴシック" charset="0"/>
                        <a:cs typeface="Arial"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a:ln>
                            <a:noFill/>
                          </a:ln>
                          <a:solidFill>
                            <a:srgbClr val="512C5A"/>
                          </a:solidFill>
                          <a:effectLst/>
                        </a:rPr>
                        <a:t>126 (54)</a:t>
                      </a:r>
                      <a:endParaRPr kumimoji="0" lang="en-US" sz="2400" b="0" i="0" u="none" strike="noStrike" cap="none" normalizeH="0" baseline="0">
                        <a:ln>
                          <a:noFill/>
                        </a:ln>
                        <a:solidFill>
                          <a:srgbClr val="512C5A"/>
                        </a:solidFill>
                        <a:effectLst/>
                        <a:latin typeface="Arial Narrow" charset="0"/>
                        <a:ea typeface="ＭＳ Ｐゴシック" charset="0"/>
                        <a:cs typeface="Arial"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a:ln>
                            <a:noFill/>
                          </a:ln>
                          <a:solidFill>
                            <a:srgbClr val="512C5A"/>
                          </a:solidFill>
                          <a:effectLst/>
                        </a:rPr>
                        <a:t>74 (47)</a:t>
                      </a:r>
                      <a:endParaRPr kumimoji="0" lang="en-US" sz="2400" b="0" i="0" u="none" strike="noStrike" cap="none" normalizeH="0" baseline="0">
                        <a:ln>
                          <a:noFill/>
                        </a:ln>
                        <a:solidFill>
                          <a:srgbClr val="512C5A"/>
                        </a:solidFill>
                        <a:effectLst/>
                        <a:latin typeface="Arial Narrow" charset="0"/>
                        <a:ea typeface="ＭＳ Ｐゴシック" charset="0"/>
                        <a:cs typeface="Arial"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rgbClr val="512C5A"/>
                          </a:solidFill>
                          <a:effectLst/>
                        </a:rPr>
                        <a:t>52 (67)</a:t>
                      </a:r>
                      <a:endParaRPr kumimoji="0" lang="en-US" sz="2400" b="0" i="0" u="none" strike="noStrike" cap="none" normalizeH="0" baseline="0" dirty="0">
                        <a:ln>
                          <a:noFill/>
                        </a:ln>
                        <a:solidFill>
                          <a:srgbClr val="512C5A"/>
                        </a:solidFill>
                        <a:effectLst/>
                        <a:latin typeface="Arial Narrow" charset="0"/>
                        <a:ea typeface="ＭＳ Ｐゴシック" charset="0"/>
                        <a:cs typeface="Arial" charset="0"/>
                      </a:endParaRPr>
                    </a:p>
                  </a:txBody>
                  <a:tcPr anchor="ctr" horzOverflow="overflow"/>
                </a:tc>
              </a:tr>
              <a:tr h="5810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u="none" strike="noStrike" cap="none" normalizeH="0" baseline="0" dirty="0">
                          <a:ln>
                            <a:noFill/>
                          </a:ln>
                          <a:solidFill>
                            <a:srgbClr val="512C5A"/>
                          </a:solidFill>
                          <a:effectLst/>
                        </a:rPr>
                        <a:t>Primary Care</a:t>
                      </a:r>
                      <a:endParaRPr kumimoji="0" lang="en-US" altLang="zh-CN" sz="2400" b="0" i="0" u="none" strike="noStrike" cap="none" normalizeH="0" baseline="0" dirty="0">
                        <a:ln>
                          <a:noFill/>
                        </a:ln>
                        <a:solidFill>
                          <a:srgbClr val="512C5A"/>
                        </a:solidFill>
                        <a:effectLst/>
                        <a:latin typeface="Arial Narrow" charset="0"/>
                        <a:ea typeface="SimSun" charset="0"/>
                        <a:cs typeface="SimSun"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u="none" strike="noStrike" cap="none" normalizeH="0" baseline="0">
                          <a:ln>
                            <a:noFill/>
                          </a:ln>
                          <a:solidFill>
                            <a:srgbClr val="512C5A"/>
                          </a:solidFill>
                          <a:effectLst/>
                        </a:rPr>
                        <a:t>102 (44)</a:t>
                      </a:r>
                      <a:endParaRPr kumimoji="0" lang="en-US" altLang="zh-CN" sz="2400" b="0" i="0" u="none" strike="noStrike" cap="none" normalizeH="0" baseline="0">
                        <a:ln>
                          <a:noFill/>
                        </a:ln>
                        <a:solidFill>
                          <a:srgbClr val="512C5A"/>
                        </a:solidFill>
                        <a:effectLst/>
                        <a:latin typeface="Arial Narrow" charset="0"/>
                        <a:ea typeface="SimSun" charset="0"/>
                        <a:cs typeface="SimSun"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a:ln>
                            <a:noFill/>
                          </a:ln>
                          <a:solidFill>
                            <a:srgbClr val="512C5A"/>
                          </a:solidFill>
                          <a:effectLst/>
                        </a:rPr>
                        <a:t>78 (50)</a:t>
                      </a:r>
                      <a:endParaRPr kumimoji="0" lang="en-US" sz="2400" b="0" i="0" u="none" strike="noStrike" cap="none" normalizeH="0" baseline="0">
                        <a:ln>
                          <a:noFill/>
                        </a:ln>
                        <a:solidFill>
                          <a:srgbClr val="512C5A"/>
                        </a:solidFill>
                        <a:effectLst/>
                        <a:latin typeface="Arial Narrow" charset="0"/>
                        <a:ea typeface="ＭＳ Ｐゴシック" charset="0"/>
                        <a:cs typeface="Arial"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rgbClr val="512C5A"/>
                          </a:solidFill>
                          <a:effectLst/>
                        </a:rPr>
                        <a:t>24 (31)</a:t>
                      </a:r>
                      <a:endParaRPr kumimoji="0" lang="en-US" sz="2400" b="0" i="0" u="none" strike="noStrike" cap="none" normalizeH="0" baseline="0" dirty="0">
                        <a:ln>
                          <a:noFill/>
                        </a:ln>
                        <a:solidFill>
                          <a:srgbClr val="512C5A"/>
                        </a:solidFill>
                        <a:effectLst/>
                        <a:latin typeface="Arial Narrow" charset="0"/>
                        <a:ea typeface="ＭＳ Ｐゴシック" charset="0"/>
                        <a:cs typeface="Arial" charset="0"/>
                      </a:endParaRPr>
                    </a:p>
                  </a:txBody>
                  <a:tcPr anchor="ctr" horzOverflow="overflow"/>
                </a:tc>
              </a:tr>
              <a:tr h="5810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u="none" strike="noStrike" cap="none" normalizeH="0" baseline="0" dirty="0">
                          <a:ln>
                            <a:noFill/>
                          </a:ln>
                          <a:solidFill>
                            <a:srgbClr val="512C5A"/>
                          </a:solidFill>
                          <a:effectLst/>
                        </a:rPr>
                        <a:t>Other</a:t>
                      </a:r>
                      <a:endParaRPr kumimoji="0" lang="en-US" altLang="zh-CN" sz="2400" b="0" i="0" u="none" strike="noStrike" cap="none" normalizeH="0" baseline="0" dirty="0">
                        <a:ln>
                          <a:noFill/>
                        </a:ln>
                        <a:solidFill>
                          <a:srgbClr val="512C5A"/>
                        </a:solidFill>
                        <a:effectLst/>
                        <a:latin typeface="Arial Narrow" charset="0"/>
                        <a:ea typeface="SimSun" charset="0"/>
                        <a:cs typeface="SimSun"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u="none" strike="noStrike" cap="none" normalizeH="0" baseline="0">
                          <a:ln>
                            <a:noFill/>
                          </a:ln>
                          <a:solidFill>
                            <a:srgbClr val="512C5A"/>
                          </a:solidFill>
                          <a:effectLst/>
                        </a:rPr>
                        <a:t>6 (3)</a:t>
                      </a:r>
                      <a:endParaRPr kumimoji="0" lang="en-US" altLang="zh-CN" sz="2400" b="0" i="0" u="none" strike="noStrike" cap="none" normalizeH="0" baseline="0">
                        <a:ln>
                          <a:noFill/>
                        </a:ln>
                        <a:solidFill>
                          <a:srgbClr val="512C5A"/>
                        </a:solidFill>
                        <a:effectLst/>
                        <a:latin typeface="Arial Narrow" charset="0"/>
                        <a:ea typeface="SimSun" charset="0"/>
                        <a:cs typeface="SimSun"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a:ln>
                            <a:noFill/>
                          </a:ln>
                          <a:solidFill>
                            <a:srgbClr val="512C5A"/>
                          </a:solidFill>
                          <a:effectLst/>
                        </a:rPr>
                        <a:t>4 (3)</a:t>
                      </a:r>
                      <a:endParaRPr kumimoji="0" lang="en-US" sz="2400" b="0" i="0" u="none" strike="noStrike" cap="none" normalizeH="0" baseline="0">
                        <a:ln>
                          <a:noFill/>
                        </a:ln>
                        <a:solidFill>
                          <a:srgbClr val="512C5A"/>
                        </a:solidFill>
                        <a:effectLst/>
                        <a:latin typeface="Arial Narrow" charset="0"/>
                        <a:ea typeface="ＭＳ Ｐゴシック" charset="0"/>
                        <a:cs typeface="Arial" charset="0"/>
                      </a:endParaRPr>
                    </a:p>
                  </a:txBody>
                  <a:tcPr anchor="ctr" horzOverflow="overflow"/>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a:ln>
                            <a:noFill/>
                          </a:ln>
                          <a:solidFill>
                            <a:srgbClr val="512C5A"/>
                          </a:solidFill>
                          <a:effectLst/>
                        </a:rPr>
                        <a:t>2 (3)</a:t>
                      </a:r>
                      <a:endParaRPr kumimoji="0" lang="en-US" sz="2400" b="0" i="0" u="none" strike="noStrike" cap="none" normalizeH="0" baseline="0" dirty="0">
                        <a:ln>
                          <a:noFill/>
                        </a:ln>
                        <a:solidFill>
                          <a:srgbClr val="512C5A"/>
                        </a:solidFill>
                        <a:effectLst/>
                        <a:latin typeface="Arial Narrow" charset="0"/>
                        <a:ea typeface="ＭＳ Ｐゴシック" charset="0"/>
                        <a:cs typeface="Arial" charset="0"/>
                      </a:endParaRPr>
                    </a:p>
                  </a:txBody>
                  <a:tcPr anchor="ctr" horzOverflow="overflow"/>
                </a:tc>
              </a:tr>
            </a:tbl>
          </a:graphicData>
        </a:graphic>
      </p:graphicFrame>
      <p:sp>
        <p:nvSpPr>
          <p:cNvPr id="45089" name="Text Box 36"/>
          <p:cNvSpPr txBox="1">
            <a:spLocks noChangeArrowheads="1"/>
          </p:cNvSpPr>
          <p:nvPr/>
        </p:nvSpPr>
        <p:spPr bwMode="auto">
          <a:xfrm>
            <a:off x="152400" y="6324600"/>
            <a:ext cx="5029200" cy="307777"/>
          </a:xfrm>
          <a:prstGeom prst="rect">
            <a:avLst/>
          </a:prstGeom>
          <a:noFill/>
          <a:ln w="9525">
            <a:noFill/>
            <a:miter lim="800000"/>
            <a:headEnd/>
            <a:tailEnd/>
          </a:ln>
        </p:spPr>
        <p:txBody>
          <a:bodyPr>
            <a:prstTxWarp prst="textNoShape">
              <a:avLst/>
            </a:prstTxWarp>
            <a:spAutoFit/>
          </a:bodyPr>
          <a:lstStyle/>
          <a:p>
            <a:pPr algn="ctr">
              <a:spcBef>
                <a:spcPct val="20000"/>
              </a:spcBef>
            </a:pPr>
            <a:r>
              <a:rPr lang="en-US" dirty="0">
                <a:solidFill>
                  <a:srgbClr val="512C5A"/>
                </a:solidFill>
                <a:latin typeface="+mn-lt"/>
                <a:ea typeface="ＭＳ Ｐゴシック" pitchFamily="84" charset="-128"/>
                <a:cs typeface="ＭＳ Ｐゴシック" pitchFamily="84" charset="-128"/>
              </a:rPr>
              <a:t>Walley AY et al. J Gen Intern Med 2008; 23(9): 1393-8</a:t>
            </a:r>
          </a:p>
        </p:txBody>
      </p:sp>
      <p:sp>
        <p:nvSpPr>
          <p:cNvPr id="107561" name="Rectangle 2"/>
          <p:cNvSpPr>
            <a:spLocks noChangeArrowheads="1"/>
          </p:cNvSpPr>
          <p:nvPr/>
        </p:nvSpPr>
        <p:spPr bwMode="auto">
          <a:xfrm>
            <a:off x="0" y="0"/>
            <a:ext cx="9144000" cy="1447800"/>
          </a:xfrm>
          <a:prstGeom prst="rect">
            <a:avLst/>
          </a:prstGeom>
          <a:noFill/>
          <a:ln>
            <a:noFill/>
          </a:ln>
          <a:effectLst/>
          <a:extLst/>
        </p:spPr>
        <p:txBody>
          <a:bodyPr anchor="ctr"/>
          <a:lstStyle/>
          <a:p>
            <a:pPr algn="ctr" fontAlgn="auto">
              <a:spcBef>
                <a:spcPts val="0"/>
              </a:spcBef>
              <a:spcAft>
                <a:spcPts val="0"/>
              </a:spcAft>
              <a:defRPr/>
            </a:pPr>
            <a:r>
              <a:rPr lang="en-US" sz="4000" kern="0" dirty="0">
                <a:solidFill>
                  <a:schemeClr val="bg1">
                    <a:lumMod val="50000"/>
                  </a:schemeClr>
                </a:solidFill>
                <a:latin typeface="+mj-lt"/>
                <a:ea typeface="Arial"/>
                <a:cs typeface="Arial" charset="0"/>
                <a:sym typeface="Arial"/>
              </a:rPr>
              <a:t>Prescriber Status </a:t>
            </a:r>
            <a:br>
              <a:rPr lang="en-US" sz="4000" kern="0" dirty="0">
                <a:solidFill>
                  <a:schemeClr val="bg1">
                    <a:lumMod val="50000"/>
                  </a:schemeClr>
                </a:solidFill>
                <a:latin typeface="+mj-lt"/>
                <a:ea typeface="Arial"/>
                <a:cs typeface="Arial" charset="0"/>
                <a:sym typeface="Arial"/>
              </a:rPr>
            </a:br>
            <a:r>
              <a:rPr lang="en-US" sz="4000" kern="0" dirty="0">
                <a:solidFill>
                  <a:schemeClr val="bg1">
                    <a:lumMod val="50000"/>
                  </a:schemeClr>
                </a:solidFill>
                <a:latin typeface="+mj-lt"/>
                <a:ea typeface="Arial"/>
                <a:cs typeface="Arial" charset="0"/>
                <a:sym typeface="Arial"/>
              </a:rPr>
              <a:t>and Specialty (n=235)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lstStyle/>
          <a:p>
            <a:pPr defTabSz="847289" eaLnBrk="1" hangingPunct="1">
              <a:defRPr/>
            </a:pPr>
            <a:r>
              <a:rPr lang="en-US" dirty="0" smtClean="0">
                <a:solidFill>
                  <a:schemeClr val="bg1">
                    <a:lumMod val="50000"/>
                  </a:schemeClr>
                </a:solidFill>
                <a:ea typeface="+mj-ea"/>
                <a:cs typeface="+mj-cs"/>
              </a:rPr>
              <a:t>Colleen T. LaBelle, Disclosures</a:t>
            </a:r>
            <a:endParaRPr lang="en-US" dirty="0">
              <a:solidFill>
                <a:schemeClr val="bg1">
                  <a:lumMod val="50000"/>
                </a:schemeClr>
              </a:solidFill>
              <a:ea typeface="+mj-ea"/>
              <a:cs typeface="+mj-cs"/>
            </a:endParaRPr>
          </a:p>
        </p:txBody>
      </p:sp>
      <p:sp>
        <p:nvSpPr>
          <p:cNvPr id="3" name="Content Placeholder 2"/>
          <p:cNvSpPr>
            <a:spLocks noGrp="1"/>
          </p:cNvSpPr>
          <p:nvPr>
            <p:ph idx="1"/>
          </p:nvPr>
        </p:nvSpPr>
        <p:spPr/>
        <p:txBody>
          <a:bodyPr>
            <a:normAutofit fontScale="70000" lnSpcReduction="20000"/>
          </a:bodyPr>
          <a:lstStyle/>
          <a:p>
            <a:pPr marL="0" indent="0" algn="ctr" defTabSz="457200">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3900" b="1" dirty="0" smtClean="0">
              <a:ea typeface="+mn-ea"/>
              <a:cs typeface="Times New Roman" charset="0"/>
            </a:endParaRPr>
          </a:p>
          <a:p>
            <a:pPr marL="0" indent="0" algn="ctr" defTabSz="457200">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3900" b="1" dirty="0">
              <a:ea typeface="+mn-ea"/>
              <a:cs typeface="Times New Roman" charset="0"/>
            </a:endParaRPr>
          </a:p>
          <a:p>
            <a:pPr marL="317734" indent="-317734" defTabSz="847289" eaLnBrk="1" hangingPunct="1">
              <a:defRPr/>
            </a:pPr>
            <a:r>
              <a:rPr lang="en-US" sz="2800" dirty="0"/>
              <a:t>Colleen T LaBelle, BSN, RN-BC, </a:t>
            </a:r>
            <a:r>
              <a:rPr lang="en-US" sz="2800" dirty="0" smtClean="0"/>
              <a:t>CARN has </a:t>
            </a:r>
            <a:r>
              <a:rPr lang="en-US" sz="2800" dirty="0"/>
              <a:t>no financial relationships with an ACCME defined commercial interest.</a:t>
            </a:r>
          </a:p>
          <a:p>
            <a:pPr marL="0" indent="0" defTabSz="847289" eaLnBrk="1" hangingPunct="1">
              <a:buFont typeface="Arial" charset="0"/>
              <a:buNone/>
              <a:defRPr/>
            </a:pPr>
            <a:endParaRPr lang="en-US" dirty="0">
              <a:ea typeface="+mn-ea"/>
              <a:cs typeface="+mn-cs"/>
            </a:endParaRPr>
          </a:p>
          <a:p>
            <a:pPr marL="317734" indent="-317734" defTabSz="847289" eaLnBrk="1" hangingPunct="1">
              <a:buFont typeface="Arial" charset="0"/>
              <a:buChar char="•"/>
              <a:defRPr/>
            </a:pPr>
            <a:endParaRPr lang="en-US" dirty="0">
              <a:ea typeface="+mn-ea"/>
              <a:cs typeface="+mn-cs"/>
            </a:endParaRPr>
          </a:p>
          <a:p>
            <a:pPr marL="317734" indent="-317734" defTabSz="847289" eaLnBrk="1" hangingPunct="1">
              <a:buFont typeface="Arial" charset="0"/>
              <a:buChar char="•"/>
              <a:defRPr/>
            </a:pPr>
            <a:endParaRPr lang="en-US" dirty="0">
              <a:ea typeface="+mn-ea"/>
              <a:cs typeface="+mn-cs"/>
            </a:endParaRPr>
          </a:p>
          <a:p>
            <a:pPr marL="317734" indent="-317734" defTabSz="847289" eaLnBrk="1" hangingPunct="1">
              <a:buFont typeface="Arial" charset="0"/>
              <a:buChar char="•"/>
              <a:defRPr/>
            </a:pPr>
            <a:endParaRPr lang="en-US" dirty="0">
              <a:ea typeface="+mn-ea"/>
              <a:cs typeface="+mn-cs"/>
            </a:endParaRPr>
          </a:p>
          <a:p>
            <a:pPr marL="317734" indent="-317734" defTabSz="847289" eaLnBrk="1" hangingPunct="1">
              <a:buFont typeface="Arial" charset="0"/>
              <a:buChar char="•"/>
              <a:defRPr/>
            </a:pPr>
            <a:endParaRPr lang="en-US" dirty="0">
              <a:ea typeface="+mn-ea"/>
              <a:cs typeface="+mn-cs"/>
            </a:endParaRPr>
          </a:p>
          <a:p>
            <a:pPr marL="317734" indent="-317734" defTabSz="847289" eaLnBrk="1" hangingPunct="1">
              <a:buFont typeface="Arial" charset="0"/>
              <a:buChar char="•"/>
              <a:defRPr/>
            </a:pPr>
            <a:endParaRPr lang="en-US" dirty="0">
              <a:ea typeface="+mn-ea"/>
              <a:cs typeface="+mn-cs"/>
            </a:endParaRPr>
          </a:p>
          <a:p>
            <a:pPr marL="317734" indent="-317734" defTabSz="847289" eaLnBrk="1" hangingPunct="1">
              <a:buFont typeface="Arial" charset="0"/>
              <a:buChar char="•"/>
              <a:defRPr/>
            </a:pPr>
            <a:endParaRPr lang="en-US" dirty="0">
              <a:ea typeface="+mn-ea"/>
              <a:cs typeface="+mn-cs"/>
            </a:endParaRPr>
          </a:p>
          <a:p>
            <a:pPr marL="317734" indent="-317734" defTabSz="847289" eaLnBrk="1" hangingPunct="1">
              <a:buFont typeface="Arial" charset="0"/>
              <a:buChar char="•"/>
              <a:defRPr/>
            </a:pPr>
            <a:endParaRPr lang="en-US" dirty="0" smtClean="0">
              <a:ea typeface="+mn-ea"/>
              <a:cs typeface="+mn-cs"/>
            </a:endParaRPr>
          </a:p>
          <a:p>
            <a:pPr marL="317734" indent="-317734" defTabSz="847289" eaLnBrk="1" hangingPunct="1">
              <a:buFont typeface="Arial" charset="0"/>
              <a:buChar char="•"/>
              <a:defRPr/>
            </a:pPr>
            <a:endParaRPr lang="en-US" dirty="0">
              <a:ea typeface="+mn-ea"/>
              <a:cs typeface="+mn-cs"/>
            </a:endParaRPr>
          </a:p>
          <a:p>
            <a:pPr marL="0" indent="0" defTabSz="847289" eaLnBrk="1" hangingPunct="1">
              <a:buFont typeface="Arial" charset="0"/>
              <a:buNone/>
              <a:defRPr/>
            </a:pPr>
            <a:r>
              <a:rPr lang="en-US" sz="1400" i="1" dirty="0">
                <a:ea typeface="+mn-ea"/>
                <a:cs typeface="+mn-cs"/>
              </a:rPr>
              <a:t>The contents of this activity may include discussion of off label or investigative drug uses. The faculty is aware that is their responsibility to disclose this information.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354" name="Rectangle 2"/>
          <p:cNvSpPr>
            <a:spLocks noGrp="1" noChangeArrowheads="1"/>
          </p:cNvSpPr>
          <p:nvPr>
            <p:ph type="title"/>
          </p:nvPr>
        </p:nvSpPr>
        <p:spPr>
          <a:xfrm>
            <a:off x="0" y="294928"/>
            <a:ext cx="9144000" cy="685800"/>
          </a:xfrm>
        </p:spPr>
        <p:txBody>
          <a:bodyPr/>
          <a:lstStyle/>
          <a:p>
            <a:pPr defTabSz="847289" eaLnBrk="1" hangingPunct="1">
              <a:defRPr/>
            </a:pPr>
            <a:r>
              <a:rPr lang="en-US" dirty="0">
                <a:solidFill>
                  <a:schemeClr val="bg1">
                    <a:lumMod val="50000"/>
                  </a:schemeClr>
                </a:solidFill>
                <a:ea typeface="+mj-ea"/>
                <a:cs typeface="+mj-cs"/>
              </a:rPr>
              <a:t>Barriers to Buprenorphine Prescribing</a:t>
            </a:r>
          </a:p>
        </p:txBody>
      </p:sp>
      <p:graphicFrame>
        <p:nvGraphicFramePr>
          <p:cNvPr id="1124639" name="Group 287"/>
          <p:cNvGraphicFramePr>
            <a:graphicFrameLocks noGrp="1"/>
          </p:cNvGraphicFramePr>
          <p:nvPr>
            <p:extLst>
              <p:ext uri="{D42A27DB-BD31-4B8C-83A1-F6EECF244321}">
                <p14:modId xmlns:p14="http://schemas.microsoft.com/office/powerpoint/2010/main" val="3043889105"/>
              </p:ext>
            </p:extLst>
          </p:nvPr>
        </p:nvGraphicFramePr>
        <p:xfrm>
          <a:off x="457200" y="1628799"/>
          <a:ext cx="8219256" cy="4464501"/>
        </p:xfrm>
        <a:graphic>
          <a:graphicData uri="http://schemas.openxmlformats.org/drawingml/2006/table">
            <a:tbl>
              <a:tblPr>
                <a:tableStyleId>{073A0DAA-6AF3-43AB-8588-CEC1D06C72B9}</a:tableStyleId>
              </a:tblPr>
              <a:tblGrid>
                <a:gridCol w="5715866"/>
                <a:gridCol w="2503390"/>
              </a:tblGrid>
              <a:tr h="43541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a:ln>
                            <a:noFill/>
                          </a:ln>
                          <a:solidFill>
                            <a:srgbClr val="512C5A"/>
                          </a:solidFill>
                          <a:effectLst/>
                        </a:rPr>
                        <a:t>Insufficient nursing support</a:t>
                      </a:r>
                      <a:endParaRPr kumimoji="0" lang="en-US" sz="1800" b="0" i="0" u="none" strike="noStrike" cap="none" normalizeH="0" baseline="0" dirty="0">
                        <a:ln>
                          <a:noFill/>
                        </a:ln>
                        <a:solidFill>
                          <a:srgbClr val="512C5A"/>
                        </a:solidFill>
                        <a:effectLst/>
                        <a:latin typeface="Arial" charset="0"/>
                        <a:ea typeface="ＭＳ Ｐゴシック"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a:ln>
                            <a:noFill/>
                          </a:ln>
                          <a:solidFill>
                            <a:srgbClr val="512C5A"/>
                          </a:solidFill>
                          <a:effectLst/>
                        </a:rPr>
                        <a:t>20 %</a:t>
                      </a:r>
                      <a:endParaRPr kumimoji="0" lang="en-US" sz="2000" b="1" i="0" u="none" strike="noStrike" cap="none" normalizeH="0" baseline="0">
                        <a:ln>
                          <a:noFill/>
                        </a:ln>
                        <a:solidFill>
                          <a:srgbClr val="512C5A"/>
                        </a:solidFill>
                        <a:effectLst/>
                        <a:latin typeface="Arial" charset="0"/>
                        <a:ea typeface="ＭＳ Ｐゴシック" charset="0"/>
                      </a:endParaRPr>
                    </a:p>
                  </a:txBody>
                  <a:tcPr horzOverflow="overflow"/>
                </a:tc>
              </a:tr>
              <a:tr h="43541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a:ln>
                            <a:noFill/>
                          </a:ln>
                          <a:solidFill>
                            <a:srgbClr val="512C5A"/>
                          </a:solidFill>
                          <a:effectLst/>
                        </a:rPr>
                        <a:t>Insufficient office support</a:t>
                      </a:r>
                      <a:endParaRPr kumimoji="0" lang="en-US" sz="1800" b="0" i="0" u="none" strike="noStrike" cap="none" normalizeH="0" baseline="0" dirty="0">
                        <a:ln>
                          <a:noFill/>
                        </a:ln>
                        <a:solidFill>
                          <a:srgbClr val="512C5A"/>
                        </a:solidFill>
                        <a:effectLst/>
                        <a:latin typeface="Arial" charset="0"/>
                        <a:ea typeface="ＭＳ Ｐゴシック"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a:ln>
                            <a:noFill/>
                          </a:ln>
                          <a:solidFill>
                            <a:srgbClr val="512C5A"/>
                          </a:solidFill>
                          <a:effectLst/>
                        </a:rPr>
                        <a:t>19 %</a:t>
                      </a:r>
                      <a:endParaRPr kumimoji="0" lang="en-US" sz="2000" b="1" i="0" u="none" strike="noStrike" cap="none" normalizeH="0" baseline="0">
                        <a:ln>
                          <a:noFill/>
                        </a:ln>
                        <a:solidFill>
                          <a:srgbClr val="512C5A"/>
                        </a:solidFill>
                        <a:effectLst/>
                        <a:latin typeface="Arial" charset="0"/>
                        <a:ea typeface="ＭＳ Ｐゴシック" charset="0"/>
                      </a:endParaRPr>
                    </a:p>
                  </a:txBody>
                  <a:tcPr horzOverflow="overflow"/>
                </a:tc>
              </a:tr>
              <a:tr h="43541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800" u="none" strike="noStrike" cap="none" normalizeH="0" baseline="0" dirty="0">
                          <a:ln>
                            <a:noFill/>
                          </a:ln>
                          <a:solidFill>
                            <a:srgbClr val="512C5A"/>
                          </a:solidFill>
                          <a:effectLst/>
                        </a:rPr>
                        <a:t>Payment issues</a:t>
                      </a:r>
                      <a:endParaRPr kumimoji="0" lang="en-US" altLang="zh-CN" sz="1800" b="0" i="0" u="none" strike="noStrike" cap="none" normalizeH="0" baseline="0" dirty="0">
                        <a:ln>
                          <a:noFill/>
                        </a:ln>
                        <a:solidFill>
                          <a:srgbClr val="512C5A"/>
                        </a:solidFill>
                        <a:effectLst/>
                        <a:latin typeface="Arial" charset="0"/>
                        <a:ea typeface="宋体" charset="0"/>
                        <a:cs typeface="宋体"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zh-CN" sz="2000" u="none" strike="noStrike" cap="none" normalizeH="0" baseline="0">
                          <a:ln>
                            <a:noFill/>
                          </a:ln>
                          <a:solidFill>
                            <a:srgbClr val="512C5A"/>
                          </a:solidFill>
                          <a:effectLst/>
                        </a:rPr>
                        <a:t>17 %</a:t>
                      </a:r>
                      <a:endParaRPr kumimoji="0" lang="en-US" altLang="zh-CN" sz="2000" b="1" i="0" u="none" strike="noStrike" cap="none" normalizeH="0" baseline="0">
                        <a:ln>
                          <a:noFill/>
                        </a:ln>
                        <a:solidFill>
                          <a:srgbClr val="512C5A"/>
                        </a:solidFill>
                        <a:effectLst/>
                        <a:latin typeface="Arial" charset="0"/>
                        <a:ea typeface="宋体" charset="0"/>
                        <a:cs typeface="宋体" charset="0"/>
                      </a:endParaRPr>
                    </a:p>
                  </a:txBody>
                  <a:tcPr horzOverflow="overflow"/>
                </a:tc>
              </a:tr>
              <a:tr h="43541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800" u="none" strike="noStrike" cap="none" normalizeH="0" baseline="0" dirty="0">
                          <a:ln>
                            <a:noFill/>
                          </a:ln>
                          <a:solidFill>
                            <a:srgbClr val="512C5A"/>
                          </a:solidFill>
                          <a:effectLst/>
                        </a:rPr>
                        <a:t>Lack of institutional support</a:t>
                      </a:r>
                      <a:endParaRPr kumimoji="0" lang="en-US" altLang="zh-CN" sz="1800" b="0" i="0" u="none" strike="noStrike" cap="none" normalizeH="0" baseline="0" dirty="0">
                        <a:ln>
                          <a:noFill/>
                        </a:ln>
                        <a:solidFill>
                          <a:srgbClr val="512C5A"/>
                        </a:solidFill>
                        <a:effectLst/>
                        <a:latin typeface="Arial" charset="0"/>
                        <a:ea typeface="宋体" charset="0"/>
                        <a:cs typeface="宋体"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zh-CN" sz="2000" u="none" strike="noStrike" cap="none" normalizeH="0" baseline="0">
                          <a:ln>
                            <a:noFill/>
                          </a:ln>
                          <a:solidFill>
                            <a:srgbClr val="512C5A"/>
                          </a:solidFill>
                          <a:effectLst/>
                        </a:rPr>
                        <a:t>16 %</a:t>
                      </a:r>
                      <a:endParaRPr kumimoji="0" lang="en-US" altLang="zh-CN" sz="2000" b="1" i="0" u="none" strike="noStrike" cap="none" normalizeH="0" baseline="0">
                        <a:ln>
                          <a:noFill/>
                        </a:ln>
                        <a:solidFill>
                          <a:srgbClr val="512C5A"/>
                        </a:solidFill>
                        <a:effectLst/>
                        <a:latin typeface="Arial" charset="0"/>
                        <a:ea typeface="宋体" charset="0"/>
                        <a:cs typeface="宋体" charset="0"/>
                      </a:endParaRPr>
                    </a:p>
                  </a:txBody>
                  <a:tcPr horzOverflow="overflow"/>
                </a:tc>
              </a:tr>
              <a:tr h="43541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800" u="none" strike="noStrike" cap="none" normalizeH="0" baseline="0" dirty="0">
                          <a:ln>
                            <a:noFill/>
                          </a:ln>
                          <a:solidFill>
                            <a:srgbClr val="512C5A"/>
                          </a:solidFill>
                          <a:effectLst/>
                        </a:rPr>
                        <a:t>Insufficient staff knowledge</a:t>
                      </a:r>
                      <a:endParaRPr kumimoji="0" lang="en-US" altLang="zh-CN" sz="1800" b="0" i="0" u="none" strike="noStrike" cap="none" normalizeH="0" baseline="0" dirty="0">
                        <a:ln>
                          <a:noFill/>
                        </a:ln>
                        <a:solidFill>
                          <a:srgbClr val="512C5A"/>
                        </a:solidFill>
                        <a:effectLst/>
                        <a:latin typeface="Arial" charset="0"/>
                        <a:ea typeface="宋体" charset="0"/>
                        <a:cs typeface="宋体"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zh-CN" sz="2000" u="none" strike="noStrike" cap="none" normalizeH="0" baseline="0" dirty="0">
                          <a:ln>
                            <a:noFill/>
                          </a:ln>
                          <a:solidFill>
                            <a:srgbClr val="512C5A"/>
                          </a:solidFill>
                          <a:effectLst/>
                        </a:rPr>
                        <a:t>12 %</a:t>
                      </a:r>
                      <a:endParaRPr kumimoji="0" lang="en-US" altLang="zh-CN" sz="2000" b="1" i="0" u="none" strike="noStrike" cap="none" normalizeH="0" baseline="0" dirty="0">
                        <a:ln>
                          <a:noFill/>
                        </a:ln>
                        <a:solidFill>
                          <a:srgbClr val="512C5A"/>
                        </a:solidFill>
                        <a:effectLst/>
                        <a:latin typeface="Arial" charset="0"/>
                        <a:ea typeface="宋体" charset="0"/>
                        <a:cs typeface="宋体" charset="0"/>
                      </a:endParaRPr>
                    </a:p>
                  </a:txBody>
                  <a:tcPr horzOverflow="overflow"/>
                </a:tc>
              </a:tr>
              <a:tr h="43541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800" u="none" strike="noStrike" cap="none" normalizeH="0" baseline="0" dirty="0">
                          <a:ln>
                            <a:noFill/>
                          </a:ln>
                          <a:solidFill>
                            <a:srgbClr val="512C5A"/>
                          </a:solidFill>
                          <a:effectLst/>
                        </a:rPr>
                        <a:t>Pharmacy issues</a:t>
                      </a:r>
                      <a:endParaRPr kumimoji="0" lang="en-US" altLang="zh-CN" sz="1800" b="0" i="0" u="none" strike="noStrike" cap="none" normalizeH="0" baseline="0" dirty="0">
                        <a:ln>
                          <a:noFill/>
                        </a:ln>
                        <a:solidFill>
                          <a:srgbClr val="512C5A"/>
                        </a:solidFill>
                        <a:effectLst/>
                        <a:latin typeface="Arial" charset="0"/>
                        <a:ea typeface="宋体" charset="0"/>
                        <a:cs typeface="宋体"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zh-CN" sz="2000" u="none" strike="noStrike" cap="none" normalizeH="0" baseline="0" dirty="0">
                          <a:ln>
                            <a:noFill/>
                          </a:ln>
                          <a:solidFill>
                            <a:srgbClr val="512C5A"/>
                          </a:solidFill>
                          <a:effectLst/>
                        </a:rPr>
                        <a:t>8 %</a:t>
                      </a:r>
                      <a:endParaRPr kumimoji="0" lang="en-US" altLang="zh-CN" sz="2000" b="1" i="0" u="none" strike="noStrike" cap="none" normalizeH="0" baseline="0" dirty="0">
                        <a:ln>
                          <a:noFill/>
                        </a:ln>
                        <a:solidFill>
                          <a:srgbClr val="512C5A"/>
                        </a:solidFill>
                        <a:effectLst/>
                        <a:latin typeface="Arial" charset="0"/>
                        <a:ea typeface="宋体" charset="0"/>
                        <a:cs typeface="宋体" charset="0"/>
                      </a:endParaRPr>
                    </a:p>
                  </a:txBody>
                  <a:tcPr horzOverflow="overflow"/>
                </a:tc>
              </a:tr>
              <a:tr h="43541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800" u="none" strike="noStrike" cap="none" normalizeH="0" baseline="0" dirty="0">
                          <a:ln>
                            <a:noFill/>
                          </a:ln>
                          <a:solidFill>
                            <a:srgbClr val="512C5A"/>
                          </a:solidFill>
                          <a:effectLst/>
                        </a:rPr>
                        <a:t>Low demand</a:t>
                      </a:r>
                      <a:endParaRPr kumimoji="0" lang="en-US" altLang="zh-CN" sz="1800" b="0" i="0" u="none" strike="noStrike" cap="none" normalizeH="0" baseline="0" dirty="0">
                        <a:ln>
                          <a:noFill/>
                        </a:ln>
                        <a:solidFill>
                          <a:srgbClr val="512C5A"/>
                        </a:solidFill>
                        <a:effectLst/>
                        <a:latin typeface="Arial" charset="0"/>
                        <a:ea typeface="宋体" charset="0"/>
                        <a:cs typeface="宋体"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zh-CN" sz="2000" u="none" strike="noStrike" cap="none" normalizeH="0" baseline="0">
                          <a:ln>
                            <a:noFill/>
                          </a:ln>
                          <a:solidFill>
                            <a:srgbClr val="512C5A"/>
                          </a:solidFill>
                          <a:effectLst/>
                        </a:rPr>
                        <a:t>7 %</a:t>
                      </a:r>
                      <a:endParaRPr kumimoji="0" lang="en-US" altLang="zh-CN" sz="2000" b="1" i="0" u="none" strike="noStrike" cap="none" normalizeH="0" baseline="0">
                        <a:ln>
                          <a:noFill/>
                        </a:ln>
                        <a:solidFill>
                          <a:srgbClr val="512C5A"/>
                        </a:solidFill>
                        <a:effectLst/>
                        <a:latin typeface="Arial" charset="0"/>
                        <a:ea typeface="宋体" charset="0"/>
                        <a:cs typeface="宋体" charset="0"/>
                      </a:endParaRPr>
                    </a:p>
                  </a:txBody>
                  <a:tcPr horzOverflow="overflow"/>
                </a:tc>
              </a:tr>
              <a:tr h="43541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800" u="none" strike="noStrike" cap="none" normalizeH="0" baseline="0" dirty="0">
                          <a:ln>
                            <a:noFill/>
                          </a:ln>
                          <a:solidFill>
                            <a:srgbClr val="512C5A"/>
                          </a:solidFill>
                          <a:effectLst/>
                        </a:rPr>
                        <a:t>Office staff stigma</a:t>
                      </a:r>
                      <a:endParaRPr kumimoji="0" lang="en-US" altLang="zh-CN" sz="1800" b="0" i="0" u="none" strike="noStrike" cap="none" normalizeH="0" baseline="0" dirty="0">
                        <a:ln>
                          <a:noFill/>
                        </a:ln>
                        <a:solidFill>
                          <a:srgbClr val="512C5A"/>
                        </a:solidFill>
                        <a:effectLst/>
                        <a:latin typeface="Arial" charset="0"/>
                        <a:ea typeface="宋体" charset="0"/>
                        <a:cs typeface="宋体"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zh-CN" sz="2000" u="none" strike="noStrike" cap="none" normalizeH="0" baseline="0">
                          <a:ln>
                            <a:noFill/>
                          </a:ln>
                          <a:solidFill>
                            <a:srgbClr val="512C5A"/>
                          </a:solidFill>
                          <a:effectLst/>
                        </a:rPr>
                        <a:t>5 %</a:t>
                      </a:r>
                      <a:endParaRPr kumimoji="0" lang="en-US" altLang="zh-CN" sz="2000" b="1" i="0" u="none" strike="noStrike" cap="none" normalizeH="0" baseline="0">
                        <a:ln>
                          <a:noFill/>
                        </a:ln>
                        <a:solidFill>
                          <a:srgbClr val="512C5A"/>
                        </a:solidFill>
                        <a:effectLst/>
                        <a:latin typeface="Arial" charset="0"/>
                        <a:ea typeface="宋体" charset="0"/>
                        <a:cs typeface="宋体" charset="0"/>
                      </a:endParaRPr>
                    </a:p>
                  </a:txBody>
                  <a:tcPr horzOverflow="overflow"/>
                </a:tc>
              </a:tr>
              <a:tr h="43541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800" u="none" strike="noStrike" cap="none" normalizeH="0" baseline="0" dirty="0">
                          <a:ln>
                            <a:noFill/>
                          </a:ln>
                          <a:solidFill>
                            <a:srgbClr val="512C5A"/>
                          </a:solidFill>
                          <a:effectLst/>
                        </a:rPr>
                        <a:t>Insufficient physician knowledge</a:t>
                      </a:r>
                      <a:endParaRPr kumimoji="0" lang="en-US" altLang="zh-CN" sz="1800" b="0" i="0" u="none" strike="noStrike" cap="none" normalizeH="0" baseline="0" dirty="0">
                        <a:ln>
                          <a:noFill/>
                        </a:ln>
                        <a:solidFill>
                          <a:srgbClr val="512C5A"/>
                        </a:solidFill>
                        <a:effectLst/>
                        <a:latin typeface="Arial" charset="0"/>
                        <a:ea typeface="宋体" charset="0"/>
                        <a:cs typeface="宋体"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zh-CN" sz="2000" u="none" strike="noStrike" cap="none" normalizeH="0" baseline="0">
                          <a:ln>
                            <a:noFill/>
                          </a:ln>
                          <a:solidFill>
                            <a:srgbClr val="512C5A"/>
                          </a:solidFill>
                          <a:effectLst/>
                        </a:rPr>
                        <a:t>3 %</a:t>
                      </a:r>
                      <a:endParaRPr kumimoji="0" lang="en-US" altLang="zh-CN" sz="2000" b="1" i="0" u="none" strike="noStrike" cap="none" normalizeH="0" baseline="0">
                        <a:ln>
                          <a:noFill/>
                        </a:ln>
                        <a:solidFill>
                          <a:srgbClr val="512C5A"/>
                        </a:solidFill>
                        <a:effectLst/>
                        <a:latin typeface="Arial" charset="0"/>
                        <a:ea typeface="宋体" charset="0"/>
                        <a:cs typeface="宋体" charset="0"/>
                      </a:endParaRPr>
                    </a:p>
                  </a:txBody>
                  <a:tcPr horzOverflow="overflow"/>
                </a:tc>
              </a:tr>
              <a:tr h="545793">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1800" u="none" strike="noStrike" cap="none" normalizeH="0" baseline="0" dirty="0">
                          <a:ln>
                            <a:noFill/>
                          </a:ln>
                          <a:solidFill>
                            <a:srgbClr val="512C5A"/>
                          </a:solidFill>
                          <a:effectLst/>
                        </a:rPr>
                        <a:t>One or more barriers</a:t>
                      </a:r>
                      <a:endParaRPr kumimoji="0" lang="en-US" altLang="zh-CN" sz="1800" b="1" i="0" u="none" strike="noStrike" cap="none" normalizeH="0" baseline="0" dirty="0">
                        <a:ln>
                          <a:noFill/>
                        </a:ln>
                        <a:solidFill>
                          <a:srgbClr val="512C5A"/>
                        </a:solidFill>
                        <a:effectLst/>
                        <a:latin typeface="Arial" charset="0"/>
                        <a:ea typeface="宋体" charset="0"/>
                        <a:cs typeface="宋体" charset="0"/>
                      </a:endParaRPr>
                    </a:p>
                  </a:txBody>
                  <a:tcP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zh-CN" sz="2000" u="none" strike="noStrike" cap="none" normalizeH="0" baseline="0" dirty="0">
                          <a:ln>
                            <a:noFill/>
                          </a:ln>
                          <a:solidFill>
                            <a:srgbClr val="512C5A"/>
                          </a:solidFill>
                          <a:effectLst/>
                        </a:rPr>
                        <a:t>55%</a:t>
                      </a:r>
                      <a:endParaRPr kumimoji="0" lang="en-US" altLang="zh-CN" sz="2000" b="1" i="0" u="none" strike="noStrike" cap="none" normalizeH="0" baseline="0" dirty="0">
                        <a:ln>
                          <a:noFill/>
                        </a:ln>
                        <a:solidFill>
                          <a:srgbClr val="512C5A"/>
                        </a:solidFill>
                        <a:effectLst/>
                        <a:latin typeface="Arial" charset="0"/>
                        <a:ea typeface="宋体" charset="0"/>
                        <a:cs typeface="宋体" charset="0"/>
                      </a:endParaRPr>
                    </a:p>
                  </a:txBody>
                  <a:tcPr horzOverflow="overflow"/>
                </a:tc>
              </a:tr>
            </a:tbl>
          </a:graphicData>
        </a:graphic>
      </p:graphicFrame>
      <p:sp>
        <p:nvSpPr>
          <p:cNvPr id="47140" name="Text Box 288"/>
          <p:cNvSpPr txBox="1">
            <a:spLocks noChangeArrowheads="1"/>
          </p:cNvSpPr>
          <p:nvPr/>
        </p:nvSpPr>
        <p:spPr bwMode="auto">
          <a:xfrm>
            <a:off x="457200" y="6309320"/>
            <a:ext cx="4418710" cy="307777"/>
          </a:xfrm>
          <a:prstGeom prst="rect">
            <a:avLst/>
          </a:prstGeom>
          <a:noFill/>
          <a:ln w="9525">
            <a:noFill/>
            <a:miter lim="800000"/>
            <a:headEnd/>
            <a:tailEnd/>
          </a:ln>
        </p:spPr>
        <p:txBody>
          <a:bodyPr wrap="none">
            <a:prstTxWarp prst="textNoShape">
              <a:avLst/>
            </a:prstTxWarp>
            <a:spAutoFit/>
          </a:bodyPr>
          <a:lstStyle/>
          <a:p>
            <a:r>
              <a:rPr lang="en-US" dirty="0">
                <a:solidFill>
                  <a:srgbClr val="512C5A"/>
                </a:solidFill>
                <a:latin typeface="+mn-lt"/>
              </a:rPr>
              <a:t>Walley AY et al J Gen Intern Med 2008; 23(9): 1393-8</a:t>
            </a:r>
            <a:endParaRPr lang="en-US" sz="1200" dirty="0">
              <a:solidFill>
                <a:srgbClr val="512C5A"/>
              </a:solidFill>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02" name="Rectangle 2"/>
          <p:cNvSpPr>
            <a:spLocks noGrp="1" noChangeArrowheads="1"/>
          </p:cNvSpPr>
          <p:nvPr>
            <p:ph type="title"/>
          </p:nvPr>
        </p:nvSpPr>
        <p:spPr>
          <a:xfrm>
            <a:off x="0" y="228600"/>
            <a:ext cx="9144000" cy="990600"/>
          </a:xfrm>
        </p:spPr>
        <p:txBody>
          <a:bodyPr/>
          <a:lstStyle/>
          <a:p>
            <a:pPr defTabSz="847289" eaLnBrk="1" hangingPunct="1">
              <a:defRPr/>
            </a:pPr>
            <a:r>
              <a:rPr lang="en-US" dirty="0" smtClean="0">
                <a:solidFill>
                  <a:schemeClr val="bg1">
                    <a:lumMod val="50000"/>
                  </a:schemeClr>
                </a:solidFill>
                <a:ea typeface="+mj-ea"/>
                <a:cs typeface="+mj-cs"/>
              </a:rPr>
              <a:t>Non-prescribers</a:t>
            </a:r>
          </a:p>
        </p:txBody>
      </p:sp>
      <p:sp>
        <p:nvSpPr>
          <p:cNvPr id="49154" name="Rectangle 3"/>
          <p:cNvSpPr>
            <a:spLocks noGrp="1" noChangeArrowheads="1"/>
          </p:cNvSpPr>
          <p:nvPr>
            <p:ph type="body" idx="1"/>
          </p:nvPr>
        </p:nvSpPr>
        <p:spPr>
          <a:xfrm>
            <a:off x="755576" y="1981200"/>
            <a:ext cx="7632848" cy="4114800"/>
          </a:xfrm>
        </p:spPr>
        <p:txBody>
          <a:bodyPr/>
          <a:lstStyle/>
          <a:p>
            <a:pPr eaLnBrk="1" hangingPunct="1">
              <a:buFontTx/>
              <a:buNone/>
            </a:pPr>
            <a:r>
              <a:rPr lang="en-US" dirty="0" smtClean="0"/>
              <a:t>If barriers improved:</a:t>
            </a:r>
          </a:p>
          <a:p>
            <a:pPr eaLnBrk="1" hangingPunct="1">
              <a:spcBef>
                <a:spcPct val="60000"/>
              </a:spcBef>
            </a:pPr>
            <a:r>
              <a:rPr lang="en-US" dirty="0" smtClean="0"/>
              <a:t>54% (33/61) of those who had never prescribed buprenorphine, will prescribe</a:t>
            </a:r>
          </a:p>
          <a:p>
            <a:pPr eaLnBrk="1" hangingPunct="1">
              <a:spcBef>
                <a:spcPct val="60000"/>
              </a:spcBef>
            </a:pPr>
            <a:r>
              <a:rPr lang="en-US" dirty="0" smtClean="0"/>
              <a:t>67% (10/15) of those who had prescribed, will prescribe</a:t>
            </a:r>
          </a:p>
        </p:txBody>
      </p:sp>
      <p:sp>
        <p:nvSpPr>
          <p:cNvPr id="1126404" name="Text Box 4"/>
          <p:cNvSpPr txBox="1">
            <a:spLocks noChangeArrowheads="1"/>
          </p:cNvSpPr>
          <p:nvPr/>
        </p:nvSpPr>
        <p:spPr bwMode="auto">
          <a:xfrm>
            <a:off x="517525" y="6237312"/>
            <a:ext cx="5081840" cy="338554"/>
          </a:xfrm>
          <a:prstGeom prst="rect">
            <a:avLst/>
          </a:prstGeom>
          <a:noFill/>
          <a:ln>
            <a:noFill/>
          </a:ln>
          <a:effectLst/>
          <a:extLst/>
        </p:spPr>
        <p:txBody>
          <a:bodyPr wrap="none">
            <a:spAutoFit/>
          </a:bodyPr>
          <a:lstStyle/>
          <a:p>
            <a:pPr fontAlgn="auto">
              <a:spcBef>
                <a:spcPts val="0"/>
              </a:spcBef>
              <a:spcAft>
                <a:spcPts val="0"/>
              </a:spcAft>
              <a:defRPr/>
            </a:pPr>
            <a:r>
              <a:rPr lang="en-US" sz="1600" kern="0" dirty="0">
                <a:solidFill>
                  <a:srgbClr val="512C5A"/>
                </a:solidFill>
                <a:latin typeface="+mn-lt"/>
                <a:ea typeface="Arial"/>
                <a:cs typeface="+mn-cs"/>
                <a:sym typeface="Arial"/>
              </a:rPr>
              <a:t>Walley AY et al J Gen Intern Med 2008; 23(9): 1393-8</a:t>
            </a:r>
            <a:endParaRPr lang="en-US" kern="0" dirty="0">
              <a:solidFill>
                <a:srgbClr val="512C5A"/>
              </a:solidFill>
              <a:latin typeface="+mn-lt"/>
              <a:ea typeface="Arial"/>
              <a:cs typeface="+mn-cs"/>
              <a:sym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idx="4294967295"/>
          </p:nvPr>
        </p:nvSpPr>
        <p:spPr>
          <a:xfrm>
            <a:off x="1223963" y="152401"/>
            <a:ext cx="5872943" cy="1066799"/>
          </a:xfrm>
        </p:spPr>
        <p:txBody>
          <a:bodyPr/>
          <a:lstStyle/>
          <a:p>
            <a:pPr algn="l" defTabSz="847289" eaLnBrk="1" hangingPunct="1">
              <a:defRPr/>
            </a:pPr>
            <a:r>
              <a:rPr lang="en-US" sz="3200" dirty="0" smtClean="0">
                <a:latin typeface="+mn-lt"/>
                <a:ea typeface="+mj-ea"/>
                <a:cs typeface="+mj-cs"/>
              </a:rPr>
              <a:t>Only physicians can prescribe.   </a:t>
            </a:r>
          </a:p>
        </p:txBody>
      </p:sp>
      <p:grpSp>
        <p:nvGrpSpPr>
          <p:cNvPr id="50178" name="Group 309"/>
          <p:cNvGrpSpPr>
            <a:grpSpLocks/>
          </p:cNvGrpSpPr>
          <p:nvPr/>
        </p:nvGrpSpPr>
        <p:grpSpPr bwMode="auto">
          <a:xfrm>
            <a:off x="4716016" y="3717032"/>
            <a:ext cx="3290888" cy="1973263"/>
            <a:chOff x="3736" y="2991"/>
            <a:chExt cx="1745" cy="1132"/>
          </a:xfrm>
        </p:grpSpPr>
        <p:sp>
          <p:nvSpPr>
            <p:cNvPr id="50189" name="Freeform 142"/>
            <p:cNvSpPr>
              <a:spLocks/>
            </p:cNvSpPr>
            <p:nvPr/>
          </p:nvSpPr>
          <p:spPr bwMode="auto">
            <a:xfrm>
              <a:off x="4762" y="3929"/>
              <a:ext cx="60" cy="70"/>
            </a:xfrm>
            <a:custGeom>
              <a:avLst/>
              <a:gdLst>
                <a:gd name="T0" fmla="*/ 1 w 120"/>
                <a:gd name="T1" fmla="*/ 0 h 141"/>
                <a:gd name="T2" fmla="*/ 0 w 120"/>
                <a:gd name="T3" fmla="*/ 0 h 141"/>
                <a:gd name="T4" fmla="*/ 1 w 120"/>
                <a:gd name="T5" fmla="*/ 0 h 141"/>
                <a:gd name="T6" fmla="*/ 1 w 120"/>
                <a:gd name="T7" fmla="*/ 0 h 141"/>
                <a:gd name="T8" fmla="*/ 1 w 120"/>
                <a:gd name="T9" fmla="*/ 0 h 141"/>
                <a:gd name="T10" fmla="*/ 1 w 120"/>
                <a:gd name="T11" fmla="*/ 0 h 141"/>
                <a:gd name="T12" fmla="*/ 1 w 120"/>
                <a:gd name="T13" fmla="*/ 0 h 141"/>
                <a:gd name="T14" fmla="*/ 0 60000 65536"/>
                <a:gd name="T15" fmla="*/ 0 60000 65536"/>
                <a:gd name="T16" fmla="*/ 0 60000 65536"/>
                <a:gd name="T17" fmla="*/ 0 60000 65536"/>
                <a:gd name="T18" fmla="*/ 0 60000 65536"/>
                <a:gd name="T19" fmla="*/ 0 60000 65536"/>
                <a:gd name="T20" fmla="*/ 0 60000 65536"/>
                <a:gd name="T21" fmla="*/ 0 w 120"/>
                <a:gd name="T22" fmla="*/ 0 h 141"/>
                <a:gd name="T23" fmla="*/ 120 w 120"/>
                <a:gd name="T24" fmla="*/ 141 h 1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0" h="141">
                  <a:moveTo>
                    <a:pt x="116" y="0"/>
                  </a:moveTo>
                  <a:lnTo>
                    <a:pt x="0" y="61"/>
                  </a:lnTo>
                  <a:lnTo>
                    <a:pt x="48" y="115"/>
                  </a:lnTo>
                  <a:lnTo>
                    <a:pt x="110" y="141"/>
                  </a:lnTo>
                  <a:lnTo>
                    <a:pt x="120" y="61"/>
                  </a:lnTo>
                  <a:lnTo>
                    <a:pt x="116" y="0"/>
                  </a:lnTo>
                  <a:close/>
                </a:path>
              </a:pathLst>
            </a:custGeom>
            <a:solidFill>
              <a:srgbClr val="788578"/>
            </a:solidFill>
            <a:ln w="9525">
              <a:noFill/>
              <a:miter lim="800000"/>
              <a:headEnd/>
              <a:tailEnd/>
            </a:ln>
          </p:spPr>
          <p:txBody>
            <a:bodyPr>
              <a:prstTxWarp prst="textNoShape">
                <a:avLst/>
              </a:prstTxWarp>
            </a:bodyPr>
            <a:lstStyle/>
            <a:p>
              <a:endParaRPr lang="en-US"/>
            </a:p>
          </p:txBody>
        </p:sp>
        <p:sp>
          <p:nvSpPr>
            <p:cNvPr id="50190" name="Freeform 143"/>
            <p:cNvSpPr>
              <a:spLocks/>
            </p:cNvSpPr>
            <p:nvPr/>
          </p:nvSpPr>
          <p:spPr bwMode="auto">
            <a:xfrm>
              <a:off x="4691" y="3927"/>
              <a:ext cx="138" cy="88"/>
            </a:xfrm>
            <a:custGeom>
              <a:avLst/>
              <a:gdLst>
                <a:gd name="T0" fmla="*/ 0 w 278"/>
                <a:gd name="T1" fmla="*/ 1 h 176"/>
                <a:gd name="T2" fmla="*/ 0 w 278"/>
                <a:gd name="T3" fmla="*/ 1 h 176"/>
                <a:gd name="T4" fmla="*/ 0 w 278"/>
                <a:gd name="T5" fmla="*/ 1 h 176"/>
                <a:gd name="T6" fmla="*/ 0 w 278"/>
                <a:gd name="T7" fmla="*/ 1 h 176"/>
                <a:gd name="T8" fmla="*/ 0 w 278"/>
                <a:gd name="T9" fmla="*/ 1 h 176"/>
                <a:gd name="T10" fmla="*/ 0 w 278"/>
                <a:gd name="T11" fmla="*/ 1 h 176"/>
                <a:gd name="T12" fmla="*/ 0 w 278"/>
                <a:gd name="T13" fmla="*/ 1 h 176"/>
                <a:gd name="T14" fmla="*/ 0 w 278"/>
                <a:gd name="T15" fmla="*/ 1 h 176"/>
                <a:gd name="T16" fmla="*/ 0 w 278"/>
                <a:gd name="T17" fmla="*/ 1 h 176"/>
                <a:gd name="T18" fmla="*/ 0 w 278"/>
                <a:gd name="T19" fmla="*/ 1 h 176"/>
                <a:gd name="T20" fmla="*/ 0 w 278"/>
                <a:gd name="T21" fmla="*/ 1 h 176"/>
                <a:gd name="T22" fmla="*/ 0 w 278"/>
                <a:gd name="T23" fmla="*/ 1 h 176"/>
                <a:gd name="T24" fmla="*/ 0 w 278"/>
                <a:gd name="T25" fmla="*/ 1 h 176"/>
                <a:gd name="T26" fmla="*/ 0 w 278"/>
                <a:gd name="T27" fmla="*/ 1 h 176"/>
                <a:gd name="T28" fmla="*/ 0 w 278"/>
                <a:gd name="T29" fmla="*/ 1 h 176"/>
                <a:gd name="T30" fmla="*/ 0 w 278"/>
                <a:gd name="T31" fmla="*/ 1 h 176"/>
                <a:gd name="T32" fmla="*/ 0 w 278"/>
                <a:gd name="T33" fmla="*/ 1 h 176"/>
                <a:gd name="T34" fmla="*/ 0 w 278"/>
                <a:gd name="T35" fmla="*/ 1 h 176"/>
                <a:gd name="T36" fmla="*/ 0 w 278"/>
                <a:gd name="T37" fmla="*/ 1 h 176"/>
                <a:gd name="T38" fmla="*/ 0 w 278"/>
                <a:gd name="T39" fmla="*/ 1 h 176"/>
                <a:gd name="T40" fmla="*/ 0 w 278"/>
                <a:gd name="T41" fmla="*/ 1 h 176"/>
                <a:gd name="T42" fmla="*/ 0 w 278"/>
                <a:gd name="T43" fmla="*/ 1 h 176"/>
                <a:gd name="T44" fmla="*/ 0 w 278"/>
                <a:gd name="T45" fmla="*/ 1 h 176"/>
                <a:gd name="T46" fmla="*/ 0 w 278"/>
                <a:gd name="T47" fmla="*/ 1 h 176"/>
                <a:gd name="T48" fmla="*/ 0 w 278"/>
                <a:gd name="T49" fmla="*/ 1 h 176"/>
                <a:gd name="T50" fmla="*/ 0 w 278"/>
                <a:gd name="T51" fmla="*/ 1 h 176"/>
                <a:gd name="T52" fmla="*/ 0 w 278"/>
                <a:gd name="T53" fmla="*/ 1 h 176"/>
                <a:gd name="T54" fmla="*/ 0 w 278"/>
                <a:gd name="T55" fmla="*/ 1 h 176"/>
                <a:gd name="T56" fmla="*/ 0 w 278"/>
                <a:gd name="T57" fmla="*/ 1 h 176"/>
                <a:gd name="T58" fmla="*/ 0 w 278"/>
                <a:gd name="T59" fmla="*/ 1 h 176"/>
                <a:gd name="T60" fmla="*/ 0 w 278"/>
                <a:gd name="T61" fmla="*/ 1 h 176"/>
                <a:gd name="T62" fmla="*/ 0 w 278"/>
                <a:gd name="T63" fmla="*/ 1 h 176"/>
                <a:gd name="T64" fmla="*/ 0 w 278"/>
                <a:gd name="T65" fmla="*/ 0 h 176"/>
                <a:gd name="T66" fmla="*/ 0 w 278"/>
                <a:gd name="T67" fmla="*/ 1 h 176"/>
                <a:gd name="T68" fmla="*/ 0 w 278"/>
                <a:gd name="T69" fmla="*/ 1 h 176"/>
                <a:gd name="T70" fmla="*/ 0 w 278"/>
                <a:gd name="T71" fmla="*/ 1 h 176"/>
                <a:gd name="T72" fmla="*/ 0 w 278"/>
                <a:gd name="T73" fmla="*/ 1 h 176"/>
                <a:gd name="T74" fmla="*/ 0 w 278"/>
                <a:gd name="T75" fmla="*/ 1 h 176"/>
                <a:gd name="T76" fmla="*/ 0 w 278"/>
                <a:gd name="T77" fmla="*/ 1 h 176"/>
                <a:gd name="T78" fmla="*/ 0 w 278"/>
                <a:gd name="T79" fmla="*/ 1 h 176"/>
                <a:gd name="T80" fmla="*/ 0 w 278"/>
                <a:gd name="T81" fmla="*/ 1 h 176"/>
                <a:gd name="T82" fmla="*/ 0 w 278"/>
                <a:gd name="T83" fmla="*/ 1 h 176"/>
                <a:gd name="T84" fmla="*/ 0 w 278"/>
                <a:gd name="T85" fmla="*/ 1 h 176"/>
                <a:gd name="T86" fmla="*/ 0 w 278"/>
                <a:gd name="T87" fmla="*/ 1 h 176"/>
                <a:gd name="T88" fmla="*/ 0 w 278"/>
                <a:gd name="T89" fmla="*/ 1 h 176"/>
                <a:gd name="T90" fmla="*/ 0 w 278"/>
                <a:gd name="T91" fmla="*/ 1 h 176"/>
                <a:gd name="T92" fmla="*/ 0 w 278"/>
                <a:gd name="T93" fmla="*/ 1 h 176"/>
                <a:gd name="T94" fmla="*/ 0 w 278"/>
                <a:gd name="T95" fmla="*/ 1 h 176"/>
                <a:gd name="T96" fmla="*/ 0 w 278"/>
                <a:gd name="T97" fmla="*/ 1 h 176"/>
                <a:gd name="T98" fmla="*/ 0 w 278"/>
                <a:gd name="T99" fmla="*/ 1 h 176"/>
                <a:gd name="T100" fmla="*/ 0 w 278"/>
                <a:gd name="T101" fmla="*/ 1 h 176"/>
                <a:gd name="T102" fmla="*/ 0 w 278"/>
                <a:gd name="T103" fmla="*/ 1 h 176"/>
                <a:gd name="T104" fmla="*/ 0 w 278"/>
                <a:gd name="T105" fmla="*/ 1 h 176"/>
                <a:gd name="T106" fmla="*/ 0 w 278"/>
                <a:gd name="T107" fmla="*/ 1 h 17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78"/>
                <a:gd name="T163" fmla="*/ 0 h 176"/>
                <a:gd name="T164" fmla="*/ 278 w 278"/>
                <a:gd name="T165" fmla="*/ 176 h 17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78" h="176">
                  <a:moveTo>
                    <a:pt x="278" y="137"/>
                  </a:moveTo>
                  <a:lnTo>
                    <a:pt x="276" y="135"/>
                  </a:lnTo>
                  <a:lnTo>
                    <a:pt x="276" y="129"/>
                  </a:lnTo>
                  <a:lnTo>
                    <a:pt x="276" y="123"/>
                  </a:lnTo>
                  <a:lnTo>
                    <a:pt x="274" y="118"/>
                  </a:lnTo>
                  <a:lnTo>
                    <a:pt x="270" y="110"/>
                  </a:lnTo>
                  <a:lnTo>
                    <a:pt x="267" y="102"/>
                  </a:lnTo>
                  <a:lnTo>
                    <a:pt x="261" y="97"/>
                  </a:lnTo>
                  <a:lnTo>
                    <a:pt x="255" y="93"/>
                  </a:lnTo>
                  <a:lnTo>
                    <a:pt x="246" y="91"/>
                  </a:lnTo>
                  <a:lnTo>
                    <a:pt x="234" y="91"/>
                  </a:lnTo>
                  <a:lnTo>
                    <a:pt x="225" y="93"/>
                  </a:lnTo>
                  <a:lnTo>
                    <a:pt x="215" y="95"/>
                  </a:lnTo>
                  <a:lnTo>
                    <a:pt x="206" y="97"/>
                  </a:lnTo>
                  <a:lnTo>
                    <a:pt x="198" y="99"/>
                  </a:lnTo>
                  <a:lnTo>
                    <a:pt x="194" y="100"/>
                  </a:lnTo>
                  <a:lnTo>
                    <a:pt x="172" y="36"/>
                  </a:lnTo>
                  <a:lnTo>
                    <a:pt x="170" y="36"/>
                  </a:lnTo>
                  <a:lnTo>
                    <a:pt x="166" y="36"/>
                  </a:lnTo>
                  <a:lnTo>
                    <a:pt x="158" y="36"/>
                  </a:lnTo>
                  <a:lnTo>
                    <a:pt x="153" y="36"/>
                  </a:lnTo>
                  <a:lnTo>
                    <a:pt x="143" y="34"/>
                  </a:lnTo>
                  <a:lnTo>
                    <a:pt x="134" y="32"/>
                  </a:lnTo>
                  <a:lnTo>
                    <a:pt x="122" y="30"/>
                  </a:lnTo>
                  <a:lnTo>
                    <a:pt x="111" y="28"/>
                  </a:lnTo>
                  <a:lnTo>
                    <a:pt x="97" y="22"/>
                  </a:lnTo>
                  <a:lnTo>
                    <a:pt x="84" y="19"/>
                  </a:lnTo>
                  <a:lnTo>
                    <a:pt x="71" y="13"/>
                  </a:lnTo>
                  <a:lnTo>
                    <a:pt x="61" y="9"/>
                  </a:lnTo>
                  <a:lnTo>
                    <a:pt x="50" y="3"/>
                  </a:lnTo>
                  <a:lnTo>
                    <a:pt x="44" y="2"/>
                  </a:lnTo>
                  <a:lnTo>
                    <a:pt x="38" y="0"/>
                  </a:lnTo>
                  <a:lnTo>
                    <a:pt x="0" y="7"/>
                  </a:lnTo>
                  <a:lnTo>
                    <a:pt x="50" y="93"/>
                  </a:lnTo>
                  <a:lnTo>
                    <a:pt x="139" y="123"/>
                  </a:lnTo>
                  <a:lnTo>
                    <a:pt x="137" y="146"/>
                  </a:lnTo>
                  <a:lnTo>
                    <a:pt x="143" y="146"/>
                  </a:lnTo>
                  <a:lnTo>
                    <a:pt x="149" y="148"/>
                  </a:lnTo>
                  <a:lnTo>
                    <a:pt x="158" y="152"/>
                  </a:lnTo>
                  <a:lnTo>
                    <a:pt x="166" y="154"/>
                  </a:lnTo>
                  <a:lnTo>
                    <a:pt x="179" y="157"/>
                  </a:lnTo>
                  <a:lnTo>
                    <a:pt x="191" y="161"/>
                  </a:lnTo>
                  <a:lnTo>
                    <a:pt x="204" y="165"/>
                  </a:lnTo>
                  <a:lnTo>
                    <a:pt x="215" y="165"/>
                  </a:lnTo>
                  <a:lnTo>
                    <a:pt x="227" y="169"/>
                  </a:lnTo>
                  <a:lnTo>
                    <a:pt x="236" y="171"/>
                  </a:lnTo>
                  <a:lnTo>
                    <a:pt x="248" y="173"/>
                  </a:lnTo>
                  <a:lnTo>
                    <a:pt x="257" y="175"/>
                  </a:lnTo>
                  <a:lnTo>
                    <a:pt x="265" y="175"/>
                  </a:lnTo>
                  <a:lnTo>
                    <a:pt x="268" y="175"/>
                  </a:lnTo>
                  <a:lnTo>
                    <a:pt x="272" y="176"/>
                  </a:lnTo>
                  <a:lnTo>
                    <a:pt x="278" y="137"/>
                  </a:lnTo>
                  <a:close/>
                </a:path>
              </a:pathLst>
            </a:custGeom>
            <a:solidFill>
              <a:srgbClr val="B06945"/>
            </a:solidFill>
            <a:ln w="9525">
              <a:noFill/>
              <a:miter lim="800000"/>
              <a:headEnd/>
              <a:tailEnd/>
            </a:ln>
          </p:spPr>
          <p:txBody>
            <a:bodyPr>
              <a:prstTxWarp prst="textNoShape">
                <a:avLst/>
              </a:prstTxWarp>
            </a:bodyPr>
            <a:lstStyle/>
            <a:p>
              <a:endParaRPr lang="en-US"/>
            </a:p>
          </p:txBody>
        </p:sp>
        <p:sp>
          <p:nvSpPr>
            <p:cNvPr id="50191" name="Freeform 144"/>
            <p:cNvSpPr>
              <a:spLocks/>
            </p:cNvSpPr>
            <p:nvPr/>
          </p:nvSpPr>
          <p:spPr bwMode="auto">
            <a:xfrm>
              <a:off x="4330" y="3557"/>
              <a:ext cx="609" cy="335"/>
            </a:xfrm>
            <a:custGeom>
              <a:avLst/>
              <a:gdLst>
                <a:gd name="T0" fmla="*/ 1 w 1217"/>
                <a:gd name="T1" fmla="*/ 0 h 669"/>
                <a:gd name="T2" fmla="*/ 1 w 1217"/>
                <a:gd name="T3" fmla="*/ 1 h 669"/>
                <a:gd name="T4" fmla="*/ 1 w 1217"/>
                <a:gd name="T5" fmla="*/ 1 h 669"/>
                <a:gd name="T6" fmla="*/ 1 w 1217"/>
                <a:gd name="T7" fmla="*/ 1 h 669"/>
                <a:gd name="T8" fmla="*/ 1 w 1217"/>
                <a:gd name="T9" fmla="*/ 1 h 669"/>
                <a:gd name="T10" fmla="*/ 1 w 1217"/>
                <a:gd name="T11" fmla="*/ 1 h 669"/>
                <a:gd name="T12" fmla="*/ 1 w 1217"/>
                <a:gd name="T13" fmla="*/ 1 h 669"/>
                <a:gd name="T14" fmla="*/ 1 w 1217"/>
                <a:gd name="T15" fmla="*/ 1 h 669"/>
                <a:gd name="T16" fmla="*/ 1 w 1217"/>
                <a:gd name="T17" fmla="*/ 1 h 669"/>
                <a:gd name="T18" fmla="*/ 1 w 1217"/>
                <a:gd name="T19" fmla="*/ 1 h 669"/>
                <a:gd name="T20" fmla="*/ 1 w 1217"/>
                <a:gd name="T21" fmla="*/ 1 h 669"/>
                <a:gd name="T22" fmla="*/ 1 w 1217"/>
                <a:gd name="T23" fmla="*/ 1 h 669"/>
                <a:gd name="T24" fmla="*/ 1 w 1217"/>
                <a:gd name="T25" fmla="*/ 1 h 669"/>
                <a:gd name="T26" fmla="*/ 1 w 1217"/>
                <a:gd name="T27" fmla="*/ 1 h 669"/>
                <a:gd name="T28" fmla="*/ 1 w 1217"/>
                <a:gd name="T29" fmla="*/ 1 h 669"/>
                <a:gd name="T30" fmla="*/ 1 w 1217"/>
                <a:gd name="T31" fmla="*/ 1 h 669"/>
                <a:gd name="T32" fmla="*/ 1 w 1217"/>
                <a:gd name="T33" fmla="*/ 1 h 669"/>
                <a:gd name="T34" fmla="*/ 1 w 1217"/>
                <a:gd name="T35" fmla="*/ 1 h 669"/>
                <a:gd name="T36" fmla="*/ 1 w 1217"/>
                <a:gd name="T37" fmla="*/ 1 h 669"/>
                <a:gd name="T38" fmla="*/ 1 w 1217"/>
                <a:gd name="T39" fmla="*/ 1 h 669"/>
                <a:gd name="T40" fmla="*/ 1 w 1217"/>
                <a:gd name="T41" fmla="*/ 1 h 669"/>
                <a:gd name="T42" fmla="*/ 1 w 1217"/>
                <a:gd name="T43" fmla="*/ 1 h 669"/>
                <a:gd name="T44" fmla="*/ 1 w 1217"/>
                <a:gd name="T45" fmla="*/ 1 h 669"/>
                <a:gd name="T46" fmla="*/ 1 w 1217"/>
                <a:gd name="T47" fmla="*/ 1 h 669"/>
                <a:gd name="T48" fmla="*/ 1 w 1217"/>
                <a:gd name="T49" fmla="*/ 1 h 669"/>
                <a:gd name="T50" fmla="*/ 1 w 1217"/>
                <a:gd name="T51" fmla="*/ 1 h 669"/>
                <a:gd name="T52" fmla="*/ 1 w 1217"/>
                <a:gd name="T53" fmla="*/ 1 h 669"/>
                <a:gd name="T54" fmla="*/ 1 w 1217"/>
                <a:gd name="T55" fmla="*/ 1 h 669"/>
                <a:gd name="T56" fmla="*/ 1 w 1217"/>
                <a:gd name="T57" fmla="*/ 1 h 669"/>
                <a:gd name="T58" fmla="*/ 1 w 1217"/>
                <a:gd name="T59" fmla="*/ 1 h 669"/>
                <a:gd name="T60" fmla="*/ 1 w 1217"/>
                <a:gd name="T61" fmla="*/ 1 h 669"/>
                <a:gd name="T62" fmla="*/ 1 w 1217"/>
                <a:gd name="T63" fmla="*/ 1 h 669"/>
                <a:gd name="T64" fmla="*/ 1 w 1217"/>
                <a:gd name="T65" fmla="*/ 1 h 669"/>
                <a:gd name="T66" fmla="*/ 1 w 1217"/>
                <a:gd name="T67" fmla="*/ 1 h 669"/>
                <a:gd name="T68" fmla="*/ 1 w 1217"/>
                <a:gd name="T69" fmla="*/ 1 h 669"/>
                <a:gd name="T70" fmla="*/ 1 w 1217"/>
                <a:gd name="T71" fmla="*/ 1 h 669"/>
                <a:gd name="T72" fmla="*/ 1 w 1217"/>
                <a:gd name="T73" fmla="*/ 1 h 669"/>
                <a:gd name="T74" fmla="*/ 1 w 1217"/>
                <a:gd name="T75" fmla="*/ 1 h 669"/>
                <a:gd name="T76" fmla="*/ 1 w 1217"/>
                <a:gd name="T77" fmla="*/ 1 h 669"/>
                <a:gd name="T78" fmla="*/ 1 w 1217"/>
                <a:gd name="T79" fmla="*/ 1 h 669"/>
                <a:gd name="T80" fmla="*/ 1 w 1217"/>
                <a:gd name="T81" fmla="*/ 1 h 669"/>
                <a:gd name="T82" fmla="*/ 1 w 1217"/>
                <a:gd name="T83" fmla="*/ 1 h 669"/>
                <a:gd name="T84" fmla="*/ 1 w 1217"/>
                <a:gd name="T85" fmla="*/ 1 h 669"/>
                <a:gd name="T86" fmla="*/ 1 w 1217"/>
                <a:gd name="T87" fmla="*/ 1 h 669"/>
                <a:gd name="T88" fmla="*/ 1 w 1217"/>
                <a:gd name="T89" fmla="*/ 1 h 669"/>
                <a:gd name="T90" fmla="*/ 1 w 1217"/>
                <a:gd name="T91" fmla="*/ 1 h 669"/>
                <a:gd name="T92" fmla="*/ 1 w 1217"/>
                <a:gd name="T93" fmla="*/ 1 h 669"/>
                <a:gd name="T94" fmla="*/ 1 w 1217"/>
                <a:gd name="T95" fmla="*/ 1 h 669"/>
                <a:gd name="T96" fmla="*/ 1 w 1217"/>
                <a:gd name="T97" fmla="*/ 1 h 669"/>
                <a:gd name="T98" fmla="*/ 0 w 1217"/>
                <a:gd name="T99" fmla="*/ 1 h 669"/>
                <a:gd name="T100" fmla="*/ 1 w 1217"/>
                <a:gd name="T101" fmla="*/ 1 h 669"/>
                <a:gd name="T102" fmla="*/ 1 w 1217"/>
                <a:gd name="T103" fmla="*/ 0 h 669"/>
                <a:gd name="T104" fmla="*/ 1 w 1217"/>
                <a:gd name="T105" fmla="*/ 0 h 66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17"/>
                <a:gd name="T160" fmla="*/ 0 h 669"/>
                <a:gd name="T161" fmla="*/ 1217 w 1217"/>
                <a:gd name="T162" fmla="*/ 669 h 66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17" h="669">
                  <a:moveTo>
                    <a:pt x="975" y="0"/>
                  </a:moveTo>
                  <a:lnTo>
                    <a:pt x="1188" y="264"/>
                  </a:lnTo>
                  <a:lnTo>
                    <a:pt x="1217" y="544"/>
                  </a:lnTo>
                  <a:lnTo>
                    <a:pt x="1205" y="593"/>
                  </a:lnTo>
                  <a:lnTo>
                    <a:pt x="1203" y="593"/>
                  </a:lnTo>
                  <a:lnTo>
                    <a:pt x="1199" y="595"/>
                  </a:lnTo>
                  <a:lnTo>
                    <a:pt x="1196" y="597"/>
                  </a:lnTo>
                  <a:lnTo>
                    <a:pt x="1192" y="599"/>
                  </a:lnTo>
                  <a:lnTo>
                    <a:pt x="1186" y="603"/>
                  </a:lnTo>
                  <a:lnTo>
                    <a:pt x="1180" y="607"/>
                  </a:lnTo>
                  <a:lnTo>
                    <a:pt x="1171" y="608"/>
                  </a:lnTo>
                  <a:lnTo>
                    <a:pt x="1161" y="610"/>
                  </a:lnTo>
                  <a:lnTo>
                    <a:pt x="1148" y="614"/>
                  </a:lnTo>
                  <a:lnTo>
                    <a:pt x="1137" y="620"/>
                  </a:lnTo>
                  <a:lnTo>
                    <a:pt x="1120" y="624"/>
                  </a:lnTo>
                  <a:lnTo>
                    <a:pt x="1104" y="627"/>
                  </a:lnTo>
                  <a:lnTo>
                    <a:pt x="1084" y="633"/>
                  </a:lnTo>
                  <a:lnTo>
                    <a:pt x="1063" y="639"/>
                  </a:lnTo>
                  <a:lnTo>
                    <a:pt x="1036" y="643"/>
                  </a:lnTo>
                  <a:lnTo>
                    <a:pt x="1009" y="646"/>
                  </a:lnTo>
                  <a:lnTo>
                    <a:pt x="979" y="650"/>
                  </a:lnTo>
                  <a:lnTo>
                    <a:pt x="949" y="656"/>
                  </a:lnTo>
                  <a:lnTo>
                    <a:pt x="914" y="660"/>
                  </a:lnTo>
                  <a:lnTo>
                    <a:pt x="878" y="664"/>
                  </a:lnTo>
                  <a:lnTo>
                    <a:pt x="842" y="667"/>
                  </a:lnTo>
                  <a:lnTo>
                    <a:pt x="806" y="669"/>
                  </a:lnTo>
                  <a:lnTo>
                    <a:pt x="766" y="669"/>
                  </a:lnTo>
                  <a:lnTo>
                    <a:pt x="724" y="669"/>
                  </a:lnTo>
                  <a:lnTo>
                    <a:pt x="684" y="667"/>
                  </a:lnTo>
                  <a:lnTo>
                    <a:pt x="642" y="665"/>
                  </a:lnTo>
                  <a:lnTo>
                    <a:pt x="599" y="660"/>
                  </a:lnTo>
                  <a:lnTo>
                    <a:pt x="555" y="654"/>
                  </a:lnTo>
                  <a:lnTo>
                    <a:pt x="511" y="645"/>
                  </a:lnTo>
                  <a:lnTo>
                    <a:pt x="468" y="635"/>
                  </a:lnTo>
                  <a:lnTo>
                    <a:pt x="424" y="622"/>
                  </a:lnTo>
                  <a:lnTo>
                    <a:pt x="378" y="607"/>
                  </a:lnTo>
                  <a:lnTo>
                    <a:pt x="336" y="589"/>
                  </a:lnTo>
                  <a:lnTo>
                    <a:pt x="295" y="574"/>
                  </a:lnTo>
                  <a:lnTo>
                    <a:pt x="255" y="557"/>
                  </a:lnTo>
                  <a:lnTo>
                    <a:pt x="217" y="538"/>
                  </a:lnTo>
                  <a:lnTo>
                    <a:pt x="181" y="521"/>
                  </a:lnTo>
                  <a:lnTo>
                    <a:pt x="146" y="504"/>
                  </a:lnTo>
                  <a:lnTo>
                    <a:pt x="114" y="485"/>
                  </a:lnTo>
                  <a:lnTo>
                    <a:pt x="85" y="470"/>
                  </a:lnTo>
                  <a:lnTo>
                    <a:pt x="61" y="456"/>
                  </a:lnTo>
                  <a:lnTo>
                    <a:pt x="40" y="445"/>
                  </a:lnTo>
                  <a:lnTo>
                    <a:pt x="23" y="432"/>
                  </a:lnTo>
                  <a:lnTo>
                    <a:pt x="11" y="426"/>
                  </a:lnTo>
                  <a:lnTo>
                    <a:pt x="2" y="420"/>
                  </a:lnTo>
                  <a:lnTo>
                    <a:pt x="0" y="420"/>
                  </a:lnTo>
                  <a:lnTo>
                    <a:pt x="177" y="177"/>
                  </a:lnTo>
                  <a:lnTo>
                    <a:pt x="975" y="0"/>
                  </a:lnTo>
                  <a:close/>
                </a:path>
              </a:pathLst>
            </a:custGeom>
            <a:solidFill>
              <a:srgbClr val="BC7E60"/>
            </a:solidFill>
            <a:ln w="9525">
              <a:noFill/>
              <a:miter lim="800000"/>
              <a:headEnd/>
              <a:tailEnd/>
            </a:ln>
          </p:spPr>
          <p:txBody>
            <a:bodyPr>
              <a:prstTxWarp prst="textNoShape">
                <a:avLst/>
              </a:prstTxWarp>
            </a:bodyPr>
            <a:lstStyle/>
            <a:p>
              <a:endParaRPr lang="en-US"/>
            </a:p>
          </p:txBody>
        </p:sp>
        <p:sp>
          <p:nvSpPr>
            <p:cNvPr id="50192" name="Freeform 145"/>
            <p:cNvSpPr>
              <a:spLocks/>
            </p:cNvSpPr>
            <p:nvPr/>
          </p:nvSpPr>
          <p:spPr bwMode="auto">
            <a:xfrm>
              <a:off x="4770" y="3761"/>
              <a:ext cx="164" cy="207"/>
            </a:xfrm>
            <a:custGeom>
              <a:avLst/>
              <a:gdLst>
                <a:gd name="T0" fmla="*/ 0 w 329"/>
                <a:gd name="T1" fmla="*/ 0 h 412"/>
                <a:gd name="T2" fmla="*/ 0 w 329"/>
                <a:gd name="T3" fmla="*/ 0 h 412"/>
                <a:gd name="T4" fmla="*/ 0 w 329"/>
                <a:gd name="T5" fmla="*/ 1 h 412"/>
                <a:gd name="T6" fmla="*/ 0 w 329"/>
                <a:gd name="T7" fmla="*/ 1 h 412"/>
                <a:gd name="T8" fmla="*/ 0 w 329"/>
                <a:gd name="T9" fmla="*/ 1 h 412"/>
                <a:gd name="T10" fmla="*/ 0 w 329"/>
                <a:gd name="T11" fmla="*/ 1 h 412"/>
                <a:gd name="T12" fmla="*/ 0 w 329"/>
                <a:gd name="T13" fmla="*/ 1 h 412"/>
                <a:gd name="T14" fmla="*/ 0 w 329"/>
                <a:gd name="T15" fmla="*/ 1 h 412"/>
                <a:gd name="T16" fmla="*/ 0 w 329"/>
                <a:gd name="T17" fmla="*/ 1 h 412"/>
                <a:gd name="T18" fmla="*/ 0 w 329"/>
                <a:gd name="T19" fmla="*/ 1 h 412"/>
                <a:gd name="T20" fmla="*/ 0 w 329"/>
                <a:gd name="T21" fmla="*/ 1 h 412"/>
                <a:gd name="T22" fmla="*/ 0 w 329"/>
                <a:gd name="T23" fmla="*/ 1 h 412"/>
                <a:gd name="T24" fmla="*/ 0 w 329"/>
                <a:gd name="T25" fmla="*/ 1 h 412"/>
                <a:gd name="T26" fmla="*/ 0 w 329"/>
                <a:gd name="T27" fmla="*/ 1 h 412"/>
                <a:gd name="T28" fmla="*/ 0 w 329"/>
                <a:gd name="T29" fmla="*/ 1 h 412"/>
                <a:gd name="T30" fmla="*/ 0 w 329"/>
                <a:gd name="T31" fmla="*/ 1 h 412"/>
                <a:gd name="T32" fmla="*/ 0 w 329"/>
                <a:gd name="T33" fmla="*/ 1 h 412"/>
                <a:gd name="T34" fmla="*/ 0 w 329"/>
                <a:gd name="T35" fmla="*/ 1 h 412"/>
                <a:gd name="T36" fmla="*/ 0 w 329"/>
                <a:gd name="T37" fmla="*/ 1 h 412"/>
                <a:gd name="T38" fmla="*/ 0 w 329"/>
                <a:gd name="T39" fmla="*/ 1 h 412"/>
                <a:gd name="T40" fmla="*/ 0 w 329"/>
                <a:gd name="T41" fmla="*/ 1 h 412"/>
                <a:gd name="T42" fmla="*/ 0 w 329"/>
                <a:gd name="T43" fmla="*/ 1 h 412"/>
                <a:gd name="T44" fmla="*/ 0 w 329"/>
                <a:gd name="T45" fmla="*/ 1 h 412"/>
                <a:gd name="T46" fmla="*/ 0 w 329"/>
                <a:gd name="T47" fmla="*/ 1 h 412"/>
                <a:gd name="T48" fmla="*/ 0 w 329"/>
                <a:gd name="T49" fmla="*/ 1 h 412"/>
                <a:gd name="T50" fmla="*/ 0 w 329"/>
                <a:gd name="T51" fmla="*/ 1 h 412"/>
                <a:gd name="T52" fmla="*/ 0 w 329"/>
                <a:gd name="T53" fmla="*/ 1 h 412"/>
                <a:gd name="T54" fmla="*/ 0 w 329"/>
                <a:gd name="T55" fmla="*/ 1 h 412"/>
                <a:gd name="T56" fmla="*/ 0 w 329"/>
                <a:gd name="T57" fmla="*/ 1 h 412"/>
                <a:gd name="T58" fmla="*/ 0 w 329"/>
                <a:gd name="T59" fmla="*/ 1 h 412"/>
                <a:gd name="T60" fmla="*/ 0 w 329"/>
                <a:gd name="T61" fmla="*/ 1 h 412"/>
                <a:gd name="T62" fmla="*/ 0 w 329"/>
                <a:gd name="T63" fmla="*/ 0 h 412"/>
                <a:gd name="T64" fmla="*/ 0 w 329"/>
                <a:gd name="T65" fmla="*/ 0 h 4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412"/>
                <a:gd name="T101" fmla="*/ 329 w 329"/>
                <a:gd name="T102" fmla="*/ 412 h 41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412">
                  <a:moveTo>
                    <a:pt x="148" y="0"/>
                  </a:moveTo>
                  <a:lnTo>
                    <a:pt x="145" y="0"/>
                  </a:lnTo>
                  <a:lnTo>
                    <a:pt x="143" y="4"/>
                  </a:lnTo>
                  <a:lnTo>
                    <a:pt x="137" y="9"/>
                  </a:lnTo>
                  <a:lnTo>
                    <a:pt x="129" y="19"/>
                  </a:lnTo>
                  <a:lnTo>
                    <a:pt x="126" y="23"/>
                  </a:lnTo>
                  <a:lnTo>
                    <a:pt x="122" y="28"/>
                  </a:lnTo>
                  <a:lnTo>
                    <a:pt x="118" y="36"/>
                  </a:lnTo>
                  <a:lnTo>
                    <a:pt x="114" y="44"/>
                  </a:lnTo>
                  <a:lnTo>
                    <a:pt x="110" y="51"/>
                  </a:lnTo>
                  <a:lnTo>
                    <a:pt x="107" y="64"/>
                  </a:lnTo>
                  <a:lnTo>
                    <a:pt x="105" y="74"/>
                  </a:lnTo>
                  <a:lnTo>
                    <a:pt x="101" y="87"/>
                  </a:lnTo>
                  <a:lnTo>
                    <a:pt x="97" y="99"/>
                  </a:lnTo>
                  <a:lnTo>
                    <a:pt x="91" y="112"/>
                  </a:lnTo>
                  <a:lnTo>
                    <a:pt x="86" y="129"/>
                  </a:lnTo>
                  <a:lnTo>
                    <a:pt x="78" y="146"/>
                  </a:lnTo>
                  <a:lnTo>
                    <a:pt x="69" y="161"/>
                  </a:lnTo>
                  <a:lnTo>
                    <a:pt x="61" y="180"/>
                  </a:lnTo>
                  <a:lnTo>
                    <a:pt x="53" y="198"/>
                  </a:lnTo>
                  <a:lnTo>
                    <a:pt x="46" y="215"/>
                  </a:lnTo>
                  <a:lnTo>
                    <a:pt x="36" y="230"/>
                  </a:lnTo>
                  <a:lnTo>
                    <a:pt x="27" y="245"/>
                  </a:lnTo>
                  <a:lnTo>
                    <a:pt x="19" y="258"/>
                  </a:lnTo>
                  <a:lnTo>
                    <a:pt x="14" y="270"/>
                  </a:lnTo>
                  <a:lnTo>
                    <a:pt x="8" y="279"/>
                  </a:lnTo>
                  <a:lnTo>
                    <a:pt x="4" y="289"/>
                  </a:lnTo>
                  <a:lnTo>
                    <a:pt x="0" y="293"/>
                  </a:lnTo>
                  <a:lnTo>
                    <a:pt x="0" y="295"/>
                  </a:lnTo>
                  <a:lnTo>
                    <a:pt x="114" y="412"/>
                  </a:lnTo>
                  <a:lnTo>
                    <a:pt x="329" y="192"/>
                  </a:lnTo>
                  <a:lnTo>
                    <a:pt x="148" y="0"/>
                  </a:lnTo>
                  <a:close/>
                </a:path>
              </a:pathLst>
            </a:custGeom>
            <a:solidFill>
              <a:srgbClr val="928F5E"/>
            </a:solidFill>
            <a:ln w="9525">
              <a:noFill/>
              <a:miter lim="800000"/>
              <a:headEnd/>
              <a:tailEnd/>
            </a:ln>
          </p:spPr>
          <p:txBody>
            <a:bodyPr>
              <a:prstTxWarp prst="textNoShape">
                <a:avLst/>
              </a:prstTxWarp>
            </a:bodyPr>
            <a:lstStyle/>
            <a:p>
              <a:endParaRPr lang="en-US"/>
            </a:p>
          </p:txBody>
        </p:sp>
        <p:sp>
          <p:nvSpPr>
            <p:cNvPr id="50193" name="Freeform 146"/>
            <p:cNvSpPr>
              <a:spLocks/>
            </p:cNvSpPr>
            <p:nvPr/>
          </p:nvSpPr>
          <p:spPr bwMode="auto">
            <a:xfrm>
              <a:off x="4503" y="3925"/>
              <a:ext cx="67" cy="66"/>
            </a:xfrm>
            <a:custGeom>
              <a:avLst/>
              <a:gdLst>
                <a:gd name="T0" fmla="*/ 1 w 133"/>
                <a:gd name="T1" fmla="*/ 0 h 133"/>
                <a:gd name="T2" fmla="*/ 1 w 133"/>
                <a:gd name="T3" fmla="*/ 0 h 133"/>
                <a:gd name="T4" fmla="*/ 1 w 133"/>
                <a:gd name="T5" fmla="*/ 0 h 133"/>
                <a:gd name="T6" fmla="*/ 0 w 133"/>
                <a:gd name="T7" fmla="*/ 0 h 133"/>
                <a:gd name="T8" fmla="*/ 1 w 133"/>
                <a:gd name="T9" fmla="*/ 0 h 133"/>
                <a:gd name="T10" fmla="*/ 1 w 133"/>
                <a:gd name="T11" fmla="*/ 0 h 133"/>
                <a:gd name="T12" fmla="*/ 1 w 133"/>
                <a:gd name="T13" fmla="*/ 0 h 133"/>
                <a:gd name="T14" fmla="*/ 0 60000 65536"/>
                <a:gd name="T15" fmla="*/ 0 60000 65536"/>
                <a:gd name="T16" fmla="*/ 0 60000 65536"/>
                <a:gd name="T17" fmla="*/ 0 60000 65536"/>
                <a:gd name="T18" fmla="*/ 0 60000 65536"/>
                <a:gd name="T19" fmla="*/ 0 60000 65536"/>
                <a:gd name="T20" fmla="*/ 0 60000 65536"/>
                <a:gd name="T21" fmla="*/ 0 w 133"/>
                <a:gd name="T22" fmla="*/ 0 h 133"/>
                <a:gd name="T23" fmla="*/ 133 w 133"/>
                <a:gd name="T24" fmla="*/ 133 h 13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3" h="133">
                  <a:moveTo>
                    <a:pt x="49" y="0"/>
                  </a:moveTo>
                  <a:lnTo>
                    <a:pt x="133" y="104"/>
                  </a:lnTo>
                  <a:lnTo>
                    <a:pt x="70" y="133"/>
                  </a:lnTo>
                  <a:lnTo>
                    <a:pt x="0" y="133"/>
                  </a:lnTo>
                  <a:lnTo>
                    <a:pt x="23" y="57"/>
                  </a:lnTo>
                  <a:lnTo>
                    <a:pt x="49" y="0"/>
                  </a:lnTo>
                  <a:close/>
                </a:path>
              </a:pathLst>
            </a:custGeom>
            <a:solidFill>
              <a:srgbClr val="B3B02B"/>
            </a:solidFill>
            <a:ln w="9525">
              <a:noFill/>
              <a:miter lim="800000"/>
              <a:headEnd/>
              <a:tailEnd/>
            </a:ln>
          </p:spPr>
          <p:txBody>
            <a:bodyPr>
              <a:prstTxWarp prst="textNoShape">
                <a:avLst/>
              </a:prstTxWarp>
            </a:bodyPr>
            <a:lstStyle/>
            <a:p>
              <a:endParaRPr lang="en-US"/>
            </a:p>
          </p:txBody>
        </p:sp>
        <p:sp>
          <p:nvSpPr>
            <p:cNvPr id="50194" name="Freeform 149"/>
            <p:cNvSpPr>
              <a:spLocks/>
            </p:cNvSpPr>
            <p:nvPr/>
          </p:nvSpPr>
          <p:spPr bwMode="auto">
            <a:xfrm>
              <a:off x="3920" y="3081"/>
              <a:ext cx="129" cy="179"/>
            </a:xfrm>
            <a:custGeom>
              <a:avLst/>
              <a:gdLst>
                <a:gd name="T0" fmla="*/ 1 w 258"/>
                <a:gd name="T1" fmla="*/ 0 h 360"/>
                <a:gd name="T2" fmla="*/ 1 w 258"/>
                <a:gd name="T3" fmla="*/ 0 h 360"/>
                <a:gd name="T4" fmla="*/ 1 w 258"/>
                <a:gd name="T5" fmla="*/ 0 h 360"/>
                <a:gd name="T6" fmla="*/ 1 w 258"/>
                <a:gd name="T7" fmla="*/ 0 h 360"/>
                <a:gd name="T8" fmla="*/ 1 w 258"/>
                <a:gd name="T9" fmla="*/ 0 h 360"/>
                <a:gd name="T10" fmla="*/ 1 w 258"/>
                <a:gd name="T11" fmla="*/ 0 h 360"/>
                <a:gd name="T12" fmla="*/ 1 w 258"/>
                <a:gd name="T13" fmla="*/ 0 h 360"/>
                <a:gd name="T14" fmla="*/ 1 w 258"/>
                <a:gd name="T15" fmla="*/ 0 h 360"/>
                <a:gd name="T16" fmla="*/ 1 w 258"/>
                <a:gd name="T17" fmla="*/ 0 h 360"/>
                <a:gd name="T18" fmla="*/ 1 w 258"/>
                <a:gd name="T19" fmla="*/ 0 h 360"/>
                <a:gd name="T20" fmla="*/ 1 w 258"/>
                <a:gd name="T21" fmla="*/ 0 h 360"/>
                <a:gd name="T22" fmla="*/ 1 w 258"/>
                <a:gd name="T23" fmla="*/ 0 h 360"/>
                <a:gd name="T24" fmla="*/ 1 w 258"/>
                <a:gd name="T25" fmla="*/ 0 h 360"/>
                <a:gd name="T26" fmla="*/ 1 w 258"/>
                <a:gd name="T27" fmla="*/ 0 h 360"/>
                <a:gd name="T28" fmla="*/ 1 w 258"/>
                <a:gd name="T29" fmla="*/ 0 h 360"/>
                <a:gd name="T30" fmla="*/ 1 w 258"/>
                <a:gd name="T31" fmla="*/ 0 h 360"/>
                <a:gd name="T32" fmla="*/ 1 w 258"/>
                <a:gd name="T33" fmla="*/ 0 h 360"/>
                <a:gd name="T34" fmla="*/ 1 w 258"/>
                <a:gd name="T35" fmla="*/ 0 h 360"/>
                <a:gd name="T36" fmla="*/ 1 w 258"/>
                <a:gd name="T37" fmla="*/ 0 h 360"/>
                <a:gd name="T38" fmla="*/ 1 w 258"/>
                <a:gd name="T39" fmla="*/ 0 h 360"/>
                <a:gd name="T40" fmla="*/ 1 w 258"/>
                <a:gd name="T41" fmla="*/ 0 h 360"/>
                <a:gd name="T42" fmla="*/ 1 w 258"/>
                <a:gd name="T43" fmla="*/ 0 h 360"/>
                <a:gd name="T44" fmla="*/ 1 w 258"/>
                <a:gd name="T45" fmla="*/ 0 h 360"/>
                <a:gd name="T46" fmla="*/ 1 w 258"/>
                <a:gd name="T47" fmla="*/ 0 h 360"/>
                <a:gd name="T48" fmla="*/ 1 w 258"/>
                <a:gd name="T49" fmla="*/ 0 h 360"/>
                <a:gd name="T50" fmla="*/ 1 w 258"/>
                <a:gd name="T51" fmla="*/ 0 h 360"/>
                <a:gd name="T52" fmla="*/ 1 w 258"/>
                <a:gd name="T53" fmla="*/ 0 h 360"/>
                <a:gd name="T54" fmla="*/ 1 w 258"/>
                <a:gd name="T55" fmla="*/ 0 h 360"/>
                <a:gd name="T56" fmla="*/ 1 w 258"/>
                <a:gd name="T57" fmla="*/ 0 h 360"/>
                <a:gd name="T58" fmla="*/ 1 w 258"/>
                <a:gd name="T59" fmla="*/ 0 h 360"/>
                <a:gd name="T60" fmla="*/ 1 w 258"/>
                <a:gd name="T61" fmla="*/ 0 h 360"/>
                <a:gd name="T62" fmla="*/ 1 w 258"/>
                <a:gd name="T63" fmla="*/ 0 h 360"/>
                <a:gd name="T64" fmla="*/ 1 w 258"/>
                <a:gd name="T65" fmla="*/ 0 h 360"/>
                <a:gd name="T66" fmla="*/ 1 w 258"/>
                <a:gd name="T67" fmla="*/ 0 h 360"/>
                <a:gd name="T68" fmla="*/ 1 w 258"/>
                <a:gd name="T69" fmla="*/ 0 h 360"/>
                <a:gd name="T70" fmla="*/ 1 w 258"/>
                <a:gd name="T71" fmla="*/ 0 h 360"/>
                <a:gd name="T72" fmla="*/ 1 w 258"/>
                <a:gd name="T73" fmla="*/ 0 h 360"/>
                <a:gd name="T74" fmla="*/ 1 w 258"/>
                <a:gd name="T75" fmla="*/ 0 h 360"/>
                <a:gd name="T76" fmla="*/ 1 w 258"/>
                <a:gd name="T77" fmla="*/ 0 h 360"/>
                <a:gd name="T78" fmla="*/ 1 w 258"/>
                <a:gd name="T79" fmla="*/ 0 h 360"/>
                <a:gd name="T80" fmla="*/ 1 w 258"/>
                <a:gd name="T81" fmla="*/ 0 h 360"/>
                <a:gd name="T82" fmla="*/ 1 w 258"/>
                <a:gd name="T83" fmla="*/ 0 h 360"/>
                <a:gd name="T84" fmla="*/ 1 w 258"/>
                <a:gd name="T85" fmla="*/ 0 h 360"/>
                <a:gd name="T86" fmla="*/ 1 w 258"/>
                <a:gd name="T87" fmla="*/ 0 h 360"/>
                <a:gd name="T88" fmla="*/ 1 w 258"/>
                <a:gd name="T89" fmla="*/ 0 h 360"/>
                <a:gd name="T90" fmla="*/ 1 w 258"/>
                <a:gd name="T91" fmla="*/ 0 h 360"/>
                <a:gd name="T92" fmla="*/ 1 w 258"/>
                <a:gd name="T93" fmla="*/ 0 h 360"/>
                <a:gd name="T94" fmla="*/ 1 w 258"/>
                <a:gd name="T95" fmla="*/ 0 h 360"/>
                <a:gd name="T96" fmla="*/ 1 w 258"/>
                <a:gd name="T97" fmla="*/ 0 h 360"/>
                <a:gd name="T98" fmla="*/ 0 w 258"/>
                <a:gd name="T99" fmla="*/ 0 h 360"/>
                <a:gd name="T100" fmla="*/ 0 w 258"/>
                <a:gd name="T101" fmla="*/ 0 h 360"/>
                <a:gd name="T102" fmla="*/ 1 w 258"/>
                <a:gd name="T103" fmla="*/ 0 h 360"/>
                <a:gd name="T104" fmla="*/ 1 w 258"/>
                <a:gd name="T105" fmla="*/ 0 h 360"/>
                <a:gd name="T106" fmla="*/ 1 w 258"/>
                <a:gd name="T107" fmla="*/ 0 h 36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58"/>
                <a:gd name="T163" fmla="*/ 0 h 360"/>
                <a:gd name="T164" fmla="*/ 258 w 258"/>
                <a:gd name="T165" fmla="*/ 360 h 36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58" h="360">
                  <a:moveTo>
                    <a:pt x="237" y="2"/>
                  </a:moveTo>
                  <a:lnTo>
                    <a:pt x="249" y="65"/>
                  </a:lnTo>
                  <a:lnTo>
                    <a:pt x="243" y="86"/>
                  </a:lnTo>
                  <a:lnTo>
                    <a:pt x="258" y="141"/>
                  </a:lnTo>
                  <a:lnTo>
                    <a:pt x="234" y="156"/>
                  </a:lnTo>
                  <a:lnTo>
                    <a:pt x="215" y="230"/>
                  </a:lnTo>
                  <a:lnTo>
                    <a:pt x="213" y="230"/>
                  </a:lnTo>
                  <a:lnTo>
                    <a:pt x="207" y="234"/>
                  </a:lnTo>
                  <a:lnTo>
                    <a:pt x="197" y="236"/>
                  </a:lnTo>
                  <a:lnTo>
                    <a:pt x="186" y="242"/>
                  </a:lnTo>
                  <a:lnTo>
                    <a:pt x="178" y="242"/>
                  </a:lnTo>
                  <a:lnTo>
                    <a:pt x="173" y="242"/>
                  </a:lnTo>
                  <a:lnTo>
                    <a:pt x="163" y="242"/>
                  </a:lnTo>
                  <a:lnTo>
                    <a:pt x="159" y="242"/>
                  </a:lnTo>
                  <a:lnTo>
                    <a:pt x="148" y="242"/>
                  </a:lnTo>
                  <a:lnTo>
                    <a:pt x="144" y="244"/>
                  </a:lnTo>
                  <a:lnTo>
                    <a:pt x="140" y="244"/>
                  </a:lnTo>
                  <a:lnTo>
                    <a:pt x="133" y="251"/>
                  </a:lnTo>
                  <a:lnTo>
                    <a:pt x="129" y="255"/>
                  </a:lnTo>
                  <a:lnTo>
                    <a:pt x="123" y="261"/>
                  </a:lnTo>
                  <a:lnTo>
                    <a:pt x="119" y="268"/>
                  </a:lnTo>
                  <a:lnTo>
                    <a:pt x="119" y="280"/>
                  </a:lnTo>
                  <a:lnTo>
                    <a:pt x="116" y="293"/>
                  </a:lnTo>
                  <a:lnTo>
                    <a:pt x="116" y="305"/>
                  </a:lnTo>
                  <a:lnTo>
                    <a:pt x="116" y="318"/>
                  </a:lnTo>
                  <a:lnTo>
                    <a:pt x="116" y="331"/>
                  </a:lnTo>
                  <a:lnTo>
                    <a:pt x="116" y="341"/>
                  </a:lnTo>
                  <a:lnTo>
                    <a:pt x="118" y="350"/>
                  </a:lnTo>
                  <a:lnTo>
                    <a:pt x="118" y="358"/>
                  </a:lnTo>
                  <a:lnTo>
                    <a:pt x="119" y="360"/>
                  </a:lnTo>
                  <a:lnTo>
                    <a:pt x="5" y="268"/>
                  </a:lnTo>
                  <a:lnTo>
                    <a:pt x="7" y="267"/>
                  </a:lnTo>
                  <a:lnTo>
                    <a:pt x="15" y="263"/>
                  </a:lnTo>
                  <a:lnTo>
                    <a:pt x="17" y="257"/>
                  </a:lnTo>
                  <a:lnTo>
                    <a:pt x="19" y="251"/>
                  </a:lnTo>
                  <a:lnTo>
                    <a:pt x="21" y="242"/>
                  </a:lnTo>
                  <a:lnTo>
                    <a:pt x="23" y="230"/>
                  </a:lnTo>
                  <a:lnTo>
                    <a:pt x="21" y="221"/>
                  </a:lnTo>
                  <a:lnTo>
                    <a:pt x="19" y="213"/>
                  </a:lnTo>
                  <a:lnTo>
                    <a:pt x="19" y="204"/>
                  </a:lnTo>
                  <a:lnTo>
                    <a:pt x="17" y="196"/>
                  </a:lnTo>
                  <a:lnTo>
                    <a:pt x="15" y="185"/>
                  </a:lnTo>
                  <a:lnTo>
                    <a:pt x="13" y="177"/>
                  </a:lnTo>
                  <a:lnTo>
                    <a:pt x="11" y="168"/>
                  </a:lnTo>
                  <a:lnTo>
                    <a:pt x="9" y="160"/>
                  </a:lnTo>
                  <a:lnTo>
                    <a:pt x="7" y="149"/>
                  </a:lnTo>
                  <a:lnTo>
                    <a:pt x="5" y="141"/>
                  </a:lnTo>
                  <a:lnTo>
                    <a:pt x="3" y="133"/>
                  </a:lnTo>
                  <a:lnTo>
                    <a:pt x="2" y="128"/>
                  </a:lnTo>
                  <a:lnTo>
                    <a:pt x="0" y="118"/>
                  </a:lnTo>
                  <a:lnTo>
                    <a:pt x="0" y="116"/>
                  </a:lnTo>
                  <a:lnTo>
                    <a:pt x="55" y="0"/>
                  </a:lnTo>
                  <a:lnTo>
                    <a:pt x="237" y="2"/>
                  </a:lnTo>
                  <a:close/>
                </a:path>
              </a:pathLst>
            </a:custGeom>
            <a:solidFill>
              <a:srgbClr val="FFC4B8"/>
            </a:solidFill>
            <a:ln w="9525">
              <a:noFill/>
              <a:miter lim="800000"/>
              <a:headEnd/>
              <a:tailEnd/>
            </a:ln>
          </p:spPr>
          <p:txBody>
            <a:bodyPr>
              <a:prstTxWarp prst="textNoShape">
                <a:avLst/>
              </a:prstTxWarp>
            </a:bodyPr>
            <a:lstStyle/>
            <a:p>
              <a:endParaRPr lang="en-US"/>
            </a:p>
          </p:txBody>
        </p:sp>
        <p:sp>
          <p:nvSpPr>
            <p:cNvPr id="50195" name="Freeform 150"/>
            <p:cNvSpPr>
              <a:spLocks/>
            </p:cNvSpPr>
            <p:nvPr/>
          </p:nvSpPr>
          <p:spPr bwMode="auto">
            <a:xfrm>
              <a:off x="3927" y="3082"/>
              <a:ext cx="117" cy="142"/>
            </a:xfrm>
            <a:custGeom>
              <a:avLst/>
              <a:gdLst>
                <a:gd name="T0" fmla="*/ 1 w 234"/>
                <a:gd name="T1" fmla="*/ 0 h 285"/>
                <a:gd name="T2" fmla="*/ 1 w 234"/>
                <a:gd name="T3" fmla="*/ 0 h 285"/>
                <a:gd name="T4" fmla="*/ 1 w 234"/>
                <a:gd name="T5" fmla="*/ 0 h 285"/>
                <a:gd name="T6" fmla="*/ 1 w 234"/>
                <a:gd name="T7" fmla="*/ 0 h 285"/>
                <a:gd name="T8" fmla="*/ 1 w 234"/>
                <a:gd name="T9" fmla="*/ 0 h 285"/>
                <a:gd name="T10" fmla="*/ 1 w 234"/>
                <a:gd name="T11" fmla="*/ 0 h 285"/>
                <a:gd name="T12" fmla="*/ 1 w 234"/>
                <a:gd name="T13" fmla="*/ 0 h 285"/>
                <a:gd name="T14" fmla="*/ 1 w 234"/>
                <a:gd name="T15" fmla="*/ 0 h 285"/>
                <a:gd name="T16" fmla="*/ 1 w 234"/>
                <a:gd name="T17" fmla="*/ 0 h 285"/>
                <a:gd name="T18" fmla="*/ 1 w 234"/>
                <a:gd name="T19" fmla="*/ 0 h 285"/>
                <a:gd name="T20" fmla="*/ 1 w 234"/>
                <a:gd name="T21" fmla="*/ 0 h 285"/>
                <a:gd name="T22" fmla="*/ 1 w 234"/>
                <a:gd name="T23" fmla="*/ 0 h 285"/>
                <a:gd name="T24" fmla="*/ 1 w 234"/>
                <a:gd name="T25" fmla="*/ 0 h 285"/>
                <a:gd name="T26" fmla="*/ 1 w 234"/>
                <a:gd name="T27" fmla="*/ 0 h 285"/>
                <a:gd name="T28" fmla="*/ 1 w 234"/>
                <a:gd name="T29" fmla="*/ 0 h 285"/>
                <a:gd name="T30" fmla="*/ 1 w 234"/>
                <a:gd name="T31" fmla="*/ 0 h 285"/>
                <a:gd name="T32" fmla="*/ 1 w 234"/>
                <a:gd name="T33" fmla="*/ 0 h 285"/>
                <a:gd name="T34" fmla="*/ 1 w 234"/>
                <a:gd name="T35" fmla="*/ 0 h 285"/>
                <a:gd name="T36" fmla="*/ 1 w 234"/>
                <a:gd name="T37" fmla="*/ 0 h 285"/>
                <a:gd name="T38" fmla="*/ 0 w 234"/>
                <a:gd name="T39" fmla="*/ 0 h 285"/>
                <a:gd name="T40" fmla="*/ 1 w 234"/>
                <a:gd name="T41" fmla="*/ 0 h 285"/>
                <a:gd name="T42" fmla="*/ 1 w 234"/>
                <a:gd name="T43" fmla="*/ 0 h 285"/>
                <a:gd name="T44" fmla="*/ 1 w 234"/>
                <a:gd name="T45" fmla="*/ 0 h 285"/>
                <a:gd name="T46" fmla="*/ 1 w 234"/>
                <a:gd name="T47" fmla="*/ 0 h 285"/>
                <a:gd name="T48" fmla="*/ 1 w 234"/>
                <a:gd name="T49" fmla="*/ 0 h 285"/>
                <a:gd name="T50" fmla="*/ 1 w 234"/>
                <a:gd name="T51" fmla="*/ 0 h 285"/>
                <a:gd name="T52" fmla="*/ 1 w 234"/>
                <a:gd name="T53" fmla="*/ 0 h 285"/>
                <a:gd name="T54" fmla="*/ 1 w 234"/>
                <a:gd name="T55" fmla="*/ 0 h 285"/>
                <a:gd name="T56" fmla="*/ 1 w 234"/>
                <a:gd name="T57" fmla="*/ 0 h 285"/>
                <a:gd name="T58" fmla="*/ 1 w 234"/>
                <a:gd name="T59" fmla="*/ 0 h 285"/>
                <a:gd name="T60" fmla="*/ 1 w 234"/>
                <a:gd name="T61" fmla="*/ 0 h 285"/>
                <a:gd name="T62" fmla="*/ 1 w 234"/>
                <a:gd name="T63" fmla="*/ 0 h 285"/>
                <a:gd name="T64" fmla="*/ 1 w 234"/>
                <a:gd name="T65" fmla="*/ 0 h 2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4"/>
                <a:gd name="T100" fmla="*/ 0 h 285"/>
                <a:gd name="T101" fmla="*/ 234 w 234"/>
                <a:gd name="T102" fmla="*/ 285 h 28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4" h="285">
                  <a:moveTo>
                    <a:pt x="222" y="0"/>
                  </a:moveTo>
                  <a:lnTo>
                    <a:pt x="234" y="55"/>
                  </a:lnTo>
                  <a:lnTo>
                    <a:pt x="169" y="76"/>
                  </a:lnTo>
                  <a:lnTo>
                    <a:pt x="201" y="97"/>
                  </a:lnTo>
                  <a:lnTo>
                    <a:pt x="198" y="99"/>
                  </a:lnTo>
                  <a:lnTo>
                    <a:pt x="184" y="103"/>
                  </a:lnTo>
                  <a:lnTo>
                    <a:pt x="173" y="109"/>
                  </a:lnTo>
                  <a:lnTo>
                    <a:pt x="165" y="114"/>
                  </a:lnTo>
                  <a:lnTo>
                    <a:pt x="161" y="116"/>
                  </a:lnTo>
                  <a:lnTo>
                    <a:pt x="160" y="120"/>
                  </a:lnTo>
                  <a:lnTo>
                    <a:pt x="158" y="126"/>
                  </a:lnTo>
                  <a:lnTo>
                    <a:pt x="158" y="133"/>
                  </a:lnTo>
                  <a:lnTo>
                    <a:pt x="150" y="141"/>
                  </a:lnTo>
                  <a:lnTo>
                    <a:pt x="141" y="152"/>
                  </a:lnTo>
                  <a:lnTo>
                    <a:pt x="129" y="164"/>
                  </a:lnTo>
                  <a:lnTo>
                    <a:pt x="122" y="177"/>
                  </a:lnTo>
                  <a:lnTo>
                    <a:pt x="118" y="190"/>
                  </a:lnTo>
                  <a:lnTo>
                    <a:pt x="120" y="202"/>
                  </a:lnTo>
                  <a:lnTo>
                    <a:pt x="125" y="213"/>
                  </a:lnTo>
                  <a:lnTo>
                    <a:pt x="137" y="223"/>
                  </a:lnTo>
                  <a:lnTo>
                    <a:pt x="144" y="228"/>
                  </a:lnTo>
                  <a:lnTo>
                    <a:pt x="152" y="234"/>
                  </a:lnTo>
                  <a:lnTo>
                    <a:pt x="158" y="238"/>
                  </a:lnTo>
                  <a:lnTo>
                    <a:pt x="161" y="240"/>
                  </a:lnTo>
                  <a:lnTo>
                    <a:pt x="129" y="242"/>
                  </a:lnTo>
                  <a:lnTo>
                    <a:pt x="97" y="285"/>
                  </a:lnTo>
                  <a:lnTo>
                    <a:pt x="8" y="244"/>
                  </a:lnTo>
                  <a:lnTo>
                    <a:pt x="8" y="242"/>
                  </a:lnTo>
                  <a:lnTo>
                    <a:pt x="8" y="238"/>
                  </a:lnTo>
                  <a:lnTo>
                    <a:pt x="11" y="230"/>
                  </a:lnTo>
                  <a:lnTo>
                    <a:pt x="13" y="225"/>
                  </a:lnTo>
                  <a:lnTo>
                    <a:pt x="13" y="213"/>
                  </a:lnTo>
                  <a:lnTo>
                    <a:pt x="15" y="206"/>
                  </a:lnTo>
                  <a:lnTo>
                    <a:pt x="15" y="194"/>
                  </a:lnTo>
                  <a:lnTo>
                    <a:pt x="13" y="185"/>
                  </a:lnTo>
                  <a:lnTo>
                    <a:pt x="9" y="173"/>
                  </a:lnTo>
                  <a:lnTo>
                    <a:pt x="8" y="162"/>
                  </a:lnTo>
                  <a:lnTo>
                    <a:pt x="4" y="150"/>
                  </a:lnTo>
                  <a:lnTo>
                    <a:pt x="4" y="141"/>
                  </a:lnTo>
                  <a:lnTo>
                    <a:pt x="0" y="131"/>
                  </a:lnTo>
                  <a:lnTo>
                    <a:pt x="0" y="124"/>
                  </a:lnTo>
                  <a:lnTo>
                    <a:pt x="2" y="116"/>
                  </a:lnTo>
                  <a:lnTo>
                    <a:pt x="6" y="112"/>
                  </a:lnTo>
                  <a:lnTo>
                    <a:pt x="8" y="109"/>
                  </a:lnTo>
                  <a:lnTo>
                    <a:pt x="15" y="112"/>
                  </a:lnTo>
                  <a:lnTo>
                    <a:pt x="25" y="114"/>
                  </a:lnTo>
                  <a:lnTo>
                    <a:pt x="36" y="120"/>
                  </a:lnTo>
                  <a:lnTo>
                    <a:pt x="44" y="124"/>
                  </a:lnTo>
                  <a:lnTo>
                    <a:pt x="53" y="128"/>
                  </a:lnTo>
                  <a:lnTo>
                    <a:pt x="57" y="130"/>
                  </a:lnTo>
                  <a:lnTo>
                    <a:pt x="61" y="130"/>
                  </a:lnTo>
                  <a:lnTo>
                    <a:pt x="59" y="126"/>
                  </a:lnTo>
                  <a:lnTo>
                    <a:pt x="59" y="120"/>
                  </a:lnTo>
                  <a:lnTo>
                    <a:pt x="59" y="112"/>
                  </a:lnTo>
                  <a:lnTo>
                    <a:pt x="59" y="105"/>
                  </a:lnTo>
                  <a:lnTo>
                    <a:pt x="59" y="97"/>
                  </a:lnTo>
                  <a:lnTo>
                    <a:pt x="59" y="90"/>
                  </a:lnTo>
                  <a:lnTo>
                    <a:pt x="59" y="80"/>
                  </a:lnTo>
                  <a:lnTo>
                    <a:pt x="61" y="76"/>
                  </a:lnTo>
                  <a:lnTo>
                    <a:pt x="66" y="73"/>
                  </a:lnTo>
                  <a:lnTo>
                    <a:pt x="76" y="80"/>
                  </a:lnTo>
                  <a:lnTo>
                    <a:pt x="85" y="84"/>
                  </a:lnTo>
                  <a:lnTo>
                    <a:pt x="93" y="86"/>
                  </a:lnTo>
                  <a:lnTo>
                    <a:pt x="91" y="48"/>
                  </a:lnTo>
                  <a:lnTo>
                    <a:pt x="222" y="0"/>
                  </a:lnTo>
                  <a:close/>
                </a:path>
              </a:pathLst>
            </a:custGeom>
            <a:solidFill>
              <a:srgbClr val="F59E91"/>
            </a:solidFill>
            <a:ln w="9525">
              <a:noFill/>
              <a:miter lim="800000"/>
              <a:headEnd/>
              <a:tailEnd/>
            </a:ln>
          </p:spPr>
          <p:txBody>
            <a:bodyPr>
              <a:prstTxWarp prst="textNoShape">
                <a:avLst/>
              </a:prstTxWarp>
            </a:bodyPr>
            <a:lstStyle/>
            <a:p>
              <a:endParaRPr lang="en-US"/>
            </a:p>
          </p:txBody>
        </p:sp>
        <p:sp>
          <p:nvSpPr>
            <p:cNvPr id="50196" name="Freeform 151"/>
            <p:cNvSpPr>
              <a:spLocks/>
            </p:cNvSpPr>
            <p:nvPr/>
          </p:nvSpPr>
          <p:spPr bwMode="auto">
            <a:xfrm>
              <a:off x="4008" y="3408"/>
              <a:ext cx="1067" cy="323"/>
            </a:xfrm>
            <a:custGeom>
              <a:avLst/>
              <a:gdLst>
                <a:gd name="T0" fmla="*/ 1 w 2133"/>
                <a:gd name="T1" fmla="*/ 0 h 647"/>
                <a:gd name="T2" fmla="*/ 1 w 2133"/>
                <a:gd name="T3" fmla="*/ 0 h 647"/>
                <a:gd name="T4" fmla="*/ 1 w 2133"/>
                <a:gd name="T5" fmla="*/ 0 h 647"/>
                <a:gd name="T6" fmla="*/ 1 w 2133"/>
                <a:gd name="T7" fmla="*/ 0 h 647"/>
                <a:gd name="T8" fmla="*/ 1 w 2133"/>
                <a:gd name="T9" fmla="*/ 0 h 647"/>
                <a:gd name="T10" fmla="*/ 1 w 2133"/>
                <a:gd name="T11" fmla="*/ 0 h 647"/>
                <a:gd name="T12" fmla="*/ 1 w 2133"/>
                <a:gd name="T13" fmla="*/ 0 h 647"/>
                <a:gd name="T14" fmla="*/ 1 w 2133"/>
                <a:gd name="T15" fmla="*/ 0 h 647"/>
                <a:gd name="T16" fmla="*/ 1 w 2133"/>
                <a:gd name="T17" fmla="*/ 0 h 647"/>
                <a:gd name="T18" fmla="*/ 1 w 2133"/>
                <a:gd name="T19" fmla="*/ 0 h 647"/>
                <a:gd name="T20" fmla="*/ 1 w 2133"/>
                <a:gd name="T21" fmla="*/ 0 h 647"/>
                <a:gd name="T22" fmla="*/ 1 w 2133"/>
                <a:gd name="T23" fmla="*/ 0 h 647"/>
                <a:gd name="T24" fmla="*/ 1 w 2133"/>
                <a:gd name="T25" fmla="*/ 0 h 647"/>
                <a:gd name="T26" fmla="*/ 1 w 2133"/>
                <a:gd name="T27" fmla="*/ 0 h 647"/>
                <a:gd name="T28" fmla="*/ 1 w 2133"/>
                <a:gd name="T29" fmla="*/ 0 h 647"/>
                <a:gd name="T30" fmla="*/ 1 w 2133"/>
                <a:gd name="T31" fmla="*/ 0 h 647"/>
                <a:gd name="T32" fmla="*/ 1 w 2133"/>
                <a:gd name="T33" fmla="*/ 0 h 647"/>
                <a:gd name="T34" fmla="*/ 1 w 2133"/>
                <a:gd name="T35" fmla="*/ 0 h 647"/>
                <a:gd name="T36" fmla="*/ 1 w 2133"/>
                <a:gd name="T37" fmla="*/ 0 h 647"/>
                <a:gd name="T38" fmla="*/ 1 w 2133"/>
                <a:gd name="T39" fmla="*/ 0 h 647"/>
                <a:gd name="T40" fmla="*/ 1 w 2133"/>
                <a:gd name="T41" fmla="*/ 0 h 647"/>
                <a:gd name="T42" fmla="*/ 1 w 2133"/>
                <a:gd name="T43" fmla="*/ 0 h 647"/>
                <a:gd name="T44" fmla="*/ 1 w 2133"/>
                <a:gd name="T45" fmla="*/ 0 h 647"/>
                <a:gd name="T46" fmla="*/ 1 w 2133"/>
                <a:gd name="T47" fmla="*/ 0 h 647"/>
                <a:gd name="T48" fmla="*/ 1 w 2133"/>
                <a:gd name="T49" fmla="*/ 0 h 647"/>
                <a:gd name="T50" fmla="*/ 1 w 2133"/>
                <a:gd name="T51" fmla="*/ 0 h 647"/>
                <a:gd name="T52" fmla="*/ 1 w 2133"/>
                <a:gd name="T53" fmla="*/ 0 h 647"/>
                <a:gd name="T54" fmla="*/ 1 w 2133"/>
                <a:gd name="T55" fmla="*/ 0 h 647"/>
                <a:gd name="T56" fmla="*/ 1 w 2133"/>
                <a:gd name="T57" fmla="*/ 0 h 647"/>
                <a:gd name="T58" fmla="*/ 1 w 2133"/>
                <a:gd name="T59" fmla="*/ 0 h 647"/>
                <a:gd name="T60" fmla="*/ 1 w 2133"/>
                <a:gd name="T61" fmla="*/ 0 h 647"/>
                <a:gd name="T62" fmla="*/ 1 w 2133"/>
                <a:gd name="T63" fmla="*/ 0 h 647"/>
                <a:gd name="T64" fmla="*/ 1 w 2133"/>
                <a:gd name="T65" fmla="*/ 0 h 647"/>
                <a:gd name="T66" fmla="*/ 1 w 2133"/>
                <a:gd name="T67" fmla="*/ 0 h 647"/>
                <a:gd name="T68" fmla="*/ 1 w 2133"/>
                <a:gd name="T69" fmla="*/ 0 h 647"/>
                <a:gd name="T70" fmla="*/ 1 w 2133"/>
                <a:gd name="T71" fmla="*/ 0 h 647"/>
                <a:gd name="T72" fmla="*/ 1 w 2133"/>
                <a:gd name="T73" fmla="*/ 0 h 647"/>
                <a:gd name="T74" fmla="*/ 0 w 2133"/>
                <a:gd name="T75" fmla="*/ 0 h 647"/>
                <a:gd name="T76" fmla="*/ 0 w 2133"/>
                <a:gd name="T77" fmla="*/ 0 h 647"/>
                <a:gd name="T78" fmla="*/ 1 w 2133"/>
                <a:gd name="T79" fmla="*/ 0 h 647"/>
                <a:gd name="T80" fmla="*/ 1 w 2133"/>
                <a:gd name="T81" fmla="*/ 0 h 64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133"/>
                <a:gd name="T124" fmla="*/ 0 h 647"/>
                <a:gd name="T125" fmla="*/ 2133 w 2133"/>
                <a:gd name="T126" fmla="*/ 647 h 64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133" h="647">
                  <a:moveTo>
                    <a:pt x="29" y="0"/>
                  </a:moveTo>
                  <a:lnTo>
                    <a:pt x="1004" y="432"/>
                  </a:lnTo>
                  <a:lnTo>
                    <a:pt x="1403" y="491"/>
                  </a:lnTo>
                  <a:lnTo>
                    <a:pt x="2133" y="453"/>
                  </a:lnTo>
                  <a:lnTo>
                    <a:pt x="2056" y="578"/>
                  </a:lnTo>
                  <a:lnTo>
                    <a:pt x="2048" y="578"/>
                  </a:lnTo>
                  <a:lnTo>
                    <a:pt x="2035" y="582"/>
                  </a:lnTo>
                  <a:lnTo>
                    <a:pt x="2012" y="586"/>
                  </a:lnTo>
                  <a:lnTo>
                    <a:pt x="1981" y="592"/>
                  </a:lnTo>
                  <a:lnTo>
                    <a:pt x="1943" y="598"/>
                  </a:lnTo>
                  <a:lnTo>
                    <a:pt x="1898" y="605"/>
                  </a:lnTo>
                  <a:lnTo>
                    <a:pt x="1846" y="613"/>
                  </a:lnTo>
                  <a:lnTo>
                    <a:pt x="1793" y="620"/>
                  </a:lnTo>
                  <a:lnTo>
                    <a:pt x="1732" y="626"/>
                  </a:lnTo>
                  <a:lnTo>
                    <a:pt x="1668" y="634"/>
                  </a:lnTo>
                  <a:lnTo>
                    <a:pt x="1599" y="639"/>
                  </a:lnTo>
                  <a:lnTo>
                    <a:pt x="1531" y="643"/>
                  </a:lnTo>
                  <a:lnTo>
                    <a:pt x="1460" y="645"/>
                  </a:lnTo>
                  <a:lnTo>
                    <a:pt x="1390" y="647"/>
                  </a:lnTo>
                  <a:lnTo>
                    <a:pt x="1318" y="645"/>
                  </a:lnTo>
                  <a:lnTo>
                    <a:pt x="1249" y="643"/>
                  </a:lnTo>
                  <a:lnTo>
                    <a:pt x="1177" y="636"/>
                  </a:lnTo>
                  <a:lnTo>
                    <a:pt x="1111" y="630"/>
                  </a:lnTo>
                  <a:lnTo>
                    <a:pt x="1044" y="618"/>
                  </a:lnTo>
                  <a:lnTo>
                    <a:pt x="981" y="607"/>
                  </a:lnTo>
                  <a:lnTo>
                    <a:pt x="921" y="594"/>
                  </a:lnTo>
                  <a:lnTo>
                    <a:pt x="864" y="580"/>
                  </a:lnTo>
                  <a:lnTo>
                    <a:pt x="810" y="565"/>
                  </a:lnTo>
                  <a:lnTo>
                    <a:pt x="761" y="554"/>
                  </a:lnTo>
                  <a:lnTo>
                    <a:pt x="715" y="537"/>
                  </a:lnTo>
                  <a:lnTo>
                    <a:pt x="675" y="525"/>
                  </a:lnTo>
                  <a:lnTo>
                    <a:pt x="641" y="512"/>
                  </a:lnTo>
                  <a:lnTo>
                    <a:pt x="611" y="502"/>
                  </a:lnTo>
                  <a:lnTo>
                    <a:pt x="586" y="493"/>
                  </a:lnTo>
                  <a:lnTo>
                    <a:pt x="569" y="485"/>
                  </a:lnTo>
                  <a:lnTo>
                    <a:pt x="559" y="482"/>
                  </a:lnTo>
                  <a:lnTo>
                    <a:pt x="556" y="482"/>
                  </a:lnTo>
                  <a:lnTo>
                    <a:pt x="0" y="69"/>
                  </a:lnTo>
                  <a:lnTo>
                    <a:pt x="0" y="16"/>
                  </a:lnTo>
                  <a:lnTo>
                    <a:pt x="29" y="0"/>
                  </a:lnTo>
                  <a:close/>
                </a:path>
              </a:pathLst>
            </a:custGeom>
            <a:solidFill>
              <a:srgbClr val="E6B380"/>
            </a:solidFill>
            <a:ln w="9525">
              <a:noFill/>
              <a:miter lim="800000"/>
              <a:headEnd/>
              <a:tailEnd/>
            </a:ln>
          </p:spPr>
          <p:txBody>
            <a:bodyPr>
              <a:prstTxWarp prst="textNoShape">
                <a:avLst/>
              </a:prstTxWarp>
            </a:bodyPr>
            <a:lstStyle/>
            <a:p>
              <a:endParaRPr lang="en-US"/>
            </a:p>
          </p:txBody>
        </p:sp>
        <p:sp>
          <p:nvSpPr>
            <p:cNvPr id="50197" name="Freeform 152"/>
            <p:cNvSpPr>
              <a:spLocks/>
            </p:cNvSpPr>
            <p:nvPr/>
          </p:nvSpPr>
          <p:spPr bwMode="auto">
            <a:xfrm>
              <a:off x="4000" y="3254"/>
              <a:ext cx="1287" cy="447"/>
            </a:xfrm>
            <a:custGeom>
              <a:avLst/>
              <a:gdLst>
                <a:gd name="T0" fmla="*/ 1 w 2574"/>
                <a:gd name="T1" fmla="*/ 1 h 894"/>
                <a:gd name="T2" fmla="*/ 1 w 2574"/>
                <a:gd name="T3" fmla="*/ 1 h 894"/>
                <a:gd name="T4" fmla="*/ 1 w 2574"/>
                <a:gd name="T5" fmla="*/ 1 h 894"/>
                <a:gd name="T6" fmla="*/ 1 w 2574"/>
                <a:gd name="T7" fmla="*/ 1 h 894"/>
                <a:gd name="T8" fmla="*/ 1 w 2574"/>
                <a:gd name="T9" fmla="*/ 1 h 894"/>
                <a:gd name="T10" fmla="*/ 1 w 2574"/>
                <a:gd name="T11" fmla="*/ 1 h 894"/>
                <a:gd name="T12" fmla="*/ 1 w 2574"/>
                <a:gd name="T13" fmla="*/ 1 h 894"/>
                <a:gd name="T14" fmla="*/ 1 w 2574"/>
                <a:gd name="T15" fmla="*/ 1 h 894"/>
                <a:gd name="T16" fmla="*/ 1 w 2574"/>
                <a:gd name="T17" fmla="*/ 1 h 894"/>
                <a:gd name="T18" fmla="*/ 1 w 2574"/>
                <a:gd name="T19" fmla="*/ 1 h 894"/>
                <a:gd name="T20" fmla="*/ 1 w 2574"/>
                <a:gd name="T21" fmla="*/ 1 h 894"/>
                <a:gd name="T22" fmla="*/ 1 w 2574"/>
                <a:gd name="T23" fmla="*/ 1 h 894"/>
                <a:gd name="T24" fmla="*/ 1 w 2574"/>
                <a:gd name="T25" fmla="*/ 1 h 894"/>
                <a:gd name="T26" fmla="*/ 1 w 2574"/>
                <a:gd name="T27" fmla="*/ 1 h 894"/>
                <a:gd name="T28" fmla="*/ 1 w 2574"/>
                <a:gd name="T29" fmla="*/ 1 h 894"/>
                <a:gd name="T30" fmla="*/ 1 w 2574"/>
                <a:gd name="T31" fmla="*/ 1 h 894"/>
                <a:gd name="T32" fmla="*/ 1 w 2574"/>
                <a:gd name="T33" fmla="*/ 0 h 894"/>
                <a:gd name="T34" fmla="*/ 1 w 2574"/>
                <a:gd name="T35" fmla="*/ 1 h 894"/>
                <a:gd name="T36" fmla="*/ 1 w 2574"/>
                <a:gd name="T37" fmla="*/ 1 h 894"/>
                <a:gd name="T38" fmla="*/ 1 w 2574"/>
                <a:gd name="T39" fmla="*/ 1 h 894"/>
                <a:gd name="T40" fmla="*/ 1 w 2574"/>
                <a:gd name="T41" fmla="*/ 1 h 894"/>
                <a:gd name="T42" fmla="*/ 1 w 2574"/>
                <a:gd name="T43" fmla="*/ 1 h 894"/>
                <a:gd name="T44" fmla="*/ 1 w 2574"/>
                <a:gd name="T45" fmla="*/ 1 h 894"/>
                <a:gd name="T46" fmla="*/ 1 w 2574"/>
                <a:gd name="T47" fmla="*/ 1 h 894"/>
                <a:gd name="T48" fmla="*/ 0 w 2574"/>
                <a:gd name="T49" fmla="*/ 1 h 894"/>
                <a:gd name="T50" fmla="*/ 1 w 2574"/>
                <a:gd name="T51" fmla="*/ 1 h 894"/>
                <a:gd name="T52" fmla="*/ 1 w 2574"/>
                <a:gd name="T53" fmla="*/ 1 h 894"/>
                <a:gd name="T54" fmla="*/ 1 w 2574"/>
                <a:gd name="T55" fmla="*/ 1 h 894"/>
                <a:gd name="T56" fmla="*/ 1 w 2574"/>
                <a:gd name="T57" fmla="*/ 1 h 894"/>
                <a:gd name="T58" fmla="*/ 1 w 2574"/>
                <a:gd name="T59" fmla="*/ 1 h 894"/>
                <a:gd name="T60" fmla="*/ 1 w 2574"/>
                <a:gd name="T61" fmla="*/ 1 h 894"/>
                <a:gd name="T62" fmla="*/ 1 w 2574"/>
                <a:gd name="T63" fmla="*/ 1 h 894"/>
                <a:gd name="T64" fmla="*/ 1 w 2574"/>
                <a:gd name="T65" fmla="*/ 1 h 894"/>
                <a:gd name="T66" fmla="*/ 1 w 2574"/>
                <a:gd name="T67" fmla="*/ 1 h 894"/>
                <a:gd name="T68" fmla="*/ 1 w 2574"/>
                <a:gd name="T69" fmla="*/ 1 h 894"/>
                <a:gd name="T70" fmla="*/ 1 w 2574"/>
                <a:gd name="T71" fmla="*/ 1 h 894"/>
                <a:gd name="T72" fmla="*/ 1 w 2574"/>
                <a:gd name="T73" fmla="*/ 1 h 894"/>
                <a:gd name="T74" fmla="*/ 1 w 2574"/>
                <a:gd name="T75" fmla="*/ 1 h 894"/>
                <a:gd name="T76" fmla="*/ 1 w 2574"/>
                <a:gd name="T77" fmla="*/ 1 h 894"/>
                <a:gd name="T78" fmla="*/ 1 w 2574"/>
                <a:gd name="T79" fmla="*/ 1 h 894"/>
                <a:gd name="T80" fmla="*/ 1 w 2574"/>
                <a:gd name="T81" fmla="*/ 1 h 894"/>
                <a:gd name="T82" fmla="*/ 1 w 2574"/>
                <a:gd name="T83" fmla="*/ 1 h 894"/>
                <a:gd name="T84" fmla="*/ 1 w 2574"/>
                <a:gd name="T85" fmla="*/ 1 h 89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74"/>
                <a:gd name="T130" fmla="*/ 0 h 894"/>
                <a:gd name="T131" fmla="*/ 2574 w 2574"/>
                <a:gd name="T132" fmla="*/ 894 h 89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74" h="894">
                  <a:moveTo>
                    <a:pt x="2574" y="670"/>
                  </a:moveTo>
                  <a:lnTo>
                    <a:pt x="2572" y="668"/>
                  </a:lnTo>
                  <a:lnTo>
                    <a:pt x="2572" y="660"/>
                  </a:lnTo>
                  <a:lnTo>
                    <a:pt x="2569" y="651"/>
                  </a:lnTo>
                  <a:lnTo>
                    <a:pt x="2567" y="639"/>
                  </a:lnTo>
                  <a:lnTo>
                    <a:pt x="2561" y="622"/>
                  </a:lnTo>
                  <a:lnTo>
                    <a:pt x="2557" y="605"/>
                  </a:lnTo>
                  <a:lnTo>
                    <a:pt x="2552" y="584"/>
                  </a:lnTo>
                  <a:lnTo>
                    <a:pt x="2548" y="565"/>
                  </a:lnTo>
                  <a:lnTo>
                    <a:pt x="2540" y="542"/>
                  </a:lnTo>
                  <a:lnTo>
                    <a:pt x="2533" y="518"/>
                  </a:lnTo>
                  <a:lnTo>
                    <a:pt x="2525" y="495"/>
                  </a:lnTo>
                  <a:lnTo>
                    <a:pt x="2519" y="472"/>
                  </a:lnTo>
                  <a:lnTo>
                    <a:pt x="2512" y="449"/>
                  </a:lnTo>
                  <a:lnTo>
                    <a:pt x="2504" y="428"/>
                  </a:lnTo>
                  <a:lnTo>
                    <a:pt x="2496" y="405"/>
                  </a:lnTo>
                  <a:lnTo>
                    <a:pt x="2487" y="388"/>
                  </a:lnTo>
                  <a:lnTo>
                    <a:pt x="2476" y="367"/>
                  </a:lnTo>
                  <a:lnTo>
                    <a:pt x="2462" y="352"/>
                  </a:lnTo>
                  <a:lnTo>
                    <a:pt x="2443" y="335"/>
                  </a:lnTo>
                  <a:lnTo>
                    <a:pt x="2422" y="320"/>
                  </a:lnTo>
                  <a:lnTo>
                    <a:pt x="2394" y="303"/>
                  </a:lnTo>
                  <a:lnTo>
                    <a:pt x="2367" y="289"/>
                  </a:lnTo>
                  <a:lnTo>
                    <a:pt x="2337" y="274"/>
                  </a:lnTo>
                  <a:lnTo>
                    <a:pt x="2304" y="263"/>
                  </a:lnTo>
                  <a:lnTo>
                    <a:pt x="2268" y="250"/>
                  </a:lnTo>
                  <a:lnTo>
                    <a:pt x="2230" y="236"/>
                  </a:lnTo>
                  <a:lnTo>
                    <a:pt x="2190" y="223"/>
                  </a:lnTo>
                  <a:lnTo>
                    <a:pt x="2152" y="211"/>
                  </a:lnTo>
                  <a:lnTo>
                    <a:pt x="2109" y="198"/>
                  </a:lnTo>
                  <a:lnTo>
                    <a:pt x="2069" y="185"/>
                  </a:lnTo>
                  <a:lnTo>
                    <a:pt x="2025" y="173"/>
                  </a:lnTo>
                  <a:lnTo>
                    <a:pt x="1983" y="160"/>
                  </a:lnTo>
                  <a:lnTo>
                    <a:pt x="1939" y="145"/>
                  </a:lnTo>
                  <a:lnTo>
                    <a:pt x="1900" y="130"/>
                  </a:lnTo>
                  <a:lnTo>
                    <a:pt x="1860" y="116"/>
                  </a:lnTo>
                  <a:lnTo>
                    <a:pt x="1820" y="105"/>
                  </a:lnTo>
                  <a:lnTo>
                    <a:pt x="1782" y="92"/>
                  </a:lnTo>
                  <a:lnTo>
                    <a:pt x="1742" y="80"/>
                  </a:lnTo>
                  <a:lnTo>
                    <a:pt x="1704" y="69"/>
                  </a:lnTo>
                  <a:lnTo>
                    <a:pt x="1666" y="59"/>
                  </a:lnTo>
                  <a:lnTo>
                    <a:pt x="1624" y="48"/>
                  </a:lnTo>
                  <a:lnTo>
                    <a:pt x="1582" y="40"/>
                  </a:lnTo>
                  <a:lnTo>
                    <a:pt x="1538" y="31"/>
                  </a:lnTo>
                  <a:lnTo>
                    <a:pt x="1495" y="23"/>
                  </a:lnTo>
                  <a:lnTo>
                    <a:pt x="1445" y="16"/>
                  </a:lnTo>
                  <a:lnTo>
                    <a:pt x="1396" y="12"/>
                  </a:lnTo>
                  <a:lnTo>
                    <a:pt x="1343" y="8"/>
                  </a:lnTo>
                  <a:lnTo>
                    <a:pt x="1285" y="4"/>
                  </a:lnTo>
                  <a:lnTo>
                    <a:pt x="1223" y="0"/>
                  </a:lnTo>
                  <a:lnTo>
                    <a:pt x="1158" y="0"/>
                  </a:lnTo>
                  <a:lnTo>
                    <a:pt x="1092" y="0"/>
                  </a:lnTo>
                  <a:lnTo>
                    <a:pt x="1025" y="0"/>
                  </a:lnTo>
                  <a:lnTo>
                    <a:pt x="953" y="2"/>
                  </a:lnTo>
                  <a:lnTo>
                    <a:pt x="882" y="6"/>
                  </a:lnTo>
                  <a:lnTo>
                    <a:pt x="810" y="10"/>
                  </a:lnTo>
                  <a:lnTo>
                    <a:pt x="740" y="16"/>
                  </a:lnTo>
                  <a:lnTo>
                    <a:pt x="670" y="19"/>
                  </a:lnTo>
                  <a:lnTo>
                    <a:pt x="601" y="27"/>
                  </a:lnTo>
                  <a:lnTo>
                    <a:pt x="533" y="37"/>
                  </a:lnTo>
                  <a:lnTo>
                    <a:pt x="468" y="44"/>
                  </a:lnTo>
                  <a:lnTo>
                    <a:pt x="405" y="52"/>
                  </a:lnTo>
                  <a:lnTo>
                    <a:pt x="348" y="63"/>
                  </a:lnTo>
                  <a:lnTo>
                    <a:pt x="293" y="75"/>
                  </a:lnTo>
                  <a:lnTo>
                    <a:pt x="244" y="86"/>
                  </a:lnTo>
                  <a:lnTo>
                    <a:pt x="198" y="97"/>
                  </a:lnTo>
                  <a:lnTo>
                    <a:pt x="158" y="109"/>
                  </a:lnTo>
                  <a:lnTo>
                    <a:pt x="122" y="122"/>
                  </a:lnTo>
                  <a:lnTo>
                    <a:pt x="94" y="135"/>
                  </a:lnTo>
                  <a:lnTo>
                    <a:pt x="67" y="149"/>
                  </a:lnTo>
                  <a:lnTo>
                    <a:pt x="46" y="164"/>
                  </a:lnTo>
                  <a:lnTo>
                    <a:pt x="29" y="179"/>
                  </a:lnTo>
                  <a:lnTo>
                    <a:pt x="17" y="194"/>
                  </a:lnTo>
                  <a:lnTo>
                    <a:pt x="6" y="210"/>
                  </a:lnTo>
                  <a:lnTo>
                    <a:pt x="0" y="227"/>
                  </a:lnTo>
                  <a:lnTo>
                    <a:pt x="0" y="242"/>
                  </a:lnTo>
                  <a:lnTo>
                    <a:pt x="2" y="259"/>
                  </a:lnTo>
                  <a:lnTo>
                    <a:pt x="6" y="274"/>
                  </a:lnTo>
                  <a:lnTo>
                    <a:pt x="16" y="293"/>
                  </a:lnTo>
                  <a:lnTo>
                    <a:pt x="27" y="310"/>
                  </a:lnTo>
                  <a:lnTo>
                    <a:pt x="42" y="327"/>
                  </a:lnTo>
                  <a:lnTo>
                    <a:pt x="59" y="345"/>
                  </a:lnTo>
                  <a:lnTo>
                    <a:pt x="82" y="366"/>
                  </a:lnTo>
                  <a:lnTo>
                    <a:pt x="105" y="386"/>
                  </a:lnTo>
                  <a:lnTo>
                    <a:pt x="133" y="409"/>
                  </a:lnTo>
                  <a:lnTo>
                    <a:pt x="164" y="432"/>
                  </a:lnTo>
                  <a:lnTo>
                    <a:pt x="198" y="457"/>
                  </a:lnTo>
                  <a:lnTo>
                    <a:pt x="234" y="481"/>
                  </a:lnTo>
                  <a:lnTo>
                    <a:pt x="272" y="508"/>
                  </a:lnTo>
                  <a:lnTo>
                    <a:pt x="310" y="533"/>
                  </a:lnTo>
                  <a:lnTo>
                    <a:pt x="352" y="558"/>
                  </a:lnTo>
                  <a:lnTo>
                    <a:pt x="392" y="584"/>
                  </a:lnTo>
                  <a:lnTo>
                    <a:pt x="436" y="611"/>
                  </a:lnTo>
                  <a:lnTo>
                    <a:pt x="479" y="636"/>
                  </a:lnTo>
                  <a:lnTo>
                    <a:pt x="523" y="660"/>
                  </a:lnTo>
                  <a:lnTo>
                    <a:pt x="565" y="685"/>
                  </a:lnTo>
                  <a:lnTo>
                    <a:pt x="611" y="710"/>
                  </a:lnTo>
                  <a:lnTo>
                    <a:pt x="654" y="731"/>
                  </a:lnTo>
                  <a:lnTo>
                    <a:pt x="702" y="751"/>
                  </a:lnTo>
                  <a:lnTo>
                    <a:pt x="751" y="772"/>
                  </a:lnTo>
                  <a:lnTo>
                    <a:pt x="805" y="793"/>
                  </a:lnTo>
                  <a:lnTo>
                    <a:pt x="860" y="810"/>
                  </a:lnTo>
                  <a:lnTo>
                    <a:pt x="919" y="828"/>
                  </a:lnTo>
                  <a:lnTo>
                    <a:pt x="978" y="841"/>
                  </a:lnTo>
                  <a:lnTo>
                    <a:pt x="1040" y="856"/>
                  </a:lnTo>
                  <a:lnTo>
                    <a:pt x="1105" y="866"/>
                  </a:lnTo>
                  <a:lnTo>
                    <a:pt x="1170" y="877"/>
                  </a:lnTo>
                  <a:lnTo>
                    <a:pt x="1238" y="883"/>
                  </a:lnTo>
                  <a:lnTo>
                    <a:pt x="1308" y="890"/>
                  </a:lnTo>
                  <a:lnTo>
                    <a:pt x="1379" y="892"/>
                  </a:lnTo>
                  <a:lnTo>
                    <a:pt x="1451" y="894"/>
                  </a:lnTo>
                  <a:lnTo>
                    <a:pt x="1525" y="890"/>
                  </a:lnTo>
                  <a:lnTo>
                    <a:pt x="1601" y="886"/>
                  </a:lnTo>
                  <a:lnTo>
                    <a:pt x="1675" y="877"/>
                  </a:lnTo>
                  <a:lnTo>
                    <a:pt x="1755" y="866"/>
                  </a:lnTo>
                  <a:lnTo>
                    <a:pt x="1837" y="852"/>
                  </a:lnTo>
                  <a:lnTo>
                    <a:pt x="1920" y="837"/>
                  </a:lnTo>
                  <a:lnTo>
                    <a:pt x="2000" y="818"/>
                  </a:lnTo>
                  <a:lnTo>
                    <a:pt x="2082" y="801"/>
                  </a:lnTo>
                  <a:lnTo>
                    <a:pt x="2160" y="782"/>
                  </a:lnTo>
                  <a:lnTo>
                    <a:pt x="2236" y="765"/>
                  </a:lnTo>
                  <a:lnTo>
                    <a:pt x="2304" y="744"/>
                  </a:lnTo>
                  <a:lnTo>
                    <a:pt x="2371" y="729"/>
                  </a:lnTo>
                  <a:lnTo>
                    <a:pt x="2428" y="712"/>
                  </a:lnTo>
                  <a:lnTo>
                    <a:pt x="2477" y="698"/>
                  </a:lnTo>
                  <a:lnTo>
                    <a:pt x="2517" y="685"/>
                  </a:lnTo>
                  <a:lnTo>
                    <a:pt x="2548" y="675"/>
                  </a:lnTo>
                  <a:lnTo>
                    <a:pt x="2567" y="672"/>
                  </a:lnTo>
                  <a:lnTo>
                    <a:pt x="2574" y="670"/>
                  </a:lnTo>
                  <a:close/>
                </a:path>
              </a:pathLst>
            </a:custGeom>
            <a:solidFill>
              <a:srgbClr val="FFE6B3"/>
            </a:solidFill>
            <a:ln w="9525">
              <a:noFill/>
              <a:miter lim="800000"/>
              <a:headEnd/>
              <a:tailEnd/>
            </a:ln>
          </p:spPr>
          <p:txBody>
            <a:bodyPr>
              <a:prstTxWarp prst="textNoShape">
                <a:avLst/>
              </a:prstTxWarp>
            </a:bodyPr>
            <a:lstStyle/>
            <a:p>
              <a:endParaRPr lang="en-US"/>
            </a:p>
          </p:txBody>
        </p:sp>
        <p:sp>
          <p:nvSpPr>
            <p:cNvPr id="50198" name="Freeform 153"/>
            <p:cNvSpPr>
              <a:spLocks/>
            </p:cNvSpPr>
            <p:nvPr/>
          </p:nvSpPr>
          <p:spPr bwMode="auto">
            <a:xfrm>
              <a:off x="3806" y="3662"/>
              <a:ext cx="249" cy="117"/>
            </a:xfrm>
            <a:custGeom>
              <a:avLst/>
              <a:gdLst>
                <a:gd name="T0" fmla="*/ 1 w 498"/>
                <a:gd name="T1" fmla="*/ 0 h 236"/>
                <a:gd name="T2" fmla="*/ 1 w 498"/>
                <a:gd name="T3" fmla="*/ 0 h 236"/>
                <a:gd name="T4" fmla="*/ 1 w 498"/>
                <a:gd name="T5" fmla="*/ 0 h 236"/>
                <a:gd name="T6" fmla="*/ 1 w 498"/>
                <a:gd name="T7" fmla="*/ 0 h 236"/>
                <a:gd name="T8" fmla="*/ 1 w 498"/>
                <a:gd name="T9" fmla="*/ 0 h 236"/>
                <a:gd name="T10" fmla="*/ 1 w 498"/>
                <a:gd name="T11" fmla="*/ 0 h 236"/>
                <a:gd name="T12" fmla="*/ 1 w 498"/>
                <a:gd name="T13" fmla="*/ 0 h 236"/>
                <a:gd name="T14" fmla="*/ 1 w 498"/>
                <a:gd name="T15" fmla="*/ 0 h 236"/>
                <a:gd name="T16" fmla="*/ 1 w 498"/>
                <a:gd name="T17" fmla="*/ 0 h 236"/>
                <a:gd name="T18" fmla="*/ 1 w 498"/>
                <a:gd name="T19" fmla="*/ 0 h 236"/>
                <a:gd name="T20" fmla="*/ 1 w 498"/>
                <a:gd name="T21" fmla="*/ 0 h 236"/>
                <a:gd name="T22" fmla="*/ 1 w 498"/>
                <a:gd name="T23" fmla="*/ 0 h 236"/>
                <a:gd name="T24" fmla="*/ 1 w 498"/>
                <a:gd name="T25" fmla="*/ 0 h 236"/>
                <a:gd name="T26" fmla="*/ 1 w 498"/>
                <a:gd name="T27" fmla="*/ 0 h 236"/>
                <a:gd name="T28" fmla="*/ 1 w 498"/>
                <a:gd name="T29" fmla="*/ 0 h 236"/>
                <a:gd name="T30" fmla="*/ 1 w 498"/>
                <a:gd name="T31" fmla="*/ 0 h 236"/>
                <a:gd name="T32" fmla="*/ 1 w 498"/>
                <a:gd name="T33" fmla="*/ 0 h 236"/>
                <a:gd name="T34" fmla="*/ 1 w 498"/>
                <a:gd name="T35" fmla="*/ 0 h 236"/>
                <a:gd name="T36" fmla="*/ 1 w 498"/>
                <a:gd name="T37" fmla="*/ 0 h 236"/>
                <a:gd name="T38" fmla="*/ 1 w 498"/>
                <a:gd name="T39" fmla="*/ 0 h 236"/>
                <a:gd name="T40" fmla="*/ 1 w 498"/>
                <a:gd name="T41" fmla="*/ 0 h 236"/>
                <a:gd name="T42" fmla="*/ 1 w 498"/>
                <a:gd name="T43" fmla="*/ 0 h 236"/>
                <a:gd name="T44" fmla="*/ 1 w 498"/>
                <a:gd name="T45" fmla="*/ 0 h 236"/>
                <a:gd name="T46" fmla="*/ 1 w 498"/>
                <a:gd name="T47" fmla="*/ 0 h 236"/>
                <a:gd name="T48" fmla="*/ 1 w 498"/>
                <a:gd name="T49" fmla="*/ 0 h 236"/>
                <a:gd name="T50" fmla="*/ 1 w 498"/>
                <a:gd name="T51" fmla="*/ 0 h 236"/>
                <a:gd name="T52" fmla="*/ 1 w 498"/>
                <a:gd name="T53" fmla="*/ 0 h 236"/>
                <a:gd name="T54" fmla="*/ 1 w 498"/>
                <a:gd name="T55" fmla="*/ 0 h 236"/>
                <a:gd name="T56" fmla="*/ 1 w 498"/>
                <a:gd name="T57" fmla="*/ 0 h 236"/>
                <a:gd name="T58" fmla="*/ 1 w 498"/>
                <a:gd name="T59" fmla="*/ 0 h 236"/>
                <a:gd name="T60" fmla="*/ 1 w 498"/>
                <a:gd name="T61" fmla="*/ 0 h 236"/>
                <a:gd name="T62" fmla="*/ 1 w 498"/>
                <a:gd name="T63" fmla="*/ 0 h 236"/>
                <a:gd name="T64" fmla="*/ 1 w 498"/>
                <a:gd name="T65" fmla="*/ 0 h 236"/>
                <a:gd name="T66" fmla="*/ 1 w 498"/>
                <a:gd name="T67" fmla="*/ 0 h 236"/>
                <a:gd name="T68" fmla="*/ 1 w 498"/>
                <a:gd name="T69" fmla="*/ 0 h 236"/>
                <a:gd name="T70" fmla="*/ 1 w 498"/>
                <a:gd name="T71" fmla="*/ 0 h 236"/>
                <a:gd name="T72" fmla="*/ 1 w 498"/>
                <a:gd name="T73" fmla="*/ 0 h 236"/>
                <a:gd name="T74" fmla="*/ 1 w 498"/>
                <a:gd name="T75" fmla="*/ 0 h 236"/>
                <a:gd name="T76" fmla="*/ 1 w 498"/>
                <a:gd name="T77" fmla="*/ 0 h 236"/>
                <a:gd name="T78" fmla="*/ 1 w 498"/>
                <a:gd name="T79" fmla="*/ 0 h 236"/>
                <a:gd name="T80" fmla="*/ 1 w 498"/>
                <a:gd name="T81" fmla="*/ 0 h 236"/>
                <a:gd name="T82" fmla="*/ 1 w 498"/>
                <a:gd name="T83" fmla="*/ 0 h 236"/>
                <a:gd name="T84" fmla="*/ 1 w 498"/>
                <a:gd name="T85" fmla="*/ 0 h 236"/>
                <a:gd name="T86" fmla="*/ 1 w 498"/>
                <a:gd name="T87" fmla="*/ 0 h 236"/>
                <a:gd name="T88" fmla="*/ 1 w 498"/>
                <a:gd name="T89" fmla="*/ 0 h 236"/>
                <a:gd name="T90" fmla="*/ 1 w 498"/>
                <a:gd name="T91" fmla="*/ 0 h 236"/>
                <a:gd name="T92" fmla="*/ 1 w 498"/>
                <a:gd name="T93" fmla="*/ 0 h 236"/>
                <a:gd name="T94" fmla="*/ 1 w 498"/>
                <a:gd name="T95" fmla="*/ 0 h 236"/>
                <a:gd name="T96" fmla="*/ 1 w 498"/>
                <a:gd name="T97" fmla="*/ 0 h 236"/>
                <a:gd name="T98" fmla="*/ 1 w 498"/>
                <a:gd name="T99" fmla="*/ 0 h 236"/>
                <a:gd name="T100" fmla="*/ 1 w 498"/>
                <a:gd name="T101" fmla="*/ 0 h 236"/>
                <a:gd name="T102" fmla="*/ 1 w 498"/>
                <a:gd name="T103" fmla="*/ 0 h 236"/>
                <a:gd name="T104" fmla="*/ 1 w 498"/>
                <a:gd name="T105" fmla="*/ 0 h 236"/>
                <a:gd name="T106" fmla="*/ 1 w 498"/>
                <a:gd name="T107" fmla="*/ 0 h 236"/>
                <a:gd name="T108" fmla="*/ 1 w 498"/>
                <a:gd name="T109" fmla="*/ 0 h 236"/>
                <a:gd name="T110" fmla="*/ 1 w 498"/>
                <a:gd name="T111" fmla="*/ 0 h 236"/>
                <a:gd name="T112" fmla="*/ 1 w 498"/>
                <a:gd name="T113" fmla="*/ 0 h 2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98"/>
                <a:gd name="T172" fmla="*/ 0 h 236"/>
                <a:gd name="T173" fmla="*/ 498 w 498"/>
                <a:gd name="T174" fmla="*/ 236 h 2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98" h="236">
                  <a:moveTo>
                    <a:pt x="192" y="0"/>
                  </a:moveTo>
                  <a:lnTo>
                    <a:pt x="192" y="103"/>
                  </a:lnTo>
                  <a:lnTo>
                    <a:pt x="188" y="103"/>
                  </a:lnTo>
                  <a:lnTo>
                    <a:pt x="182" y="105"/>
                  </a:lnTo>
                  <a:lnTo>
                    <a:pt x="174" y="105"/>
                  </a:lnTo>
                  <a:lnTo>
                    <a:pt x="171" y="107"/>
                  </a:lnTo>
                  <a:lnTo>
                    <a:pt x="163" y="107"/>
                  </a:lnTo>
                  <a:lnTo>
                    <a:pt x="155" y="110"/>
                  </a:lnTo>
                  <a:lnTo>
                    <a:pt x="146" y="110"/>
                  </a:lnTo>
                  <a:lnTo>
                    <a:pt x="138" y="112"/>
                  </a:lnTo>
                  <a:lnTo>
                    <a:pt x="129" y="112"/>
                  </a:lnTo>
                  <a:lnTo>
                    <a:pt x="121" y="114"/>
                  </a:lnTo>
                  <a:lnTo>
                    <a:pt x="110" y="116"/>
                  </a:lnTo>
                  <a:lnTo>
                    <a:pt x="102" y="118"/>
                  </a:lnTo>
                  <a:lnTo>
                    <a:pt x="91" y="118"/>
                  </a:lnTo>
                  <a:lnTo>
                    <a:pt x="81" y="122"/>
                  </a:lnTo>
                  <a:lnTo>
                    <a:pt x="70" y="122"/>
                  </a:lnTo>
                  <a:lnTo>
                    <a:pt x="62" y="122"/>
                  </a:lnTo>
                  <a:lnTo>
                    <a:pt x="55" y="122"/>
                  </a:lnTo>
                  <a:lnTo>
                    <a:pt x="49" y="124"/>
                  </a:lnTo>
                  <a:lnTo>
                    <a:pt x="38" y="124"/>
                  </a:lnTo>
                  <a:lnTo>
                    <a:pt x="30" y="126"/>
                  </a:lnTo>
                  <a:lnTo>
                    <a:pt x="22" y="126"/>
                  </a:lnTo>
                  <a:lnTo>
                    <a:pt x="19" y="126"/>
                  </a:lnTo>
                  <a:lnTo>
                    <a:pt x="17" y="126"/>
                  </a:lnTo>
                  <a:lnTo>
                    <a:pt x="9" y="147"/>
                  </a:lnTo>
                  <a:lnTo>
                    <a:pt x="161" y="143"/>
                  </a:lnTo>
                  <a:lnTo>
                    <a:pt x="1" y="192"/>
                  </a:lnTo>
                  <a:lnTo>
                    <a:pt x="0" y="213"/>
                  </a:lnTo>
                  <a:lnTo>
                    <a:pt x="17" y="211"/>
                  </a:lnTo>
                  <a:lnTo>
                    <a:pt x="24" y="207"/>
                  </a:lnTo>
                  <a:lnTo>
                    <a:pt x="34" y="207"/>
                  </a:lnTo>
                  <a:lnTo>
                    <a:pt x="45" y="204"/>
                  </a:lnTo>
                  <a:lnTo>
                    <a:pt x="60" y="204"/>
                  </a:lnTo>
                  <a:lnTo>
                    <a:pt x="74" y="200"/>
                  </a:lnTo>
                  <a:lnTo>
                    <a:pt x="89" y="198"/>
                  </a:lnTo>
                  <a:lnTo>
                    <a:pt x="106" y="196"/>
                  </a:lnTo>
                  <a:lnTo>
                    <a:pt x="123" y="196"/>
                  </a:lnTo>
                  <a:lnTo>
                    <a:pt x="142" y="192"/>
                  </a:lnTo>
                  <a:lnTo>
                    <a:pt x="159" y="192"/>
                  </a:lnTo>
                  <a:lnTo>
                    <a:pt x="178" y="192"/>
                  </a:lnTo>
                  <a:lnTo>
                    <a:pt x="199" y="192"/>
                  </a:lnTo>
                  <a:lnTo>
                    <a:pt x="216" y="190"/>
                  </a:lnTo>
                  <a:lnTo>
                    <a:pt x="235" y="192"/>
                  </a:lnTo>
                  <a:lnTo>
                    <a:pt x="254" y="192"/>
                  </a:lnTo>
                  <a:lnTo>
                    <a:pt x="275" y="196"/>
                  </a:lnTo>
                  <a:lnTo>
                    <a:pt x="292" y="200"/>
                  </a:lnTo>
                  <a:lnTo>
                    <a:pt x="311" y="204"/>
                  </a:lnTo>
                  <a:lnTo>
                    <a:pt x="328" y="207"/>
                  </a:lnTo>
                  <a:lnTo>
                    <a:pt x="347" y="211"/>
                  </a:lnTo>
                  <a:lnTo>
                    <a:pt x="361" y="215"/>
                  </a:lnTo>
                  <a:lnTo>
                    <a:pt x="376" y="219"/>
                  </a:lnTo>
                  <a:lnTo>
                    <a:pt x="387" y="223"/>
                  </a:lnTo>
                  <a:lnTo>
                    <a:pt x="401" y="228"/>
                  </a:lnTo>
                  <a:lnTo>
                    <a:pt x="408" y="230"/>
                  </a:lnTo>
                  <a:lnTo>
                    <a:pt x="416" y="232"/>
                  </a:lnTo>
                  <a:lnTo>
                    <a:pt x="420" y="234"/>
                  </a:lnTo>
                  <a:lnTo>
                    <a:pt x="424" y="236"/>
                  </a:lnTo>
                  <a:lnTo>
                    <a:pt x="424" y="213"/>
                  </a:lnTo>
                  <a:lnTo>
                    <a:pt x="300" y="158"/>
                  </a:lnTo>
                  <a:lnTo>
                    <a:pt x="302" y="158"/>
                  </a:lnTo>
                  <a:lnTo>
                    <a:pt x="308" y="158"/>
                  </a:lnTo>
                  <a:lnTo>
                    <a:pt x="311" y="158"/>
                  </a:lnTo>
                  <a:lnTo>
                    <a:pt x="319" y="158"/>
                  </a:lnTo>
                  <a:lnTo>
                    <a:pt x="325" y="158"/>
                  </a:lnTo>
                  <a:lnTo>
                    <a:pt x="332" y="158"/>
                  </a:lnTo>
                  <a:lnTo>
                    <a:pt x="340" y="156"/>
                  </a:lnTo>
                  <a:lnTo>
                    <a:pt x="347" y="156"/>
                  </a:lnTo>
                  <a:lnTo>
                    <a:pt x="357" y="156"/>
                  </a:lnTo>
                  <a:lnTo>
                    <a:pt x="365" y="156"/>
                  </a:lnTo>
                  <a:lnTo>
                    <a:pt x="374" y="156"/>
                  </a:lnTo>
                  <a:lnTo>
                    <a:pt x="384" y="156"/>
                  </a:lnTo>
                  <a:lnTo>
                    <a:pt x="393" y="156"/>
                  </a:lnTo>
                  <a:lnTo>
                    <a:pt x="404" y="156"/>
                  </a:lnTo>
                  <a:lnTo>
                    <a:pt x="412" y="154"/>
                  </a:lnTo>
                  <a:lnTo>
                    <a:pt x="420" y="154"/>
                  </a:lnTo>
                  <a:lnTo>
                    <a:pt x="429" y="154"/>
                  </a:lnTo>
                  <a:lnTo>
                    <a:pt x="439" y="154"/>
                  </a:lnTo>
                  <a:lnTo>
                    <a:pt x="444" y="154"/>
                  </a:lnTo>
                  <a:lnTo>
                    <a:pt x="452" y="154"/>
                  </a:lnTo>
                  <a:lnTo>
                    <a:pt x="462" y="154"/>
                  </a:lnTo>
                  <a:lnTo>
                    <a:pt x="469" y="154"/>
                  </a:lnTo>
                  <a:lnTo>
                    <a:pt x="479" y="154"/>
                  </a:lnTo>
                  <a:lnTo>
                    <a:pt x="488" y="154"/>
                  </a:lnTo>
                  <a:lnTo>
                    <a:pt x="494" y="154"/>
                  </a:lnTo>
                  <a:lnTo>
                    <a:pt x="498" y="154"/>
                  </a:lnTo>
                  <a:lnTo>
                    <a:pt x="490" y="135"/>
                  </a:lnTo>
                  <a:lnTo>
                    <a:pt x="486" y="135"/>
                  </a:lnTo>
                  <a:lnTo>
                    <a:pt x="479" y="133"/>
                  </a:lnTo>
                  <a:lnTo>
                    <a:pt x="473" y="131"/>
                  </a:lnTo>
                  <a:lnTo>
                    <a:pt x="467" y="129"/>
                  </a:lnTo>
                  <a:lnTo>
                    <a:pt x="460" y="128"/>
                  </a:lnTo>
                  <a:lnTo>
                    <a:pt x="452" y="126"/>
                  </a:lnTo>
                  <a:lnTo>
                    <a:pt x="441" y="124"/>
                  </a:lnTo>
                  <a:lnTo>
                    <a:pt x="433" y="122"/>
                  </a:lnTo>
                  <a:lnTo>
                    <a:pt x="422" y="120"/>
                  </a:lnTo>
                  <a:lnTo>
                    <a:pt x="412" y="120"/>
                  </a:lnTo>
                  <a:lnTo>
                    <a:pt x="401" y="118"/>
                  </a:lnTo>
                  <a:lnTo>
                    <a:pt x="391" y="116"/>
                  </a:lnTo>
                  <a:lnTo>
                    <a:pt x="380" y="114"/>
                  </a:lnTo>
                  <a:lnTo>
                    <a:pt x="370" y="114"/>
                  </a:lnTo>
                  <a:lnTo>
                    <a:pt x="359" y="112"/>
                  </a:lnTo>
                  <a:lnTo>
                    <a:pt x="349" y="110"/>
                  </a:lnTo>
                  <a:lnTo>
                    <a:pt x="340" y="110"/>
                  </a:lnTo>
                  <a:lnTo>
                    <a:pt x="332" y="110"/>
                  </a:lnTo>
                  <a:lnTo>
                    <a:pt x="323" y="109"/>
                  </a:lnTo>
                  <a:lnTo>
                    <a:pt x="315" y="107"/>
                  </a:lnTo>
                  <a:lnTo>
                    <a:pt x="308" y="107"/>
                  </a:lnTo>
                  <a:lnTo>
                    <a:pt x="304" y="107"/>
                  </a:lnTo>
                  <a:lnTo>
                    <a:pt x="292" y="107"/>
                  </a:lnTo>
                  <a:lnTo>
                    <a:pt x="283" y="107"/>
                  </a:lnTo>
                  <a:lnTo>
                    <a:pt x="279" y="107"/>
                  </a:lnTo>
                  <a:lnTo>
                    <a:pt x="300" y="38"/>
                  </a:lnTo>
                  <a:lnTo>
                    <a:pt x="192" y="0"/>
                  </a:lnTo>
                  <a:close/>
                </a:path>
              </a:pathLst>
            </a:custGeom>
            <a:solidFill>
              <a:srgbClr val="8A8AA8"/>
            </a:solidFill>
            <a:ln w="9525">
              <a:noFill/>
              <a:miter lim="800000"/>
              <a:headEnd/>
              <a:tailEnd/>
            </a:ln>
          </p:spPr>
          <p:txBody>
            <a:bodyPr>
              <a:prstTxWarp prst="textNoShape">
                <a:avLst/>
              </a:prstTxWarp>
            </a:bodyPr>
            <a:lstStyle/>
            <a:p>
              <a:endParaRPr lang="en-US"/>
            </a:p>
          </p:txBody>
        </p:sp>
        <p:sp>
          <p:nvSpPr>
            <p:cNvPr id="50199" name="Freeform 154"/>
            <p:cNvSpPr>
              <a:spLocks/>
            </p:cNvSpPr>
            <p:nvPr/>
          </p:nvSpPr>
          <p:spPr bwMode="auto">
            <a:xfrm>
              <a:off x="4099" y="3933"/>
              <a:ext cx="360" cy="158"/>
            </a:xfrm>
            <a:custGeom>
              <a:avLst/>
              <a:gdLst>
                <a:gd name="T0" fmla="*/ 1 w 719"/>
                <a:gd name="T1" fmla="*/ 1 h 316"/>
                <a:gd name="T2" fmla="*/ 1 w 719"/>
                <a:gd name="T3" fmla="*/ 1 h 316"/>
                <a:gd name="T4" fmla="*/ 1 w 719"/>
                <a:gd name="T5" fmla="*/ 1 h 316"/>
                <a:gd name="T6" fmla="*/ 1 w 719"/>
                <a:gd name="T7" fmla="*/ 1 h 316"/>
                <a:gd name="T8" fmla="*/ 1 w 719"/>
                <a:gd name="T9" fmla="*/ 1 h 316"/>
                <a:gd name="T10" fmla="*/ 1 w 719"/>
                <a:gd name="T11" fmla="*/ 1 h 316"/>
                <a:gd name="T12" fmla="*/ 1 w 719"/>
                <a:gd name="T13" fmla="*/ 1 h 316"/>
                <a:gd name="T14" fmla="*/ 1 w 719"/>
                <a:gd name="T15" fmla="*/ 1 h 316"/>
                <a:gd name="T16" fmla="*/ 1 w 719"/>
                <a:gd name="T17" fmla="*/ 0 h 316"/>
                <a:gd name="T18" fmla="*/ 1 w 719"/>
                <a:gd name="T19" fmla="*/ 1 h 316"/>
                <a:gd name="T20" fmla="*/ 1 w 719"/>
                <a:gd name="T21" fmla="*/ 1 h 316"/>
                <a:gd name="T22" fmla="*/ 1 w 719"/>
                <a:gd name="T23" fmla="*/ 1 h 316"/>
                <a:gd name="T24" fmla="*/ 1 w 719"/>
                <a:gd name="T25" fmla="*/ 1 h 316"/>
                <a:gd name="T26" fmla="*/ 1 w 719"/>
                <a:gd name="T27" fmla="*/ 1 h 316"/>
                <a:gd name="T28" fmla="*/ 1 w 719"/>
                <a:gd name="T29" fmla="*/ 1 h 316"/>
                <a:gd name="T30" fmla="*/ 1 w 719"/>
                <a:gd name="T31" fmla="*/ 1 h 316"/>
                <a:gd name="T32" fmla="*/ 1 w 719"/>
                <a:gd name="T33" fmla="*/ 1 h 316"/>
                <a:gd name="T34" fmla="*/ 1 w 719"/>
                <a:gd name="T35" fmla="*/ 1 h 316"/>
                <a:gd name="T36" fmla="*/ 1 w 719"/>
                <a:gd name="T37" fmla="*/ 1 h 316"/>
                <a:gd name="T38" fmla="*/ 1 w 719"/>
                <a:gd name="T39" fmla="*/ 1 h 316"/>
                <a:gd name="T40" fmla="*/ 1 w 719"/>
                <a:gd name="T41" fmla="*/ 1 h 316"/>
                <a:gd name="T42" fmla="*/ 1 w 719"/>
                <a:gd name="T43" fmla="*/ 1 h 316"/>
                <a:gd name="T44" fmla="*/ 1 w 719"/>
                <a:gd name="T45" fmla="*/ 1 h 316"/>
                <a:gd name="T46" fmla="*/ 1 w 719"/>
                <a:gd name="T47" fmla="*/ 1 h 316"/>
                <a:gd name="T48" fmla="*/ 1 w 719"/>
                <a:gd name="T49" fmla="*/ 1 h 316"/>
                <a:gd name="T50" fmla="*/ 1 w 719"/>
                <a:gd name="T51" fmla="*/ 1 h 316"/>
                <a:gd name="T52" fmla="*/ 1 w 719"/>
                <a:gd name="T53" fmla="*/ 1 h 316"/>
                <a:gd name="T54" fmla="*/ 1 w 719"/>
                <a:gd name="T55" fmla="*/ 1 h 316"/>
                <a:gd name="T56" fmla="*/ 1 w 719"/>
                <a:gd name="T57" fmla="*/ 1 h 316"/>
                <a:gd name="T58" fmla="*/ 1 w 719"/>
                <a:gd name="T59" fmla="*/ 1 h 316"/>
                <a:gd name="T60" fmla="*/ 1 w 719"/>
                <a:gd name="T61" fmla="*/ 1 h 316"/>
                <a:gd name="T62" fmla="*/ 1 w 719"/>
                <a:gd name="T63" fmla="*/ 1 h 316"/>
                <a:gd name="T64" fmla="*/ 1 w 719"/>
                <a:gd name="T65" fmla="*/ 1 h 316"/>
                <a:gd name="T66" fmla="*/ 1 w 719"/>
                <a:gd name="T67" fmla="*/ 1 h 316"/>
                <a:gd name="T68" fmla="*/ 1 w 719"/>
                <a:gd name="T69" fmla="*/ 1 h 316"/>
                <a:gd name="T70" fmla="*/ 1 w 719"/>
                <a:gd name="T71" fmla="*/ 1 h 316"/>
                <a:gd name="T72" fmla="*/ 1 w 719"/>
                <a:gd name="T73" fmla="*/ 1 h 316"/>
                <a:gd name="T74" fmla="*/ 1 w 719"/>
                <a:gd name="T75" fmla="*/ 1 h 316"/>
                <a:gd name="T76" fmla="*/ 1 w 719"/>
                <a:gd name="T77" fmla="*/ 1 h 316"/>
                <a:gd name="T78" fmla="*/ 1 w 719"/>
                <a:gd name="T79" fmla="*/ 1 h 316"/>
                <a:gd name="T80" fmla="*/ 1 w 719"/>
                <a:gd name="T81" fmla="*/ 1 h 316"/>
                <a:gd name="T82" fmla="*/ 1 w 719"/>
                <a:gd name="T83" fmla="*/ 1 h 316"/>
                <a:gd name="T84" fmla="*/ 1 w 719"/>
                <a:gd name="T85" fmla="*/ 1 h 316"/>
                <a:gd name="T86" fmla="*/ 0 w 719"/>
                <a:gd name="T87" fmla="*/ 1 h 316"/>
                <a:gd name="T88" fmla="*/ 1 w 719"/>
                <a:gd name="T89" fmla="*/ 1 h 316"/>
                <a:gd name="T90" fmla="*/ 1 w 719"/>
                <a:gd name="T91" fmla="*/ 1 h 316"/>
                <a:gd name="T92" fmla="*/ 1 w 719"/>
                <a:gd name="T93" fmla="*/ 1 h 316"/>
                <a:gd name="T94" fmla="*/ 1 w 719"/>
                <a:gd name="T95" fmla="*/ 1 h 316"/>
                <a:gd name="T96" fmla="*/ 1 w 719"/>
                <a:gd name="T97" fmla="*/ 1 h 316"/>
                <a:gd name="T98" fmla="*/ 1 w 719"/>
                <a:gd name="T99" fmla="*/ 1 h 316"/>
                <a:gd name="T100" fmla="*/ 1 w 719"/>
                <a:gd name="T101" fmla="*/ 1 h 316"/>
                <a:gd name="T102" fmla="*/ 1 w 719"/>
                <a:gd name="T103" fmla="*/ 1 h 316"/>
                <a:gd name="T104" fmla="*/ 1 w 719"/>
                <a:gd name="T105" fmla="*/ 1 h 31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19"/>
                <a:gd name="T160" fmla="*/ 0 h 316"/>
                <a:gd name="T161" fmla="*/ 719 w 719"/>
                <a:gd name="T162" fmla="*/ 316 h 31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19" h="316">
                  <a:moveTo>
                    <a:pt x="89" y="122"/>
                  </a:moveTo>
                  <a:lnTo>
                    <a:pt x="112" y="106"/>
                  </a:lnTo>
                  <a:lnTo>
                    <a:pt x="112" y="105"/>
                  </a:lnTo>
                  <a:lnTo>
                    <a:pt x="116" y="105"/>
                  </a:lnTo>
                  <a:lnTo>
                    <a:pt x="122" y="103"/>
                  </a:lnTo>
                  <a:lnTo>
                    <a:pt x="131" y="103"/>
                  </a:lnTo>
                  <a:lnTo>
                    <a:pt x="137" y="103"/>
                  </a:lnTo>
                  <a:lnTo>
                    <a:pt x="144" y="103"/>
                  </a:lnTo>
                  <a:lnTo>
                    <a:pt x="154" y="103"/>
                  </a:lnTo>
                  <a:lnTo>
                    <a:pt x="165" y="103"/>
                  </a:lnTo>
                  <a:lnTo>
                    <a:pt x="175" y="101"/>
                  </a:lnTo>
                  <a:lnTo>
                    <a:pt x="188" y="101"/>
                  </a:lnTo>
                  <a:lnTo>
                    <a:pt x="201" y="101"/>
                  </a:lnTo>
                  <a:lnTo>
                    <a:pt x="217" y="101"/>
                  </a:lnTo>
                  <a:lnTo>
                    <a:pt x="230" y="99"/>
                  </a:lnTo>
                  <a:lnTo>
                    <a:pt x="243" y="97"/>
                  </a:lnTo>
                  <a:lnTo>
                    <a:pt x="259" y="97"/>
                  </a:lnTo>
                  <a:lnTo>
                    <a:pt x="274" y="97"/>
                  </a:lnTo>
                  <a:lnTo>
                    <a:pt x="285" y="97"/>
                  </a:lnTo>
                  <a:lnTo>
                    <a:pt x="298" y="97"/>
                  </a:lnTo>
                  <a:lnTo>
                    <a:pt x="310" y="97"/>
                  </a:lnTo>
                  <a:lnTo>
                    <a:pt x="321" y="97"/>
                  </a:lnTo>
                  <a:lnTo>
                    <a:pt x="329" y="97"/>
                  </a:lnTo>
                  <a:lnTo>
                    <a:pt x="335" y="97"/>
                  </a:lnTo>
                  <a:lnTo>
                    <a:pt x="338" y="97"/>
                  </a:lnTo>
                  <a:lnTo>
                    <a:pt x="340" y="97"/>
                  </a:lnTo>
                  <a:lnTo>
                    <a:pt x="335" y="0"/>
                  </a:lnTo>
                  <a:lnTo>
                    <a:pt x="454" y="4"/>
                  </a:lnTo>
                  <a:lnTo>
                    <a:pt x="437" y="103"/>
                  </a:lnTo>
                  <a:lnTo>
                    <a:pt x="437" y="101"/>
                  </a:lnTo>
                  <a:lnTo>
                    <a:pt x="447" y="101"/>
                  </a:lnTo>
                  <a:lnTo>
                    <a:pt x="451" y="101"/>
                  </a:lnTo>
                  <a:lnTo>
                    <a:pt x="458" y="101"/>
                  </a:lnTo>
                  <a:lnTo>
                    <a:pt x="466" y="101"/>
                  </a:lnTo>
                  <a:lnTo>
                    <a:pt x="473" y="103"/>
                  </a:lnTo>
                  <a:lnTo>
                    <a:pt x="483" y="103"/>
                  </a:lnTo>
                  <a:lnTo>
                    <a:pt x="492" y="103"/>
                  </a:lnTo>
                  <a:lnTo>
                    <a:pt x="502" y="103"/>
                  </a:lnTo>
                  <a:lnTo>
                    <a:pt x="513" y="105"/>
                  </a:lnTo>
                  <a:lnTo>
                    <a:pt x="527" y="105"/>
                  </a:lnTo>
                  <a:lnTo>
                    <a:pt x="538" y="106"/>
                  </a:lnTo>
                  <a:lnTo>
                    <a:pt x="551" y="108"/>
                  </a:lnTo>
                  <a:lnTo>
                    <a:pt x="566" y="110"/>
                  </a:lnTo>
                  <a:lnTo>
                    <a:pt x="578" y="110"/>
                  </a:lnTo>
                  <a:lnTo>
                    <a:pt x="591" y="112"/>
                  </a:lnTo>
                  <a:lnTo>
                    <a:pt x="605" y="116"/>
                  </a:lnTo>
                  <a:lnTo>
                    <a:pt x="620" y="118"/>
                  </a:lnTo>
                  <a:lnTo>
                    <a:pt x="631" y="122"/>
                  </a:lnTo>
                  <a:lnTo>
                    <a:pt x="643" y="124"/>
                  </a:lnTo>
                  <a:lnTo>
                    <a:pt x="656" y="125"/>
                  </a:lnTo>
                  <a:lnTo>
                    <a:pt x="667" y="129"/>
                  </a:lnTo>
                  <a:lnTo>
                    <a:pt x="677" y="131"/>
                  </a:lnTo>
                  <a:lnTo>
                    <a:pt x="688" y="133"/>
                  </a:lnTo>
                  <a:lnTo>
                    <a:pt x="696" y="137"/>
                  </a:lnTo>
                  <a:lnTo>
                    <a:pt x="703" y="139"/>
                  </a:lnTo>
                  <a:lnTo>
                    <a:pt x="715" y="141"/>
                  </a:lnTo>
                  <a:lnTo>
                    <a:pt x="719" y="144"/>
                  </a:lnTo>
                  <a:lnTo>
                    <a:pt x="696" y="158"/>
                  </a:lnTo>
                  <a:lnTo>
                    <a:pt x="692" y="158"/>
                  </a:lnTo>
                  <a:lnTo>
                    <a:pt x="688" y="158"/>
                  </a:lnTo>
                  <a:lnTo>
                    <a:pt x="681" y="158"/>
                  </a:lnTo>
                  <a:lnTo>
                    <a:pt x="671" y="158"/>
                  </a:lnTo>
                  <a:lnTo>
                    <a:pt x="660" y="158"/>
                  </a:lnTo>
                  <a:lnTo>
                    <a:pt x="652" y="158"/>
                  </a:lnTo>
                  <a:lnTo>
                    <a:pt x="646" y="158"/>
                  </a:lnTo>
                  <a:lnTo>
                    <a:pt x="639" y="160"/>
                  </a:lnTo>
                  <a:lnTo>
                    <a:pt x="631" y="162"/>
                  </a:lnTo>
                  <a:lnTo>
                    <a:pt x="622" y="162"/>
                  </a:lnTo>
                  <a:lnTo>
                    <a:pt x="612" y="162"/>
                  </a:lnTo>
                  <a:lnTo>
                    <a:pt x="601" y="163"/>
                  </a:lnTo>
                  <a:lnTo>
                    <a:pt x="591" y="165"/>
                  </a:lnTo>
                  <a:lnTo>
                    <a:pt x="580" y="165"/>
                  </a:lnTo>
                  <a:lnTo>
                    <a:pt x="570" y="167"/>
                  </a:lnTo>
                  <a:lnTo>
                    <a:pt x="559" y="167"/>
                  </a:lnTo>
                  <a:lnTo>
                    <a:pt x="551" y="169"/>
                  </a:lnTo>
                  <a:lnTo>
                    <a:pt x="542" y="169"/>
                  </a:lnTo>
                  <a:lnTo>
                    <a:pt x="534" y="171"/>
                  </a:lnTo>
                  <a:lnTo>
                    <a:pt x="527" y="173"/>
                  </a:lnTo>
                  <a:lnTo>
                    <a:pt x="521" y="173"/>
                  </a:lnTo>
                  <a:lnTo>
                    <a:pt x="511" y="175"/>
                  </a:lnTo>
                  <a:lnTo>
                    <a:pt x="509" y="177"/>
                  </a:lnTo>
                  <a:lnTo>
                    <a:pt x="658" y="279"/>
                  </a:lnTo>
                  <a:lnTo>
                    <a:pt x="660" y="316"/>
                  </a:lnTo>
                  <a:lnTo>
                    <a:pt x="658" y="314"/>
                  </a:lnTo>
                  <a:lnTo>
                    <a:pt x="652" y="312"/>
                  </a:lnTo>
                  <a:lnTo>
                    <a:pt x="644" y="308"/>
                  </a:lnTo>
                  <a:lnTo>
                    <a:pt x="635" y="306"/>
                  </a:lnTo>
                  <a:lnTo>
                    <a:pt x="620" y="300"/>
                  </a:lnTo>
                  <a:lnTo>
                    <a:pt x="605" y="295"/>
                  </a:lnTo>
                  <a:lnTo>
                    <a:pt x="587" y="291"/>
                  </a:lnTo>
                  <a:lnTo>
                    <a:pt x="570" y="285"/>
                  </a:lnTo>
                  <a:lnTo>
                    <a:pt x="549" y="278"/>
                  </a:lnTo>
                  <a:lnTo>
                    <a:pt x="528" y="270"/>
                  </a:lnTo>
                  <a:lnTo>
                    <a:pt x="506" y="264"/>
                  </a:lnTo>
                  <a:lnTo>
                    <a:pt x="485" y="259"/>
                  </a:lnTo>
                  <a:lnTo>
                    <a:pt x="462" y="251"/>
                  </a:lnTo>
                  <a:lnTo>
                    <a:pt x="439" y="245"/>
                  </a:lnTo>
                  <a:lnTo>
                    <a:pt x="418" y="241"/>
                  </a:lnTo>
                  <a:lnTo>
                    <a:pt x="399" y="238"/>
                  </a:lnTo>
                  <a:lnTo>
                    <a:pt x="378" y="234"/>
                  </a:lnTo>
                  <a:lnTo>
                    <a:pt x="361" y="230"/>
                  </a:lnTo>
                  <a:lnTo>
                    <a:pt x="344" y="226"/>
                  </a:lnTo>
                  <a:lnTo>
                    <a:pt x="329" y="226"/>
                  </a:lnTo>
                  <a:lnTo>
                    <a:pt x="312" y="224"/>
                  </a:lnTo>
                  <a:lnTo>
                    <a:pt x="297" y="222"/>
                  </a:lnTo>
                  <a:lnTo>
                    <a:pt x="283" y="222"/>
                  </a:lnTo>
                  <a:lnTo>
                    <a:pt x="270" y="224"/>
                  </a:lnTo>
                  <a:lnTo>
                    <a:pt x="257" y="224"/>
                  </a:lnTo>
                  <a:lnTo>
                    <a:pt x="243" y="226"/>
                  </a:lnTo>
                  <a:lnTo>
                    <a:pt x="230" y="228"/>
                  </a:lnTo>
                  <a:lnTo>
                    <a:pt x="219" y="230"/>
                  </a:lnTo>
                  <a:lnTo>
                    <a:pt x="203" y="234"/>
                  </a:lnTo>
                  <a:lnTo>
                    <a:pt x="192" y="238"/>
                  </a:lnTo>
                  <a:lnTo>
                    <a:pt x="179" y="241"/>
                  </a:lnTo>
                  <a:lnTo>
                    <a:pt x="165" y="245"/>
                  </a:lnTo>
                  <a:lnTo>
                    <a:pt x="150" y="249"/>
                  </a:lnTo>
                  <a:lnTo>
                    <a:pt x="135" y="255"/>
                  </a:lnTo>
                  <a:lnTo>
                    <a:pt x="122" y="259"/>
                  </a:lnTo>
                  <a:lnTo>
                    <a:pt x="108" y="262"/>
                  </a:lnTo>
                  <a:lnTo>
                    <a:pt x="91" y="266"/>
                  </a:lnTo>
                  <a:lnTo>
                    <a:pt x="80" y="272"/>
                  </a:lnTo>
                  <a:lnTo>
                    <a:pt x="67" y="278"/>
                  </a:lnTo>
                  <a:lnTo>
                    <a:pt x="55" y="283"/>
                  </a:lnTo>
                  <a:lnTo>
                    <a:pt x="42" y="285"/>
                  </a:lnTo>
                  <a:lnTo>
                    <a:pt x="30" y="289"/>
                  </a:lnTo>
                  <a:lnTo>
                    <a:pt x="23" y="293"/>
                  </a:lnTo>
                  <a:lnTo>
                    <a:pt x="15" y="297"/>
                  </a:lnTo>
                  <a:lnTo>
                    <a:pt x="2" y="300"/>
                  </a:lnTo>
                  <a:lnTo>
                    <a:pt x="0" y="302"/>
                  </a:lnTo>
                  <a:lnTo>
                    <a:pt x="0" y="268"/>
                  </a:lnTo>
                  <a:lnTo>
                    <a:pt x="0" y="266"/>
                  </a:lnTo>
                  <a:lnTo>
                    <a:pt x="6" y="262"/>
                  </a:lnTo>
                  <a:lnTo>
                    <a:pt x="13" y="255"/>
                  </a:lnTo>
                  <a:lnTo>
                    <a:pt x="25" y="245"/>
                  </a:lnTo>
                  <a:lnTo>
                    <a:pt x="30" y="241"/>
                  </a:lnTo>
                  <a:lnTo>
                    <a:pt x="38" y="236"/>
                  </a:lnTo>
                  <a:lnTo>
                    <a:pt x="46" y="230"/>
                  </a:lnTo>
                  <a:lnTo>
                    <a:pt x="55" y="226"/>
                  </a:lnTo>
                  <a:lnTo>
                    <a:pt x="65" y="219"/>
                  </a:lnTo>
                  <a:lnTo>
                    <a:pt x="76" y="215"/>
                  </a:lnTo>
                  <a:lnTo>
                    <a:pt x="87" y="209"/>
                  </a:lnTo>
                  <a:lnTo>
                    <a:pt x="103" y="205"/>
                  </a:lnTo>
                  <a:lnTo>
                    <a:pt x="116" y="198"/>
                  </a:lnTo>
                  <a:lnTo>
                    <a:pt x="129" y="194"/>
                  </a:lnTo>
                  <a:lnTo>
                    <a:pt x="144" y="188"/>
                  </a:lnTo>
                  <a:lnTo>
                    <a:pt x="160" y="184"/>
                  </a:lnTo>
                  <a:lnTo>
                    <a:pt x="175" y="179"/>
                  </a:lnTo>
                  <a:lnTo>
                    <a:pt x="188" y="175"/>
                  </a:lnTo>
                  <a:lnTo>
                    <a:pt x="203" y="171"/>
                  </a:lnTo>
                  <a:lnTo>
                    <a:pt x="219" y="169"/>
                  </a:lnTo>
                  <a:lnTo>
                    <a:pt x="230" y="165"/>
                  </a:lnTo>
                  <a:lnTo>
                    <a:pt x="243" y="162"/>
                  </a:lnTo>
                  <a:lnTo>
                    <a:pt x="253" y="158"/>
                  </a:lnTo>
                  <a:lnTo>
                    <a:pt x="264" y="158"/>
                  </a:lnTo>
                  <a:lnTo>
                    <a:pt x="270" y="156"/>
                  </a:lnTo>
                  <a:lnTo>
                    <a:pt x="278" y="154"/>
                  </a:lnTo>
                  <a:lnTo>
                    <a:pt x="279" y="154"/>
                  </a:lnTo>
                  <a:lnTo>
                    <a:pt x="281" y="154"/>
                  </a:lnTo>
                  <a:lnTo>
                    <a:pt x="89" y="122"/>
                  </a:lnTo>
                  <a:close/>
                </a:path>
              </a:pathLst>
            </a:custGeom>
            <a:solidFill>
              <a:srgbClr val="8A8AA8"/>
            </a:solidFill>
            <a:ln w="9525">
              <a:noFill/>
              <a:miter lim="800000"/>
              <a:headEnd/>
              <a:tailEnd/>
            </a:ln>
          </p:spPr>
          <p:txBody>
            <a:bodyPr>
              <a:prstTxWarp prst="textNoShape">
                <a:avLst/>
              </a:prstTxWarp>
            </a:bodyPr>
            <a:lstStyle/>
            <a:p>
              <a:endParaRPr lang="en-US"/>
            </a:p>
          </p:txBody>
        </p:sp>
        <p:sp>
          <p:nvSpPr>
            <p:cNvPr id="50200" name="Freeform 155"/>
            <p:cNvSpPr>
              <a:spLocks/>
            </p:cNvSpPr>
            <p:nvPr/>
          </p:nvSpPr>
          <p:spPr bwMode="auto">
            <a:xfrm>
              <a:off x="4820" y="3917"/>
              <a:ext cx="415" cy="206"/>
            </a:xfrm>
            <a:custGeom>
              <a:avLst/>
              <a:gdLst>
                <a:gd name="T0" fmla="*/ 0 w 831"/>
                <a:gd name="T1" fmla="*/ 1 h 410"/>
                <a:gd name="T2" fmla="*/ 0 w 831"/>
                <a:gd name="T3" fmla="*/ 1 h 410"/>
                <a:gd name="T4" fmla="*/ 0 w 831"/>
                <a:gd name="T5" fmla="*/ 1 h 410"/>
                <a:gd name="T6" fmla="*/ 0 w 831"/>
                <a:gd name="T7" fmla="*/ 1 h 410"/>
                <a:gd name="T8" fmla="*/ 0 w 831"/>
                <a:gd name="T9" fmla="*/ 1 h 410"/>
                <a:gd name="T10" fmla="*/ 0 w 831"/>
                <a:gd name="T11" fmla="*/ 1 h 410"/>
                <a:gd name="T12" fmla="*/ 0 w 831"/>
                <a:gd name="T13" fmla="*/ 1 h 410"/>
                <a:gd name="T14" fmla="*/ 0 w 831"/>
                <a:gd name="T15" fmla="*/ 1 h 410"/>
                <a:gd name="T16" fmla="*/ 0 w 831"/>
                <a:gd name="T17" fmla="*/ 1 h 410"/>
                <a:gd name="T18" fmla="*/ 0 w 831"/>
                <a:gd name="T19" fmla="*/ 1 h 410"/>
                <a:gd name="T20" fmla="*/ 0 w 831"/>
                <a:gd name="T21" fmla="*/ 1 h 410"/>
                <a:gd name="T22" fmla="*/ 0 w 831"/>
                <a:gd name="T23" fmla="*/ 1 h 410"/>
                <a:gd name="T24" fmla="*/ 0 w 831"/>
                <a:gd name="T25" fmla="*/ 1 h 410"/>
                <a:gd name="T26" fmla="*/ 0 w 831"/>
                <a:gd name="T27" fmla="*/ 1 h 410"/>
                <a:gd name="T28" fmla="*/ 0 w 831"/>
                <a:gd name="T29" fmla="*/ 1 h 410"/>
                <a:gd name="T30" fmla="*/ 0 w 831"/>
                <a:gd name="T31" fmla="*/ 1 h 410"/>
                <a:gd name="T32" fmla="*/ 0 w 831"/>
                <a:gd name="T33" fmla="*/ 1 h 410"/>
                <a:gd name="T34" fmla="*/ 0 w 831"/>
                <a:gd name="T35" fmla="*/ 1 h 410"/>
                <a:gd name="T36" fmla="*/ 0 w 831"/>
                <a:gd name="T37" fmla="*/ 1 h 410"/>
                <a:gd name="T38" fmla="*/ 0 w 831"/>
                <a:gd name="T39" fmla="*/ 1 h 410"/>
                <a:gd name="T40" fmla="*/ 0 w 831"/>
                <a:gd name="T41" fmla="*/ 1 h 410"/>
                <a:gd name="T42" fmla="*/ 0 w 831"/>
                <a:gd name="T43" fmla="*/ 1 h 410"/>
                <a:gd name="T44" fmla="*/ 0 w 831"/>
                <a:gd name="T45" fmla="*/ 1 h 410"/>
                <a:gd name="T46" fmla="*/ 0 w 831"/>
                <a:gd name="T47" fmla="*/ 1 h 410"/>
                <a:gd name="T48" fmla="*/ 0 w 831"/>
                <a:gd name="T49" fmla="*/ 1 h 410"/>
                <a:gd name="T50" fmla="*/ 0 w 831"/>
                <a:gd name="T51" fmla="*/ 1 h 410"/>
                <a:gd name="T52" fmla="*/ 0 w 831"/>
                <a:gd name="T53" fmla="*/ 1 h 410"/>
                <a:gd name="T54" fmla="*/ 0 w 831"/>
                <a:gd name="T55" fmla="*/ 1 h 410"/>
                <a:gd name="T56" fmla="*/ 0 w 831"/>
                <a:gd name="T57" fmla="*/ 1 h 410"/>
                <a:gd name="T58" fmla="*/ 0 w 831"/>
                <a:gd name="T59" fmla="*/ 1 h 410"/>
                <a:gd name="T60" fmla="*/ 0 w 831"/>
                <a:gd name="T61" fmla="*/ 1 h 410"/>
                <a:gd name="T62" fmla="*/ 0 w 831"/>
                <a:gd name="T63" fmla="*/ 1 h 410"/>
                <a:gd name="T64" fmla="*/ 0 w 831"/>
                <a:gd name="T65" fmla="*/ 1 h 410"/>
                <a:gd name="T66" fmla="*/ 0 w 831"/>
                <a:gd name="T67" fmla="*/ 1 h 410"/>
                <a:gd name="T68" fmla="*/ 0 w 831"/>
                <a:gd name="T69" fmla="*/ 1 h 410"/>
                <a:gd name="T70" fmla="*/ 0 w 831"/>
                <a:gd name="T71" fmla="*/ 1 h 410"/>
                <a:gd name="T72" fmla="*/ 0 w 831"/>
                <a:gd name="T73" fmla="*/ 1 h 410"/>
                <a:gd name="T74" fmla="*/ 0 w 831"/>
                <a:gd name="T75" fmla="*/ 1 h 410"/>
                <a:gd name="T76" fmla="*/ 0 w 831"/>
                <a:gd name="T77" fmla="*/ 1 h 410"/>
                <a:gd name="T78" fmla="*/ 0 w 831"/>
                <a:gd name="T79" fmla="*/ 1 h 410"/>
                <a:gd name="T80" fmla="*/ 0 w 831"/>
                <a:gd name="T81" fmla="*/ 1 h 410"/>
                <a:gd name="T82" fmla="*/ 0 w 831"/>
                <a:gd name="T83" fmla="*/ 1 h 410"/>
                <a:gd name="T84" fmla="*/ 0 w 831"/>
                <a:gd name="T85" fmla="*/ 1 h 410"/>
                <a:gd name="T86" fmla="*/ 0 w 831"/>
                <a:gd name="T87" fmla="*/ 1 h 410"/>
                <a:gd name="T88" fmla="*/ 0 w 831"/>
                <a:gd name="T89" fmla="*/ 1 h 410"/>
                <a:gd name="T90" fmla="*/ 0 w 831"/>
                <a:gd name="T91" fmla="*/ 1 h 410"/>
                <a:gd name="T92" fmla="*/ 0 w 831"/>
                <a:gd name="T93" fmla="*/ 1 h 410"/>
                <a:gd name="T94" fmla="*/ 0 w 831"/>
                <a:gd name="T95" fmla="*/ 1 h 410"/>
                <a:gd name="T96" fmla="*/ 0 w 831"/>
                <a:gd name="T97" fmla="*/ 0 h 41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31"/>
                <a:gd name="T148" fmla="*/ 0 h 410"/>
                <a:gd name="T149" fmla="*/ 831 w 831"/>
                <a:gd name="T150" fmla="*/ 410 h 41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31" h="410">
                  <a:moveTo>
                    <a:pt x="414" y="0"/>
                  </a:moveTo>
                  <a:lnTo>
                    <a:pt x="403" y="135"/>
                  </a:lnTo>
                  <a:lnTo>
                    <a:pt x="105" y="112"/>
                  </a:lnTo>
                  <a:lnTo>
                    <a:pt x="99" y="138"/>
                  </a:lnTo>
                  <a:lnTo>
                    <a:pt x="213" y="161"/>
                  </a:lnTo>
                  <a:lnTo>
                    <a:pt x="222" y="161"/>
                  </a:lnTo>
                  <a:lnTo>
                    <a:pt x="234" y="161"/>
                  </a:lnTo>
                  <a:lnTo>
                    <a:pt x="243" y="163"/>
                  </a:lnTo>
                  <a:lnTo>
                    <a:pt x="255" y="167"/>
                  </a:lnTo>
                  <a:lnTo>
                    <a:pt x="262" y="171"/>
                  </a:lnTo>
                  <a:lnTo>
                    <a:pt x="272" y="175"/>
                  </a:lnTo>
                  <a:lnTo>
                    <a:pt x="281" y="178"/>
                  </a:lnTo>
                  <a:lnTo>
                    <a:pt x="291" y="182"/>
                  </a:lnTo>
                  <a:lnTo>
                    <a:pt x="297" y="184"/>
                  </a:lnTo>
                  <a:lnTo>
                    <a:pt x="304" y="190"/>
                  </a:lnTo>
                  <a:lnTo>
                    <a:pt x="310" y="194"/>
                  </a:lnTo>
                  <a:lnTo>
                    <a:pt x="316" y="197"/>
                  </a:lnTo>
                  <a:lnTo>
                    <a:pt x="323" y="201"/>
                  </a:lnTo>
                  <a:lnTo>
                    <a:pt x="327" y="205"/>
                  </a:lnTo>
                  <a:lnTo>
                    <a:pt x="323" y="205"/>
                  </a:lnTo>
                  <a:lnTo>
                    <a:pt x="321" y="205"/>
                  </a:lnTo>
                  <a:lnTo>
                    <a:pt x="314" y="205"/>
                  </a:lnTo>
                  <a:lnTo>
                    <a:pt x="308" y="209"/>
                  </a:lnTo>
                  <a:lnTo>
                    <a:pt x="298" y="211"/>
                  </a:lnTo>
                  <a:lnTo>
                    <a:pt x="287" y="213"/>
                  </a:lnTo>
                  <a:lnTo>
                    <a:pt x="274" y="216"/>
                  </a:lnTo>
                  <a:lnTo>
                    <a:pt x="262" y="222"/>
                  </a:lnTo>
                  <a:lnTo>
                    <a:pt x="247" y="226"/>
                  </a:lnTo>
                  <a:lnTo>
                    <a:pt x="234" y="230"/>
                  </a:lnTo>
                  <a:lnTo>
                    <a:pt x="219" y="235"/>
                  </a:lnTo>
                  <a:lnTo>
                    <a:pt x="203" y="241"/>
                  </a:lnTo>
                  <a:lnTo>
                    <a:pt x="188" y="245"/>
                  </a:lnTo>
                  <a:lnTo>
                    <a:pt x="173" y="251"/>
                  </a:lnTo>
                  <a:lnTo>
                    <a:pt x="158" y="256"/>
                  </a:lnTo>
                  <a:lnTo>
                    <a:pt x="143" y="262"/>
                  </a:lnTo>
                  <a:lnTo>
                    <a:pt x="127" y="266"/>
                  </a:lnTo>
                  <a:lnTo>
                    <a:pt x="114" y="272"/>
                  </a:lnTo>
                  <a:lnTo>
                    <a:pt x="101" y="277"/>
                  </a:lnTo>
                  <a:lnTo>
                    <a:pt x="89" y="281"/>
                  </a:lnTo>
                  <a:lnTo>
                    <a:pt x="76" y="287"/>
                  </a:lnTo>
                  <a:lnTo>
                    <a:pt x="65" y="291"/>
                  </a:lnTo>
                  <a:lnTo>
                    <a:pt x="55" y="294"/>
                  </a:lnTo>
                  <a:lnTo>
                    <a:pt x="47" y="300"/>
                  </a:lnTo>
                  <a:lnTo>
                    <a:pt x="38" y="302"/>
                  </a:lnTo>
                  <a:lnTo>
                    <a:pt x="32" y="306"/>
                  </a:lnTo>
                  <a:lnTo>
                    <a:pt x="25" y="310"/>
                  </a:lnTo>
                  <a:lnTo>
                    <a:pt x="21" y="313"/>
                  </a:lnTo>
                  <a:lnTo>
                    <a:pt x="13" y="315"/>
                  </a:lnTo>
                  <a:lnTo>
                    <a:pt x="13" y="319"/>
                  </a:lnTo>
                  <a:lnTo>
                    <a:pt x="0" y="351"/>
                  </a:lnTo>
                  <a:lnTo>
                    <a:pt x="2" y="349"/>
                  </a:lnTo>
                  <a:lnTo>
                    <a:pt x="9" y="348"/>
                  </a:lnTo>
                  <a:lnTo>
                    <a:pt x="13" y="346"/>
                  </a:lnTo>
                  <a:lnTo>
                    <a:pt x="21" y="344"/>
                  </a:lnTo>
                  <a:lnTo>
                    <a:pt x="28" y="342"/>
                  </a:lnTo>
                  <a:lnTo>
                    <a:pt x="38" y="342"/>
                  </a:lnTo>
                  <a:lnTo>
                    <a:pt x="47" y="338"/>
                  </a:lnTo>
                  <a:lnTo>
                    <a:pt x="59" y="334"/>
                  </a:lnTo>
                  <a:lnTo>
                    <a:pt x="70" y="332"/>
                  </a:lnTo>
                  <a:lnTo>
                    <a:pt x="86" y="330"/>
                  </a:lnTo>
                  <a:lnTo>
                    <a:pt x="101" y="327"/>
                  </a:lnTo>
                  <a:lnTo>
                    <a:pt x="118" y="323"/>
                  </a:lnTo>
                  <a:lnTo>
                    <a:pt x="137" y="321"/>
                  </a:lnTo>
                  <a:lnTo>
                    <a:pt x="158" y="319"/>
                  </a:lnTo>
                  <a:lnTo>
                    <a:pt x="179" y="313"/>
                  </a:lnTo>
                  <a:lnTo>
                    <a:pt x="200" y="310"/>
                  </a:lnTo>
                  <a:lnTo>
                    <a:pt x="222" y="306"/>
                  </a:lnTo>
                  <a:lnTo>
                    <a:pt x="245" y="302"/>
                  </a:lnTo>
                  <a:lnTo>
                    <a:pt x="270" y="298"/>
                  </a:lnTo>
                  <a:lnTo>
                    <a:pt x="293" y="294"/>
                  </a:lnTo>
                  <a:lnTo>
                    <a:pt x="314" y="291"/>
                  </a:lnTo>
                  <a:lnTo>
                    <a:pt x="338" y="289"/>
                  </a:lnTo>
                  <a:lnTo>
                    <a:pt x="355" y="285"/>
                  </a:lnTo>
                  <a:lnTo>
                    <a:pt x="374" y="281"/>
                  </a:lnTo>
                  <a:lnTo>
                    <a:pt x="392" y="277"/>
                  </a:lnTo>
                  <a:lnTo>
                    <a:pt x="407" y="277"/>
                  </a:lnTo>
                  <a:lnTo>
                    <a:pt x="418" y="275"/>
                  </a:lnTo>
                  <a:lnTo>
                    <a:pt x="428" y="273"/>
                  </a:lnTo>
                  <a:lnTo>
                    <a:pt x="433" y="273"/>
                  </a:lnTo>
                  <a:lnTo>
                    <a:pt x="435" y="273"/>
                  </a:lnTo>
                  <a:lnTo>
                    <a:pt x="437" y="273"/>
                  </a:lnTo>
                  <a:lnTo>
                    <a:pt x="443" y="275"/>
                  </a:lnTo>
                  <a:lnTo>
                    <a:pt x="451" y="277"/>
                  </a:lnTo>
                  <a:lnTo>
                    <a:pt x="464" y="281"/>
                  </a:lnTo>
                  <a:lnTo>
                    <a:pt x="477" y="287"/>
                  </a:lnTo>
                  <a:lnTo>
                    <a:pt x="494" y="292"/>
                  </a:lnTo>
                  <a:lnTo>
                    <a:pt x="513" y="298"/>
                  </a:lnTo>
                  <a:lnTo>
                    <a:pt x="532" y="306"/>
                  </a:lnTo>
                  <a:lnTo>
                    <a:pt x="553" y="311"/>
                  </a:lnTo>
                  <a:lnTo>
                    <a:pt x="576" y="319"/>
                  </a:lnTo>
                  <a:lnTo>
                    <a:pt x="597" y="325"/>
                  </a:lnTo>
                  <a:lnTo>
                    <a:pt x="622" y="332"/>
                  </a:lnTo>
                  <a:lnTo>
                    <a:pt x="643" y="338"/>
                  </a:lnTo>
                  <a:lnTo>
                    <a:pt x="665" y="348"/>
                  </a:lnTo>
                  <a:lnTo>
                    <a:pt x="684" y="353"/>
                  </a:lnTo>
                  <a:lnTo>
                    <a:pt x="705" y="361"/>
                  </a:lnTo>
                  <a:lnTo>
                    <a:pt x="722" y="367"/>
                  </a:lnTo>
                  <a:lnTo>
                    <a:pt x="738" y="372"/>
                  </a:lnTo>
                  <a:lnTo>
                    <a:pt x="751" y="378"/>
                  </a:lnTo>
                  <a:lnTo>
                    <a:pt x="766" y="384"/>
                  </a:lnTo>
                  <a:lnTo>
                    <a:pt x="776" y="388"/>
                  </a:lnTo>
                  <a:lnTo>
                    <a:pt x="787" y="391"/>
                  </a:lnTo>
                  <a:lnTo>
                    <a:pt x="795" y="395"/>
                  </a:lnTo>
                  <a:lnTo>
                    <a:pt x="802" y="399"/>
                  </a:lnTo>
                  <a:lnTo>
                    <a:pt x="814" y="403"/>
                  </a:lnTo>
                  <a:lnTo>
                    <a:pt x="823" y="407"/>
                  </a:lnTo>
                  <a:lnTo>
                    <a:pt x="827" y="408"/>
                  </a:lnTo>
                  <a:lnTo>
                    <a:pt x="829" y="410"/>
                  </a:lnTo>
                  <a:lnTo>
                    <a:pt x="829" y="370"/>
                  </a:lnTo>
                  <a:lnTo>
                    <a:pt x="829" y="367"/>
                  </a:lnTo>
                  <a:lnTo>
                    <a:pt x="827" y="355"/>
                  </a:lnTo>
                  <a:lnTo>
                    <a:pt x="819" y="348"/>
                  </a:lnTo>
                  <a:lnTo>
                    <a:pt x="810" y="338"/>
                  </a:lnTo>
                  <a:lnTo>
                    <a:pt x="802" y="330"/>
                  </a:lnTo>
                  <a:lnTo>
                    <a:pt x="795" y="327"/>
                  </a:lnTo>
                  <a:lnTo>
                    <a:pt x="785" y="319"/>
                  </a:lnTo>
                  <a:lnTo>
                    <a:pt x="774" y="313"/>
                  </a:lnTo>
                  <a:lnTo>
                    <a:pt x="758" y="304"/>
                  </a:lnTo>
                  <a:lnTo>
                    <a:pt x="743" y="296"/>
                  </a:lnTo>
                  <a:lnTo>
                    <a:pt x="726" y="287"/>
                  </a:lnTo>
                  <a:lnTo>
                    <a:pt x="709" y="279"/>
                  </a:lnTo>
                  <a:lnTo>
                    <a:pt x="692" y="270"/>
                  </a:lnTo>
                  <a:lnTo>
                    <a:pt x="673" y="262"/>
                  </a:lnTo>
                  <a:lnTo>
                    <a:pt x="656" y="254"/>
                  </a:lnTo>
                  <a:lnTo>
                    <a:pt x="639" y="247"/>
                  </a:lnTo>
                  <a:lnTo>
                    <a:pt x="622" y="239"/>
                  </a:lnTo>
                  <a:lnTo>
                    <a:pt x="604" y="232"/>
                  </a:lnTo>
                  <a:lnTo>
                    <a:pt x="591" y="226"/>
                  </a:lnTo>
                  <a:lnTo>
                    <a:pt x="580" y="220"/>
                  </a:lnTo>
                  <a:lnTo>
                    <a:pt x="570" y="216"/>
                  </a:lnTo>
                  <a:lnTo>
                    <a:pt x="563" y="213"/>
                  </a:lnTo>
                  <a:lnTo>
                    <a:pt x="557" y="211"/>
                  </a:lnTo>
                  <a:lnTo>
                    <a:pt x="559" y="209"/>
                  </a:lnTo>
                  <a:lnTo>
                    <a:pt x="565" y="209"/>
                  </a:lnTo>
                  <a:lnTo>
                    <a:pt x="568" y="207"/>
                  </a:lnTo>
                  <a:lnTo>
                    <a:pt x="572" y="207"/>
                  </a:lnTo>
                  <a:lnTo>
                    <a:pt x="578" y="205"/>
                  </a:lnTo>
                  <a:lnTo>
                    <a:pt x="585" y="205"/>
                  </a:lnTo>
                  <a:lnTo>
                    <a:pt x="593" y="205"/>
                  </a:lnTo>
                  <a:lnTo>
                    <a:pt x="601" y="203"/>
                  </a:lnTo>
                  <a:lnTo>
                    <a:pt x="608" y="201"/>
                  </a:lnTo>
                  <a:lnTo>
                    <a:pt x="620" y="201"/>
                  </a:lnTo>
                  <a:lnTo>
                    <a:pt x="629" y="201"/>
                  </a:lnTo>
                  <a:lnTo>
                    <a:pt x="641" y="199"/>
                  </a:lnTo>
                  <a:lnTo>
                    <a:pt x="654" y="197"/>
                  </a:lnTo>
                  <a:lnTo>
                    <a:pt x="667" y="197"/>
                  </a:lnTo>
                  <a:lnTo>
                    <a:pt x="679" y="195"/>
                  </a:lnTo>
                  <a:lnTo>
                    <a:pt x="694" y="194"/>
                  </a:lnTo>
                  <a:lnTo>
                    <a:pt x="705" y="192"/>
                  </a:lnTo>
                  <a:lnTo>
                    <a:pt x="720" y="190"/>
                  </a:lnTo>
                  <a:lnTo>
                    <a:pt x="734" y="190"/>
                  </a:lnTo>
                  <a:lnTo>
                    <a:pt x="747" y="188"/>
                  </a:lnTo>
                  <a:lnTo>
                    <a:pt x="760" y="186"/>
                  </a:lnTo>
                  <a:lnTo>
                    <a:pt x="774" y="186"/>
                  </a:lnTo>
                  <a:lnTo>
                    <a:pt x="785" y="184"/>
                  </a:lnTo>
                  <a:lnTo>
                    <a:pt x="796" y="184"/>
                  </a:lnTo>
                  <a:lnTo>
                    <a:pt x="806" y="182"/>
                  </a:lnTo>
                  <a:lnTo>
                    <a:pt x="814" y="182"/>
                  </a:lnTo>
                  <a:lnTo>
                    <a:pt x="821" y="182"/>
                  </a:lnTo>
                  <a:lnTo>
                    <a:pt x="827" y="182"/>
                  </a:lnTo>
                  <a:lnTo>
                    <a:pt x="829" y="182"/>
                  </a:lnTo>
                  <a:lnTo>
                    <a:pt x="831" y="182"/>
                  </a:lnTo>
                  <a:lnTo>
                    <a:pt x="819" y="156"/>
                  </a:lnTo>
                  <a:lnTo>
                    <a:pt x="817" y="154"/>
                  </a:lnTo>
                  <a:lnTo>
                    <a:pt x="814" y="154"/>
                  </a:lnTo>
                  <a:lnTo>
                    <a:pt x="810" y="154"/>
                  </a:lnTo>
                  <a:lnTo>
                    <a:pt x="802" y="154"/>
                  </a:lnTo>
                  <a:lnTo>
                    <a:pt x="795" y="152"/>
                  </a:lnTo>
                  <a:lnTo>
                    <a:pt x="785" y="150"/>
                  </a:lnTo>
                  <a:lnTo>
                    <a:pt x="774" y="148"/>
                  </a:lnTo>
                  <a:lnTo>
                    <a:pt x="762" y="148"/>
                  </a:lnTo>
                  <a:lnTo>
                    <a:pt x="749" y="146"/>
                  </a:lnTo>
                  <a:lnTo>
                    <a:pt x="736" y="144"/>
                  </a:lnTo>
                  <a:lnTo>
                    <a:pt x="722" y="144"/>
                  </a:lnTo>
                  <a:lnTo>
                    <a:pt x="707" y="142"/>
                  </a:lnTo>
                  <a:lnTo>
                    <a:pt x="692" y="140"/>
                  </a:lnTo>
                  <a:lnTo>
                    <a:pt x="677" y="140"/>
                  </a:lnTo>
                  <a:lnTo>
                    <a:pt x="662" y="138"/>
                  </a:lnTo>
                  <a:lnTo>
                    <a:pt x="648" y="138"/>
                  </a:lnTo>
                  <a:lnTo>
                    <a:pt x="633" y="137"/>
                  </a:lnTo>
                  <a:lnTo>
                    <a:pt x="618" y="137"/>
                  </a:lnTo>
                  <a:lnTo>
                    <a:pt x="604" y="137"/>
                  </a:lnTo>
                  <a:lnTo>
                    <a:pt x="593" y="137"/>
                  </a:lnTo>
                  <a:lnTo>
                    <a:pt x="580" y="137"/>
                  </a:lnTo>
                  <a:lnTo>
                    <a:pt x="568" y="137"/>
                  </a:lnTo>
                  <a:lnTo>
                    <a:pt x="557" y="137"/>
                  </a:lnTo>
                  <a:lnTo>
                    <a:pt x="549" y="137"/>
                  </a:lnTo>
                  <a:lnTo>
                    <a:pt x="540" y="137"/>
                  </a:lnTo>
                  <a:lnTo>
                    <a:pt x="532" y="138"/>
                  </a:lnTo>
                  <a:lnTo>
                    <a:pt x="525" y="138"/>
                  </a:lnTo>
                  <a:lnTo>
                    <a:pt x="521" y="140"/>
                  </a:lnTo>
                  <a:lnTo>
                    <a:pt x="513" y="140"/>
                  </a:lnTo>
                  <a:lnTo>
                    <a:pt x="509" y="142"/>
                  </a:lnTo>
                  <a:lnTo>
                    <a:pt x="544" y="9"/>
                  </a:lnTo>
                  <a:lnTo>
                    <a:pt x="414" y="0"/>
                  </a:lnTo>
                  <a:close/>
                </a:path>
              </a:pathLst>
            </a:custGeom>
            <a:solidFill>
              <a:srgbClr val="8A8AA8"/>
            </a:solidFill>
            <a:ln w="9525">
              <a:noFill/>
              <a:miter lim="800000"/>
              <a:headEnd/>
              <a:tailEnd/>
            </a:ln>
          </p:spPr>
          <p:txBody>
            <a:bodyPr>
              <a:prstTxWarp prst="textNoShape">
                <a:avLst/>
              </a:prstTxWarp>
            </a:bodyPr>
            <a:lstStyle/>
            <a:p>
              <a:endParaRPr lang="en-US"/>
            </a:p>
          </p:txBody>
        </p:sp>
        <p:sp>
          <p:nvSpPr>
            <p:cNvPr id="50201" name="Freeform 156"/>
            <p:cNvSpPr>
              <a:spLocks/>
            </p:cNvSpPr>
            <p:nvPr/>
          </p:nvSpPr>
          <p:spPr bwMode="auto">
            <a:xfrm>
              <a:off x="4127" y="3256"/>
              <a:ext cx="1189" cy="275"/>
            </a:xfrm>
            <a:custGeom>
              <a:avLst/>
              <a:gdLst>
                <a:gd name="T0" fmla="*/ 1 w 2378"/>
                <a:gd name="T1" fmla="*/ 0 h 552"/>
                <a:gd name="T2" fmla="*/ 1 w 2378"/>
                <a:gd name="T3" fmla="*/ 0 h 552"/>
                <a:gd name="T4" fmla="*/ 1 w 2378"/>
                <a:gd name="T5" fmla="*/ 0 h 552"/>
                <a:gd name="T6" fmla="*/ 1 w 2378"/>
                <a:gd name="T7" fmla="*/ 0 h 552"/>
                <a:gd name="T8" fmla="*/ 1 w 2378"/>
                <a:gd name="T9" fmla="*/ 0 h 552"/>
                <a:gd name="T10" fmla="*/ 1 w 2378"/>
                <a:gd name="T11" fmla="*/ 0 h 552"/>
                <a:gd name="T12" fmla="*/ 1 w 2378"/>
                <a:gd name="T13" fmla="*/ 0 h 552"/>
                <a:gd name="T14" fmla="*/ 1 w 2378"/>
                <a:gd name="T15" fmla="*/ 0 h 552"/>
                <a:gd name="T16" fmla="*/ 1 w 2378"/>
                <a:gd name="T17" fmla="*/ 0 h 552"/>
                <a:gd name="T18" fmla="*/ 1 w 2378"/>
                <a:gd name="T19" fmla="*/ 0 h 552"/>
                <a:gd name="T20" fmla="*/ 1 w 2378"/>
                <a:gd name="T21" fmla="*/ 0 h 552"/>
                <a:gd name="T22" fmla="*/ 1 w 2378"/>
                <a:gd name="T23" fmla="*/ 0 h 552"/>
                <a:gd name="T24" fmla="*/ 1 w 2378"/>
                <a:gd name="T25" fmla="*/ 0 h 552"/>
                <a:gd name="T26" fmla="*/ 1 w 2378"/>
                <a:gd name="T27" fmla="*/ 0 h 552"/>
                <a:gd name="T28" fmla="*/ 1 w 2378"/>
                <a:gd name="T29" fmla="*/ 0 h 552"/>
                <a:gd name="T30" fmla="*/ 1 w 2378"/>
                <a:gd name="T31" fmla="*/ 0 h 552"/>
                <a:gd name="T32" fmla="*/ 1 w 2378"/>
                <a:gd name="T33" fmla="*/ 0 h 552"/>
                <a:gd name="T34" fmla="*/ 1 w 2378"/>
                <a:gd name="T35" fmla="*/ 0 h 552"/>
                <a:gd name="T36" fmla="*/ 1 w 2378"/>
                <a:gd name="T37" fmla="*/ 0 h 552"/>
                <a:gd name="T38" fmla="*/ 1 w 2378"/>
                <a:gd name="T39" fmla="*/ 0 h 552"/>
                <a:gd name="T40" fmla="*/ 1 w 2378"/>
                <a:gd name="T41" fmla="*/ 0 h 552"/>
                <a:gd name="T42" fmla="*/ 1 w 2378"/>
                <a:gd name="T43" fmla="*/ 0 h 552"/>
                <a:gd name="T44" fmla="*/ 1 w 2378"/>
                <a:gd name="T45" fmla="*/ 0 h 552"/>
                <a:gd name="T46" fmla="*/ 1 w 2378"/>
                <a:gd name="T47" fmla="*/ 0 h 552"/>
                <a:gd name="T48" fmla="*/ 1 w 2378"/>
                <a:gd name="T49" fmla="*/ 0 h 552"/>
                <a:gd name="T50" fmla="*/ 1 w 2378"/>
                <a:gd name="T51" fmla="*/ 0 h 552"/>
                <a:gd name="T52" fmla="*/ 1 w 2378"/>
                <a:gd name="T53" fmla="*/ 0 h 552"/>
                <a:gd name="T54" fmla="*/ 1 w 2378"/>
                <a:gd name="T55" fmla="*/ 0 h 552"/>
                <a:gd name="T56" fmla="*/ 1 w 2378"/>
                <a:gd name="T57" fmla="*/ 0 h 552"/>
                <a:gd name="T58" fmla="*/ 1 w 2378"/>
                <a:gd name="T59" fmla="*/ 0 h 552"/>
                <a:gd name="T60" fmla="*/ 1 w 2378"/>
                <a:gd name="T61" fmla="*/ 0 h 552"/>
                <a:gd name="T62" fmla="*/ 1 w 2378"/>
                <a:gd name="T63" fmla="*/ 0 h 552"/>
                <a:gd name="T64" fmla="*/ 1 w 2378"/>
                <a:gd name="T65" fmla="*/ 0 h 552"/>
                <a:gd name="T66" fmla="*/ 1 w 2378"/>
                <a:gd name="T67" fmla="*/ 0 h 552"/>
                <a:gd name="T68" fmla="*/ 1 w 2378"/>
                <a:gd name="T69" fmla="*/ 0 h 552"/>
                <a:gd name="T70" fmla="*/ 1 w 2378"/>
                <a:gd name="T71" fmla="*/ 0 h 552"/>
                <a:gd name="T72" fmla="*/ 1 w 2378"/>
                <a:gd name="T73" fmla="*/ 0 h 552"/>
                <a:gd name="T74" fmla="*/ 1 w 2378"/>
                <a:gd name="T75" fmla="*/ 0 h 552"/>
                <a:gd name="T76" fmla="*/ 1 w 2378"/>
                <a:gd name="T77" fmla="*/ 0 h 552"/>
                <a:gd name="T78" fmla="*/ 1 w 2378"/>
                <a:gd name="T79" fmla="*/ 0 h 552"/>
                <a:gd name="T80" fmla="*/ 1 w 2378"/>
                <a:gd name="T81" fmla="*/ 0 h 552"/>
                <a:gd name="T82" fmla="*/ 1 w 2378"/>
                <a:gd name="T83" fmla="*/ 0 h 552"/>
                <a:gd name="T84" fmla="*/ 1 w 2378"/>
                <a:gd name="T85" fmla="*/ 0 h 552"/>
                <a:gd name="T86" fmla="*/ 1 w 2378"/>
                <a:gd name="T87" fmla="*/ 0 h 552"/>
                <a:gd name="T88" fmla="*/ 1 w 2378"/>
                <a:gd name="T89" fmla="*/ 0 h 552"/>
                <a:gd name="T90" fmla="*/ 1 w 2378"/>
                <a:gd name="T91" fmla="*/ 0 h 552"/>
                <a:gd name="T92" fmla="*/ 1 w 2378"/>
                <a:gd name="T93" fmla="*/ 0 h 552"/>
                <a:gd name="T94" fmla="*/ 1 w 2378"/>
                <a:gd name="T95" fmla="*/ 0 h 552"/>
                <a:gd name="T96" fmla="*/ 1 w 2378"/>
                <a:gd name="T97" fmla="*/ 0 h 552"/>
                <a:gd name="T98" fmla="*/ 1 w 2378"/>
                <a:gd name="T99" fmla="*/ 0 h 552"/>
                <a:gd name="T100" fmla="*/ 1 w 2378"/>
                <a:gd name="T101" fmla="*/ 0 h 552"/>
                <a:gd name="T102" fmla="*/ 1 w 2378"/>
                <a:gd name="T103" fmla="*/ 0 h 552"/>
                <a:gd name="T104" fmla="*/ 1 w 2378"/>
                <a:gd name="T105" fmla="*/ 0 h 552"/>
                <a:gd name="T106" fmla="*/ 1 w 2378"/>
                <a:gd name="T107" fmla="*/ 0 h 552"/>
                <a:gd name="T108" fmla="*/ 0 w 2378"/>
                <a:gd name="T109" fmla="*/ 0 h 55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378"/>
                <a:gd name="T166" fmla="*/ 0 h 552"/>
                <a:gd name="T167" fmla="*/ 2378 w 2378"/>
                <a:gd name="T168" fmla="*/ 552 h 55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378" h="552">
                  <a:moveTo>
                    <a:pt x="0" y="97"/>
                  </a:moveTo>
                  <a:lnTo>
                    <a:pt x="213" y="53"/>
                  </a:lnTo>
                  <a:lnTo>
                    <a:pt x="253" y="61"/>
                  </a:lnTo>
                  <a:lnTo>
                    <a:pt x="295" y="69"/>
                  </a:lnTo>
                  <a:lnTo>
                    <a:pt x="340" y="80"/>
                  </a:lnTo>
                  <a:lnTo>
                    <a:pt x="392" y="93"/>
                  </a:lnTo>
                  <a:lnTo>
                    <a:pt x="443" y="107"/>
                  </a:lnTo>
                  <a:lnTo>
                    <a:pt x="496" y="122"/>
                  </a:lnTo>
                  <a:lnTo>
                    <a:pt x="551" y="139"/>
                  </a:lnTo>
                  <a:lnTo>
                    <a:pt x="610" y="156"/>
                  </a:lnTo>
                  <a:lnTo>
                    <a:pt x="667" y="171"/>
                  </a:lnTo>
                  <a:lnTo>
                    <a:pt x="726" y="187"/>
                  </a:lnTo>
                  <a:lnTo>
                    <a:pt x="785" y="202"/>
                  </a:lnTo>
                  <a:lnTo>
                    <a:pt x="844" y="217"/>
                  </a:lnTo>
                  <a:lnTo>
                    <a:pt x="901" y="230"/>
                  </a:lnTo>
                  <a:lnTo>
                    <a:pt x="958" y="242"/>
                  </a:lnTo>
                  <a:lnTo>
                    <a:pt x="1013" y="251"/>
                  </a:lnTo>
                  <a:lnTo>
                    <a:pt x="1068" y="261"/>
                  </a:lnTo>
                  <a:lnTo>
                    <a:pt x="1116" y="265"/>
                  </a:lnTo>
                  <a:lnTo>
                    <a:pt x="1165" y="268"/>
                  </a:lnTo>
                  <a:lnTo>
                    <a:pt x="1211" y="268"/>
                  </a:lnTo>
                  <a:lnTo>
                    <a:pt x="1255" y="268"/>
                  </a:lnTo>
                  <a:lnTo>
                    <a:pt x="1293" y="266"/>
                  </a:lnTo>
                  <a:lnTo>
                    <a:pt x="1333" y="263"/>
                  </a:lnTo>
                  <a:lnTo>
                    <a:pt x="1367" y="259"/>
                  </a:lnTo>
                  <a:lnTo>
                    <a:pt x="1399" y="255"/>
                  </a:lnTo>
                  <a:lnTo>
                    <a:pt x="1426" y="249"/>
                  </a:lnTo>
                  <a:lnTo>
                    <a:pt x="1451" y="246"/>
                  </a:lnTo>
                  <a:lnTo>
                    <a:pt x="1472" y="238"/>
                  </a:lnTo>
                  <a:lnTo>
                    <a:pt x="1489" y="234"/>
                  </a:lnTo>
                  <a:lnTo>
                    <a:pt x="1504" y="230"/>
                  </a:lnTo>
                  <a:lnTo>
                    <a:pt x="1513" y="228"/>
                  </a:lnTo>
                  <a:lnTo>
                    <a:pt x="1519" y="227"/>
                  </a:lnTo>
                  <a:lnTo>
                    <a:pt x="1523" y="227"/>
                  </a:lnTo>
                  <a:lnTo>
                    <a:pt x="1519" y="223"/>
                  </a:lnTo>
                  <a:lnTo>
                    <a:pt x="1513" y="219"/>
                  </a:lnTo>
                  <a:lnTo>
                    <a:pt x="1508" y="213"/>
                  </a:lnTo>
                  <a:lnTo>
                    <a:pt x="1500" y="209"/>
                  </a:lnTo>
                  <a:lnTo>
                    <a:pt x="1491" y="204"/>
                  </a:lnTo>
                  <a:lnTo>
                    <a:pt x="1483" y="198"/>
                  </a:lnTo>
                  <a:lnTo>
                    <a:pt x="1470" y="190"/>
                  </a:lnTo>
                  <a:lnTo>
                    <a:pt x="1454" y="185"/>
                  </a:lnTo>
                  <a:lnTo>
                    <a:pt x="1439" y="177"/>
                  </a:lnTo>
                  <a:lnTo>
                    <a:pt x="1422" y="169"/>
                  </a:lnTo>
                  <a:lnTo>
                    <a:pt x="1401" y="162"/>
                  </a:lnTo>
                  <a:lnTo>
                    <a:pt x="1378" y="154"/>
                  </a:lnTo>
                  <a:lnTo>
                    <a:pt x="1354" y="147"/>
                  </a:lnTo>
                  <a:lnTo>
                    <a:pt x="1327" y="141"/>
                  </a:lnTo>
                  <a:lnTo>
                    <a:pt x="1297" y="133"/>
                  </a:lnTo>
                  <a:lnTo>
                    <a:pt x="1264" y="126"/>
                  </a:lnTo>
                  <a:lnTo>
                    <a:pt x="1230" y="118"/>
                  </a:lnTo>
                  <a:lnTo>
                    <a:pt x="1194" y="109"/>
                  </a:lnTo>
                  <a:lnTo>
                    <a:pt x="1156" y="101"/>
                  </a:lnTo>
                  <a:lnTo>
                    <a:pt x="1118" y="93"/>
                  </a:lnTo>
                  <a:lnTo>
                    <a:pt x="1078" y="88"/>
                  </a:lnTo>
                  <a:lnTo>
                    <a:pt x="1038" y="82"/>
                  </a:lnTo>
                  <a:lnTo>
                    <a:pt x="996" y="74"/>
                  </a:lnTo>
                  <a:lnTo>
                    <a:pt x="954" y="69"/>
                  </a:lnTo>
                  <a:lnTo>
                    <a:pt x="913" y="63"/>
                  </a:lnTo>
                  <a:lnTo>
                    <a:pt x="873" y="59"/>
                  </a:lnTo>
                  <a:lnTo>
                    <a:pt x="831" y="53"/>
                  </a:lnTo>
                  <a:lnTo>
                    <a:pt x="793" y="48"/>
                  </a:lnTo>
                  <a:lnTo>
                    <a:pt x="753" y="44"/>
                  </a:lnTo>
                  <a:lnTo>
                    <a:pt x="717" y="42"/>
                  </a:lnTo>
                  <a:lnTo>
                    <a:pt x="679" y="38"/>
                  </a:lnTo>
                  <a:lnTo>
                    <a:pt x="645" y="34"/>
                  </a:lnTo>
                  <a:lnTo>
                    <a:pt x="610" y="33"/>
                  </a:lnTo>
                  <a:lnTo>
                    <a:pt x="580" y="31"/>
                  </a:lnTo>
                  <a:lnTo>
                    <a:pt x="550" y="27"/>
                  </a:lnTo>
                  <a:lnTo>
                    <a:pt x="523" y="27"/>
                  </a:lnTo>
                  <a:lnTo>
                    <a:pt x="498" y="27"/>
                  </a:lnTo>
                  <a:lnTo>
                    <a:pt x="475" y="27"/>
                  </a:lnTo>
                  <a:lnTo>
                    <a:pt x="388" y="23"/>
                  </a:lnTo>
                  <a:lnTo>
                    <a:pt x="745" y="0"/>
                  </a:lnTo>
                  <a:lnTo>
                    <a:pt x="747" y="0"/>
                  </a:lnTo>
                  <a:lnTo>
                    <a:pt x="759" y="4"/>
                  </a:lnTo>
                  <a:lnTo>
                    <a:pt x="776" y="6"/>
                  </a:lnTo>
                  <a:lnTo>
                    <a:pt x="799" y="12"/>
                  </a:lnTo>
                  <a:lnTo>
                    <a:pt x="827" y="15"/>
                  </a:lnTo>
                  <a:lnTo>
                    <a:pt x="859" y="21"/>
                  </a:lnTo>
                  <a:lnTo>
                    <a:pt x="896" y="29"/>
                  </a:lnTo>
                  <a:lnTo>
                    <a:pt x="935" y="36"/>
                  </a:lnTo>
                  <a:lnTo>
                    <a:pt x="975" y="44"/>
                  </a:lnTo>
                  <a:lnTo>
                    <a:pt x="1019" y="52"/>
                  </a:lnTo>
                  <a:lnTo>
                    <a:pt x="1061" y="59"/>
                  </a:lnTo>
                  <a:lnTo>
                    <a:pt x="1107" y="67"/>
                  </a:lnTo>
                  <a:lnTo>
                    <a:pt x="1148" y="72"/>
                  </a:lnTo>
                  <a:lnTo>
                    <a:pt x="1192" y="80"/>
                  </a:lnTo>
                  <a:lnTo>
                    <a:pt x="1230" y="86"/>
                  </a:lnTo>
                  <a:lnTo>
                    <a:pt x="1270" y="93"/>
                  </a:lnTo>
                  <a:lnTo>
                    <a:pt x="1302" y="97"/>
                  </a:lnTo>
                  <a:lnTo>
                    <a:pt x="1331" y="101"/>
                  </a:lnTo>
                  <a:lnTo>
                    <a:pt x="1357" y="103"/>
                  </a:lnTo>
                  <a:lnTo>
                    <a:pt x="1382" y="105"/>
                  </a:lnTo>
                  <a:lnTo>
                    <a:pt x="1403" y="107"/>
                  </a:lnTo>
                  <a:lnTo>
                    <a:pt x="1422" y="109"/>
                  </a:lnTo>
                  <a:lnTo>
                    <a:pt x="1437" y="109"/>
                  </a:lnTo>
                  <a:lnTo>
                    <a:pt x="1453" y="109"/>
                  </a:lnTo>
                  <a:lnTo>
                    <a:pt x="1462" y="109"/>
                  </a:lnTo>
                  <a:lnTo>
                    <a:pt x="1473" y="109"/>
                  </a:lnTo>
                  <a:lnTo>
                    <a:pt x="1479" y="109"/>
                  </a:lnTo>
                  <a:lnTo>
                    <a:pt x="1487" y="109"/>
                  </a:lnTo>
                  <a:lnTo>
                    <a:pt x="1494" y="109"/>
                  </a:lnTo>
                  <a:lnTo>
                    <a:pt x="1496" y="109"/>
                  </a:lnTo>
                  <a:lnTo>
                    <a:pt x="1728" y="156"/>
                  </a:lnTo>
                  <a:lnTo>
                    <a:pt x="1481" y="145"/>
                  </a:lnTo>
                  <a:lnTo>
                    <a:pt x="1483" y="147"/>
                  </a:lnTo>
                  <a:lnTo>
                    <a:pt x="1489" y="152"/>
                  </a:lnTo>
                  <a:lnTo>
                    <a:pt x="1492" y="154"/>
                  </a:lnTo>
                  <a:lnTo>
                    <a:pt x="1500" y="158"/>
                  </a:lnTo>
                  <a:lnTo>
                    <a:pt x="1508" y="164"/>
                  </a:lnTo>
                  <a:lnTo>
                    <a:pt x="1519" y="169"/>
                  </a:lnTo>
                  <a:lnTo>
                    <a:pt x="1529" y="173"/>
                  </a:lnTo>
                  <a:lnTo>
                    <a:pt x="1542" y="179"/>
                  </a:lnTo>
                  <a:lnTo>
                    <a:pt x="1557" y="185"/>
                  </a:lnTo>
                  <a:lnTo>
                    <a:pt x="1576" y="192"/>
                  </a:lnTo>
                  <a:lnTo>
                    <a:pt x="1593" y="198"/>
                  </a:lnTo>
                  <a:lnTo>
                    <a:pt x="1616" y="204"/>
                  </a:lnTo>
                  <a:lnTo>
                    <a:pt x="1641" y="209"/>
                  </a:lnTo>
                  <a:lnTo>
                    <a:pt x="1669" y="215"/>
                  </a:lnTo>
                  <a:lnTo>
                    <a:pt x="1696" y="219"/>
                  </a:lnTo>
                  <a:lnTo>
                    <a:pt x="1728" y="223"/>
                  </a:lnTo>
                  <a:lnTo>
                    <a:pt x="1760" y="227"/>
                  </a:lnTo>
                  <a:lnTo>
                    <a:pt x="1795" y="230"/>
                  </a:lnTo>
                  <a:lnTo>
                    <a:pt x="1829" y="234"/>
                  </a:lnTo>
                  <a:lnTo>
                    <a:pt x="1863" y="238"/>
                  </a:lnTo>
                  <a:lnTo>
                    <a:pt x="1897" y="240"/>
                  </a:lnTo>
                  <a:lnTo>
                    <a:pt x="1930" y="244"/>
                  </a:lnTo>
                  <a:lnTo>
                    <a:pt x="1960" y="246"/>
                  </a:lnTo>
                  <a:lnTo>
                    <a:pt x="1989" y="246"/>
                  </a:lnTo>
                  <a:lnTo>
                    <a:pt x="2013" y="247"/>
                  </a:lnTo>
                  <a:lnTo>
                    <a:pt x="2036" y="251"/>
                  </a:lnTo>
                  <a:lnTo>
                    <a:pt x="2055" y="251"/>
                  </a:lnTo>
                  <a:lnTo>
                    <a:pt x="2068" y="253"/>
                  </a:lnTo>
                  <a:lnTo>
                    <a:pt x="2078" y="253"/>
                  </a:lnTo>
                  <a:lnTo>
                    <a:pt x="2082" y="255"/>
                  </a:lnTo>
                  <a:lnTo>
                    <a:pt x="2331" y="381"/>
                  </a:lnTo>
                  <a:lnTo>
                    <a:pt x="2378" y="548"/>
                  </a:lnTo>
                  <a:lnTo>
                    <a:pt x="1930" y="552"/>
                  </a:lnTo>
                  <a:lnTo>
                    <a:pt x="1924" y="550"/>
                  </a:lnTo>
                  <a:lnTo>
                    <a:pt x="1909" y="548"/>
                  </a:lnTo>
                  <a:lnTo>
                    <a:pt x="1882" y="544"/>
                  </a:lnTo>
                  <a:lnTo>
                    <a:pt x="1850" y="540"/>
                  </a:lnTo>
                  <a:lnTo>
                    <a:pt x="1810" y="535"/>
                  </a:lnTo>
                  <a:lnTo>
                    <a:pt x="1764" y="527"/>
                  </a:lnTo>
                  <a:lnTo>
                    <a:pt x="1715" y="519"/>
                  </a:lnTo>
                  <a:lnTo>
                    <a:pt x="1664" y="514"/>
                  </a:lnTo>
                  <a:lnTo>
                    <a:pt x="1608" y="502"/>
                  </a:lnTo>
                  <a:lnTo>
                    <a:pt x="1553" y="493"/>
                  </a:lnTo>
                  <a:lnTo>
                    <a:pt x="1500" y="485"/>
                  </a:lnTo>
                  <a:lnTo>
                    <a:pt x="1449" y="476"/>
                  </a:lnTo>
                  <a:lnTo>
                    <a:pt x="1399" y="464"/>
                  </a:lnTo>
                  <a:lnTo>
                    <a:pt x="1356" y="457"/>
                  </a:lnTo>
                  <a:lnTo>
                    <a:pt x="1318" y="445"/>
                  </a:lnTo>
                  <a:lnTo>
                    <a:pt x="1285" y="438"/>
                  </a:lnTo>
                  <a:lnTo>
                    <a:pt x="1257" y="428"/>
                  </a:lnTo>
                  <a:lnTo>
                    <a:pt x="1234" y="417"/>
                  </a:lnTo>
                  <a:lnTo>
                    <a:pt x="1213" y="407"/>
                  </a:lnTo>
                  <a:lnTo>
                    <a:pt x="1194" y="398"/>
                  </a:lnTo>
                  <a:lnTo>
                    <a:pt x="1177" y="388"/>
                  </a:lnTo>
                  <a:lnTo>
                    <a:pt x="1162" y="379"/>
                  </a:lnTo>
                  <a:lnTo>
                    <a:pt x="1145" y="367"/>
                  </a:lnTo>
                  <a:lnTo>
                    <a:pt x="1131" y="360"/>
                  </a:lnTo>
                  <a:lnTo>
                    <a:pt x="1118" y="348"/>
                  </a:lnTo>
                  <a:lnTo>
                    <a:pt x="1105" y="339"/>
                  </a:lnTo>
                  <a:lnTo>
                    <a:pt x="1091" y="329"/>
                  </a:lnTo>
                  <a:lnTo>
                    <a:pt x="1080" y="322"/>
                  </a:lnTo>
                  <a:lnTo>
                    <a:pt x="1065" y="312"/>
                  </a:lnTo>
                  <a:lnTo>
                    <a:pt x="1051" y="303"/>
                  </a:lnTo>
                  <a:lnTo>
                    <a:pt x="1036" y="295"/>
                  </a:lnTo>
                  <a:lnTo>
                    <a:pt x="1019" y="287"/>
                  </a:lnTo>
                  <a:lnTo>
                    <a:pt x="1000" y="280"/>
                  </a:lnTo>
                  <a:lnTo>
                    <a:pt x="979" y="272"/>
                  </a:lnTo>
                  <a:lnTo>
                    <a:pt x="958" y="265"/>
                  </a:lnTo>
                  <a:lnTo>
                    <a:pt x="935" y="259"/>
                  </a:lnTo>
                  <a:lnTo>
                    <a:pt x="911" y="251"/>
                  </a:lnTo>
                  <a:lnTo>
                    <a:pt x="886" y="246"/>
                  </a:lnTo>
                  <a:lnTo>
                    <a:pt x="861" y="242"/>
                  </a:lnTo>
                  <a:lnTo>
                    <a:pt x="837" y="238"/>
                  </a:lnTo>
                  <a:lnTo>
                    <a:pt x="810" y="232"/>
                  </a:lnTo>
                  <a:lnTo>
                    <a:pt x="783" y="228"/>
                  </a:lnTo>
                  <a:lnTo>
                    <a:pt x="757" y="227"/>
                  </a:lnTo>
                  <a:lnTo>
                    <a:pt x="734" y="225"/>
                  </a:lnTo>
                  <a:lnTo>
                    <a:pt x="709" y="223"/>
                  </a:lnTo>
                  <a:lnTo>
                    <a:pt x="684" y="221"/>
                  </a:lnTo>
                  <a:lnTo>
                    <a:pt x="662" y="221"/>
                  </a:lnTo>
                  <a:lnTo>
                    <a:pt x="641" y="223"/>
                  </a:lnTo>
                  <a:lnTo>
                    <a:pt x="620" y="223"/>
                  </a:lnTo>
                  <a:lnTo>
                    <a:pt x="601" y="223"/>
                  </a:lnTo>
                  <a:lnTo>
                    <a:pt x="582" y="225"/>
                  </a:lnTo>
                  <a:lnTo>
                    <a:pt x="567" y="227"/>
                  </a:lnTo>
                  <a:lnTo>
                    <a:pt x="548" y="228"/>
                  </a:lnTo>
                  <a:lnTo>
                    <a:pt x="532" y="230"/>
                  </a:lnTo>
                  <a:lnTo>
                    <a:pt x="515" y="230"/>
                  </a:lnTo>
                  <a:lnTo>
                    <a:pt x="500" y="234"/>
                  </a:lnTo>
                  <a:lnTo>
                    <a:pt x="483" y="234"/>
                  </a:lnTo>
                  <a:lnTo>
                    <a:pt x="466" y="234"/>
                  </a:lnTo>
                  <a:lnTo>
                    <a:pt x="447" y="234"/>
                  </a:lnTo>
                  <a:lnTo>
                    <a:pt x="430" y="234"/>
                  </a:lnTo>
                  <a:lnTo>
                    <a:pt x="409" y="232"/>
                  </a:lnTo>
                  <a:lnTo>
                    <a:pt x="390" y="230"/>
                  </a:lnTo>
                  <a:lnTo>
                    <a:pt x="367" y="227"/>
                  </a:lnTo>
                  <a:lnTo>
                    <a:pt x="344" y="223"/>
                  </a:lnTo>
                  <a:lnTo>
                    <a:pt x="318" y="215"/>
                  </a:lnTo>
                  <a:lnTo>
                    <a:pt x="291" y="206"/>
                  </a:lnTo>
                  <a:lnTo>
                    <a:pt x="262" y="198"/>
                  </a:lnTo>
                  <a:lnTo>
                    <a:pt x="234" y="188"/>
                  </a:lnTo>
                  <a:lnTo>
                    <a:pt x="205" y="177"/>
                  </a:lnTo>
                  <a:lnTo>
                    <a:pt x="177" y="166"/>
                  </a:lnTo>
                  <a:lnTo>
                    <a:pt x="148" y="156"/>
                  </a:lnTo>
                  <a:lnTo>
                    <a:pt x="122" y="147"/>
                  </a:lnTo>
                  <a:lnTo>
                    <a:pt x="95" y="135"/>
                  </a:lnTo>
                  <a:lnTo>
                    <a:pt x="72" y="128"/>
                  </a:lnTo>
                  <a:lnTo>
                    <a:pt x="51" y="118"/>
                  </a:lnTo>
                  <a:lnTo>
                    <a:pt x="34" y="112"/>
                  </a:lnTo>
                  <a:lnTo>
                    <a:pt x="19" y="105"/>
                  </a:lnTo>
                  <a:lnTo>
                    <a:pt x="8" y="101"/>
                  </a:lnTo>
                  <a:lnTo>
                    <a:pt x="0" y="97"/>
                  </a:lnTo>
                  <a:close/>
                </a:path>
              </a:pathLst>
            </a:custGeom>
            <a:solidFill>
              <a:srgbClr val="F2CC99"/>
            </a:solidFill>
            <a:ln w="9525">
              <a:noFill/>
              <a:miter lim="800000"/>
              <a:headEnd/>
              <a:tailEnd/>
            </a:ln>
          </p:spPr>
          <p:txBody>
            <a:bodyPr>
              <a:prstTxWarp prst="textNoShape">
                <a:avLst/>
              </a:prstTxWarp>
            </a:bodyPr>
            <a:lstStyle/>
            <a:p>
              <a:endParaRPr lang="en-US"/>
            </a:p>
          </p:txBody>
        </p:sp>
        <p:sp>
          <p:nvSpPr>
            <p:cNvPr id="50202" name="Freeform 157"/>
            <p:cNvSpPr>
              <a:spLocks/>
            </p:cNvSpPr>
            <p:nvPr/>
          </p:nvSpPr>
          <p:spPr bwMode="auto">
            <a:xfrm>
              <a:off x="5285" y="3258"/>
              <a:ext cx="196" cy="352"/>
            </a:xfrm>
            <a:custGeom>
              <a:avLst/>
              <a:gdLst>
                <a:gd name="T0" fmla="*/ 1 w 391"/>
                <a:gd name="T1" fmla="*/ 1 h 703"/>
                <a:gd name="T2" fmla="*/ 1 w 391"/>
                <a:gd name="T3" fmla="*/ 1 h 703"/>
                <a:gd name="T4" fmla="*/ 1 w 391"/>
                <a:gd name="T5" fmla="*/ 1 h 703"/>
                <a:gd name="T6" fmla="*/ 1 w 391"/>
                <a:gd name="T7" fmla="*/ 1 h 703"/>
                <a:gd name="T8" fmla="*/ 1 w 391"/>
                <a:gd name="T9" fmla="*/ 1 h 703"/>
                <a:gd name="T10" fmla="*/ 1 w 391"/>
                <a:gd name="T11" fmla="*/ 0 h 703"/>
                <a:gd name="T12" fmla="*/ 1 w 391"/>
                <a:gd name="T13" fmla="*/ 0 h 703"/>
                <a:gd name="T14" fmla="*/ 1 w 391"/>
                <a:gd name="T15" fmla="*/ 1 h 703"/>
                <a:gd name="T16" fmla="*/ 1 w 391"/>
                <a:gd name="T17" fmla="*/ 1 h 703"/>
                <a:gd name="T18" fmla="*/ 1 w 391"/>
                <a:gd name="T19" fmla="*/ 1 h 703"/>
                <a:gd name="T20" fmla="*/ 1 w 391"/>
                <a:gd name="T21" fmla="*/ 1 h 703"/>
                <a:gd name="T22" fmla="*/ 1 w 391"/>
                <a:gd name="T23" fmla="*/ 1 h 703"/>
                <a:gd name="T24" fmla="*/ 1 w 391"/>
                <a:gd name="T25" fmla="*/ 1 h 703"/>
                <a:gd name="T26" fmla="*/ 1 w 391"/>
                <a:gd name="T27" fmla="*/ 1 h 703"/>
                <a:gd name="T28" fmla="*/ 1 w 391"/>
                <a:gd name="T29" fmla="*/ 1 h 703"/>
                <a:gd name="T30" fmla="*/ 1 w 391"/>
                <a:gd name="T31" fmla="*/ 1 h 703"/>
                <a:gd name="T32" fmla="*/ 1 w 391"/>
                <a:gd name="T33" fmla="*/ 1 h 703"/>
                <a:gd name="T34" fmla="*/ 1 w 391"/>
                <a:gd name="T35" fmla="*/ 1 h 703"/>
                <a:gd name="T36" fmla="*/ 1 w 391"/>
                <a:gd name="T37" fmla="*/ 1 h 703"/>
                <a:gd name="T38" fmla="*/ 1 w 391"/>
                <a:gd name="T39" fmla="*/ 1 h 703"/>
                <a:gd name="T40" fmla="*/ 1 w 391"/>
                <a:gd name="T41" fmla="*/ 1 h 703"/>
                <a:gd name="T42" fmla="*/ 1 w 391"/>
                <a:gd name="T43" fmla="*/ 1 h 703"/>
                <a:gd name="T44" fmla="*/ 1 w 391"/>
                <a:gd name="T45" fmla="*/ 1 h 703"/>
                <a:gd name="T46" fmla="*/ 1 w 391"/>
                <a:gd name="T47" fmla="*/ 1 h 703"/>
                <a:gd name="T48" fmla="*/ 1 w 391"/>
                <a:gd name="T49" fmla="*/ 1 h 703"/>
                <a:gd name="T50" fmla="*/ 1 w 391"/>
                <a:gd name="T51" fmla="*/ 1 h 703"/>
                <a:gd name="T52" fmla="*/ 1 w 391"/>
                <a:gd name="T53" fmla="*/ 1 h 703"/>
                <a:gd name="T54" fmla="*/ 1 w 391"/>
                <a:gd name="T55" fmla="*/ 1 h 703"/>
                <a:gd name="T56" fmla="*/ 1 w 391"/>
                <a:gd name="T57" fmla="*/ 1 h 703"/>
                <a:gd name="T58" fmla="*/ 1 w 391"/>
                <a:gd name="T59" fmla="*/ 1 h 703"/>
                <a:gd name="T60" fmla="*/ 1 w 391"/>
                <a:gd name="T61" fmla="*/ 1 h 703"/>
                <a:gd name="T62" fmla="*/ 1 w 391"/>
                <a:gd name="T63" fmla="*/ 1 h 703"/>
                <a:gd name="T64" fmla="*/ 1 w 391"/>
                <a:gd name="T65" fmla="*/ 1 h 703"/>
                <a:gd name="T66" fmla="*/ 1 w 391"/>
                <a:gd name="T67" fmla="*/ 1 h 703"/>
                <a:gd name="T68" fmla="*/ 1 w 391"/>
                <a:gd name="T69" fmla="*/ 1 h 703"/>
                <a:gd name="T70" fmla="*/ 1 w 391"/>
                <a:gd name="T71" fmla="*/ 1 h 703"/>
                <a:gd name="T72" fmla="*/ 1 w 391"/>
                <a:gd name="T73" fmla="*/ 1 h 703"/>
                <a:gd name="T74" fmla="*/ 0 w 391"/>
                <a:gd name="T75" fmla="*/ 1 h 703"/>
                <a:gd name="T76" fmla="*/ 1 w 391"/>
                <a:gd name="T77" fmla="*/ 1 h 70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91"/>
                <a:gd name="T118" fmla="*/ 0 h 703"/>
                <a:gd name="T119" fmla="*/ 391 w 391"/>
                <a:gd name="T120" fmla="*/ 703 h 70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91" h="703">
                  <a:moveTo>
                    <a:pt x="98" y="32"/>
                  </a:moveTo>
                  <a:lnTo>
                    <a:pt x="100" y="30"/>
                  </a:lnTo>
                  <a:lnTo>
                    <a:pt x="110" y="27"/>
                  </a:lnTo>
                  <a:lnTo>
                    <a:pt x="114" y="21"/>
                  </a:lnTo>
                  <a:lnTo>
                    <a:pt x="123" y="19"/>
                  </a:lnTo>
                  <a:lnTo>
                    <a:pt x="131" y="15"/>
                  </a:lnTo>
                  <a:lnTo>
                    <a:pt x="142" y="13"/>
                  </a:lnTo>
                  <a:lnTo>
                    <a:pt x="152" y="9"/>
                  </a:lnTo>
                  <a:lnTo>
                    <a:pt x="163" y="6"/>
                  </a:lnTo>
                  <a:lnTo>
                    <a:pt x="174" y="2"/>
                  </a:lnTo>
                  <a:lnTo>
                    <a:pt x="186" y="2"/>
                  </a:lnTo>
                  <a:lnTo>
                    <a:pt x="199" y="0"/>
                  </a:lnTo>
                  <a:lnTo>
                    <a:pt x="211" y="0"/>
                  </a:lnTo>
                  <a:lnTo>
                    <a:pt x="222" y="0"/>
                  </a:lnTo>
                  <a:lnTo>
                    <a:pt x="235" y="4"/>
                  </a:lnTo>
                  <a:lnTo>
                    <a:pt x="247" y="6"/>
                  </a:lnTo>
                  <a:lnTo>
                    <a:pt x="258" y="9"/>
                  </a:lnTo>
                  <a:lnTo>
                    <a:pt x="268" y="13"/>
                  </a:lnTo>
                  <a:lnTo>
                    <a:pt x="279" y="21"/>
                  </a:lnTo>
                  <a:lnTo>
                    <a:pt x="289" y="27"/>
                  </a:lnTo>
                  <a:lnTo>
                    <a:pt x="300" y="36"/>
                  </a:lnTo>
                  <a:lnTo>
                    <a:pt x="308" y="44"/>
                  </a:lnTo>
                  <a:lnTo>
                    <a:pt x="319" y="55"/>
                  </a:lnTo>
                  <a:lnTo>
                    <a:pt x="327" y="66"/>
                  </a:lnTo>
                  <a:lnTo>
                    <a:pt x="336" y="78"/>
                  </a:lnTo>
                  <a:lnTo>
                    <a:pt x="344" y="89"/>
                  </a:lnTo>
                  <a:lnTo>
                    <a:pt x="351" y="103"/>
                  </a:lnTo>
                  <a:lnTo>
                    <a:pt x="357" y="116"/>
                  </a:lnTo>
                  <a:lnTo>
                    <a:pt x="365" y="131"/>
                  </a:lnTo>
                  <a:lnTo>
                    <a:pt x="368" y="146"/>
                  </a:lnTo>
                  <a:lnTo>
                    <a:pt x="376" y="162"/>
                  </a:lnTo>
                  <a:lnTo>
                    <a:pt x="378" y="177"/>
                  </a:lnTo>
                  <a:lnTo>
                    <a:pt x="382" y="192"/>
                  </a:lnTo>
                  <a:lnTo>
                    <a:pt x="384" y="209"/>
                  </a:lnTo>
                  <a:lnTo>
                    <a:pt x="387" y="224"/>
                  </a:lnTo>
                  <a:lnTo>
                    <a:pt x="387" y="241"/>
                  </a:lnTo>
                  <a:lnTo>
                    <a:pt x="389" y="259"/>
                  </a:lnTo>
                  <a:lnTo>
                    <a:pt x="389" y="276"/>
                  </a:lnTo>
                  <a:lnTo>
                    <a:pt x="391" y="293"/>
                  </a:lnTo>
                  <a:lnTo>
                    <a:pt x="387" y="310"/>
                  </a:lnTo>
                  <a:lnTo>
                    <a:pt x="387" y="327"/>
                  </a:lnTo>
                  <a:lnTo>
                    <a:pt x="384" y="342"/>
                  </a:lnTo>
                  <a:lnTo>
                    <a:pt x="384" y="361"/>
                  </a:lnTo>
                  <a:lnTo>
                    <a:pt x="378" y="378"/>
                  </a:lnTo>
                  <a:lnTo>
                    <a:pt x="374" y="394"/>
                  </a:lnTo>
                  <a:lnTo>
                    <a:pt x="368" y="411"/>
                  </a:lnTo>
                  <a:lnTo>
                    <a:pt x="365" y="428"/>
                  </a:lnTo>
                  <a:lnTo>
                    <a:pt x="355" y="443"/>
                  </a:lnTo>
                  <a:lnTo>
                    <a:pt x="347" y="458"/>
                  </a:lnTo>
                  <a:lnTo>
                    <a:pt x="340" y="471"/>
                  </a:lnTo>
                  <a:lnTo>
                    <a:pt x="332" y="487"/>
                  </a:lnTo>
                  <a:lnTo>
                    <a:pt x="321" y="500"/>
                  </a:lnTo>
                  <a:lnTo>
                    <a:pt x="311" y="513"/>
                  </a:lnTo>
                  <a:lnTo>
                    <a:pt x="302" y="527"/>
                  </a:lnTo>
                  <a:lnTo>
                    <a:pt x="292" y="540"/>
                  </a:lnTo>
                  <a:lnTo>
                    <a:pt x="281" y="551"/>
                  </a:lnTo>
                  <a:lnTo>
                    <a:pt x="271" y="565"/>
                  </a:lnTo>
                  <a:lnTo>
                    <a:pt x="260" y="576"/>
                  </a:lnTo>
                  <a:lnTo>
                    <a:pt x="249" y="587"/>
                  </a:lnTo>
                  <a:lnTo>
                    <a:pt x="237" y="599"/>
                  </a:lnTo>
                  <a:lnTo>
                    <a:pt x="228" y="608"/>
                  </a:lnTo>
                  <a:lnTo>
                    <a:pt x="216" y="620"/>
                  </a:lnTo>
                  <a:lnTo>
                    <a:pt x="207" y="629"/>
                  </a:lnTo>
                  <a:lnTo>
                    <a:pt x="195" y="637"/>
                  </a:lnTo>
                  <a:lnTo>
                    <a:pt x="186" y="645"/>
                  </a:lnTo>
                  <a:lnTo>
                    <a:pt x="176" y="652"/>
                  </a:lnTo>
                  <a:lnTo>
                    <a:pt x="169" y="662"/>
                  </a:lnTo>
                  <a:lnTo>
                    <a:pt x="159" y="665"/>
                  </a:lnTo>
                  <a:lnTo>
                    <a:pt x="152" y="673"/>
                  </a:lnTo>
                  <a:lnTo>
                    <a:pt x="144" y="677"/>
                  </a:lnTo>
                  <a:lnTo>
                    <a:pt x="138" y="684"/>
                  </a:lnTo>
                  <a:lnTo>
                    <a:pt x="127" y="692"/>
                  </a:lnTo>
                  <a:lnTo>
                    <a:pt x="119" y="698"/>
                  </a:lnTo>
                  <a:lnTo>
                    <a:pt x="114" y="702"/>
                  </a:lnTo>
                  <a:lnTo>
                    <a:pt x="114" y="703"/>
                  </a:lnTo>
                  <a:lnTo>
                    <a:pt x="0" y="574"/>
                  </a:lnTo>
                  <a:lnTo>
                    <a:pt x="171" y="196"/>
                  </a:lnTo>
                  <a:lnTo>
                    <a:pt x="98" y="32"/>
                  </a:lnTo>
                  <a:close/>
                </a:path>
              </a:pathLst>
            </a:custGeom>
            <a:solidFill>
              <a:srgbClr val="FF704D"/>
            </a:solidFill>
            <a:ln w="9525">
              <a:noFill/>
              <a:miter lim="800000"/>
              <a:headEnd/>
              <a:tailEnd/>
            </a:ln>
          </p:spPr>
          <p:txBody>
            <a:bodyPr>
              <a:prstTxWarp prst="textNoShape">
                <a:avLst/>
              </a:prstTxWarp>
            </a:bodyPr>
            <a:lstStyle/>
            <a:p>
              <a:endParaRPr lang="en-US"/>
            </a:p>
          </p:txBody>
        </p:sp>
        <p:sp>
          <p:nvSpPr>
            <p:cNvPr id="50203" name="Freeform 158"/>
            <p:cNvSpPr>
              <a:spLocks/>
            </p:cNvSpPr>
            <p:nvPr/>
          </p:nvSpPr>
          <p:spPr bwMode="auto">
            <a:xfrm>
              <a:off x="5308" y="3294"/>
              <a:ext cx="128" cy="326"/>
            </a:xfrm>
            <a:custGeom>
              <a:avLst/>
              <a:gdLst>
                <a:gd name="T0" fmla="*/ 0 w 257"/>
                <a:gd name="T1" fmla="*/ 0 h 652"/>
                <a:gd name="T2" fmla="*/ 0 w 257"/>
                <a:gd name="T3" fmla="*/ 1 h 652"/>
                <a:gd name="T4" fmla="*/ 0 w 257"/>
                <a:gd name="T5" fmla="*/ 1 h 652"/>
                <a:gd name="T6" fmla="*/ 0 w 257"/>
                <a:gd name="T7" fmla="*/ 1 h 652"/>
                <a:gd name="T8" fmla="*/ 0 w 257"/>
                <a:gd name="T9" fmla="*/ 1 h 652"/>
                <a:gd name="T10" fmla="*/ 0 w 257"/>
                <a:gd name="T11" fmla="*/ 1 h 652"/>
                <a:gd name="T12" fmla="*/ 0 w 257"/>
                <a:gd name="T13" fmla="*/ 1 h 652"/>
                <a:gd name="T14" fmla="*/ 0 w 257"/>
                <a:gd name="T15" fmla="*/ 1 h 652"/>
                <a:gd name="T16" fmla="*/ 0 w 257"/>
                <a:gd name="T17" fmla="*/ 1 h 652"/>
                <a:gd name="T18" fmla="*/ 0 w 257"/>
                <a:gd name="T19" fmla="*/ 1 h 652"/>
                <a:gd name="T20" fmla="*/ 0 w 257"/>
                <a:gd name="T21" fmla="*/ 1 h 652"/>
                <a:gd name="T22" fmla="*/ 0 w 257"/>
                <a:gd name="T23" fmla="*/ 1 h 652"/>
                <a:gd name="T24" fmla="*/ 0 w 257"/>
                <a:gd name="T25" fmla="*/ 1 h 652"/>
                <a:gd name="T26" fmla="*/ 0 w 257"/>
                <a:gd name="T27" fmla="*/ 1 h 652"/>
                <a:gd name="T28" fmla="*/ 0 w 257"/>
                <a:gd name="T29" fmla="*/ 1 h 652"/>
                <a:gd name="T30" fmla="*/ 0 w 257"/>
                <a:gd name="T31" fmla="*/ 1 h 652"/>
                <a:gd name="T32" fmla="*/ 0 w 257"/>
                <a:gd name="T33" fmla="*/ 1 h 652"/>
                <a:gd name="T34" fmla="*/ 0 w 257"/>
                <a:gd name="T35" fmla="*/ 1 h 652"/>
                <a:gd name="T36" fmla="*/ 0 w 257"/>
                <a:gd name="T37" fmla="*/ 1 h 652"/>
                <a:gd name="T38" fmla="*/ 0 w 257"/>
                <a:gd name="T39" fmla="*/ 1 h 652"/>
                <a:gd name="T40" fmla="*/ 0 w 257"/>
                <a:gd name="T41" fmla="*/ 1 h 652"/>
                <a:gd name="T42" fmla="*/ 0 w 257"/>
                <a:gd name="T43" fmla="*/ 1 h 652"/>
                <a:gd name="T44" fmla="*/ 0 w 257"/>
                <a:gd name="T45" fmla="*/ 1 h 652"/>
                <a:gd name="T46" fmla="*/ 0 w 257"/>
                <a:gd name="T47" fmla="*/ 1 h 652"/>
                <a:gd name="T48" fmla="*/ 0 w 257"/>
                <a:gd name="T49" fmla="*/ 1 h 652"/>
                <a:gd name="T50" fmla="*/ 0 w 257"/>
                <a:gd name="T51" fmla="*/ 1 h 652"/>
                <a:gd name="T52" fmla="*/ 0 w 257"/>
                <a:gd name="T53" fmla="*/ 1 h 652"/>
                <a:gd name="T54" fmla="*/ 0 w 257"/>
                <a:gd name="T55" fmla="*/ 1 h 652"/>
                <a:gd name="T56" fmla="*/ 0 w 257"/>
                <a:gd name="T57" fmla="*/ 1 h 652"/>
                <a:gd name="T58" fmla="*/ 0 w 257"/>
                <a:gd name="T59" fmla="*/ 1 h 652"/>
                <a:gd name="T60" fmla="*/ 0 w 257"/>
                <a:gd name="T61" fmla="*/ 1 h 652"/>
                <a:gd name="T62" fmla="*/ 0 w 257"/>
                <a:gd name="T63" fmla="*/ 1 h 652"/>
                <a:gd name="T64" fmla="*/ 0 w 257"/>
                <a:gd name="T65" fmla="*/ 1 h 652"/>
                <a:gd name="T66" fmla="*/ 0 w 257"/>
                <a:gd name="T67" fmla="*/ 1 h 652"/>
                <a:gd name="T68" fmla="*/ 0 w 257"/>
                <a:gd name="T69" fmla="*/ 1 h 652"/>
                <a:gd name="T70" fmla="*/ 0 w 257"/>
                <a:gd name="T71" fmla="*/ 1 h 652"/>
                <a:gd name="T72" fmla="*/ 0 w 257"/>
                <a:gd name="T73" fmla="*/ 1 h 652"/>
                <a:gd name="T74" fmla="*/ 0 w 257"/>
                <a:gd name="T75" fmla="*/ 1 h 652"/>
                <a:gd name="T76" fmla="*/ 0 w 257"/>
                <a:gd name="T77" fmla="*/ 1 h 652"/>
                <a:gd name="T78" fmla="*/ 0 w 257"/>
                <a:gd name="T79" fmla="*/ 1 h 652"/>
                <a:gd name="T80" fmla="*/ 0 w 257"/>
                <a:gd name="T81" fmla="*/ 1 h 652"/>
                <a:gd name="T82" fmla="*/ 0 w 257"/>
                <a:gd name="T83" fmla="*/ 1 h 652"/>
                <a:gd name="T84" fmla="*/ 0 w 257"/>
                <a:gd name="T85" fmla="*/ 1 h 652"/>
                <a:gd name="T86" fmla="*/ 0 w 257"/>
                <a:gd name="T87" fmla="*/ 1 h 652"/>
                <a:gd name="T88" fmla="*/ 0 w 257"/>
                <a:gd name="T89" fmla="*/ 1 h 652"/>
                <a:gd name="T90" fmla="*/ 0 w 257"/>
                <a:gd name="T91" fmla="*/ 1 h 652"/>
                <a:gd name="T92" fmla="*/ 0 w 257"/>
                <a:gd name="T93" fmla="*/ 1 h 652"/>
                <a:gd name="T94" fmla="*/ 0 w 257"/>
                <a:gd name="T95" fmla="*/ 1 h 652"/>
                <a:gd name="T96" fmla="*/ 0 w 257"/>
                <a:gd name="T97" fmla="*/ 1 h 652"/>
                <a:gd name="T98" fmla="*/ 0 w 257"/>
                <a:gd name="T99" fmla="*/ 0 h 65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57"/>
                <a:gd name="T151" fmla="*/ 0 h 652"/>
                <a:gd name="T152" fmla="*/ 257 w 257"/>
                <a:gd name="T153" fmla="*/ 652 h 652"/>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57" h="652">
                  <a:moveTo>
                    <a:pt x="126" y="0"/>
                  </a:moveTo>
                  <a:lnTo>
                    <a:pt x="128" y="0"/>
                  </a:lnTo>
                  <a:lnTo>
                    <a:pt x="137" y="2"/>
                  </a:lnTo>
                  <a:lnTo>
                    <a:pt x="141" y="2"/>
                  </a:lnTo>
                  <a:lnTo>
                    <a:pt x="150" y="4"/>
                  </a:lnTo>
                  <a:lnTo>
                    <a:pt x="158" y="4"/>
                  </a:lnTo>
                  <a:lnTo>
                    <a:pt x="166" y="8"/>
                  </a:lnTo>
                  <a:lnTo>
                    <a:pt x="173" y="10"/>
                  </a:lnTo>
                  <a:lnTo>
                    <a:pt x="183" y="14"/>
                  </a:lnTo>
                  <a:lnTo>
                    <a:pt x="190" y="17"/>
                  </a:lnTo>
                  <a:lnTo>
                    <a:pt x="200" y="23"/>
                  </a:lnTo>
                  <a:lnTo>
                    <a:pt x="207" y="27"/>
                  </a:lnTo>
                  <a:lnTo>
                    <a:pt x="215" y="35"/>
                  </a:lnTo>
                  <a:lnTo>
                    <a:pt x="223" y="42"/>
                  </a:lnTo>
                  <a:lnTo>
                    <a:pt x="230" y="50"/>
                  </a:lnTo>
                  <a:lnTo>
                    <a:pt x="234" y="57"/>
                  </a:lnTo>
                  <a:lnTo>
                    <a:pt x="238" y="67"/>
                  </a:lnTo>
                  <a:lnTo>
                    <a:pt x="242" y="76"/>
                  </a:lnTo>
                  <a:lnTo>
                    <a:pt x="245" y="86"/>
                  </a:lnTo>
                  <a:lnTo>
                    <a:pt x="245" y="97"/>
                  </a:lnTo>
                  <a:lnTo>
                    <a:pt x="247" y="107"/>
                  </a:lnTo>
                  <a:lnTo>
                    <a:pt x="247" y="118"/>
                  </a:lnTo>
                  <a:lnTo>
                    <a:pt x="249" y="128"/>
                  </a:lnTo>
                  <a:lnTo>
                    <a:pt x="247" y="137"/>
                  </a:lnTo>
                  <a:lnTo>
                    <a:pt x="247" y="147"/>
                  </a:lnTo>
                  <a:lnTo>
                    <a:pt x="245" y="152"/>
                  </a:lnTo>
                  <a:lnTo>
                    <a:pt x="245" y="160"/>
                  </a:lnTo>
                  <a:lnTo>
                    <a:pt x="245" y="170"/>
                  </a:lnTo>
                  <a:lnTo>
                    <a:pt x="245" y="175"/>
                  </a:lnTo>
                  <a:lnTo>
                    <a:pt x="242" y="177"/>
                  </a:lnTo>
                  <a:lnTo>
                    <a:pt x="238" y="185"/>
                  </a:lnTo>
                  <a:lnTo>
                    <a:pt x="234" y="189"/>
                  </a:lnTo>
                  <a:lnTo>
                    <a:pt x="230" y="196"/>
                  </a:lnTo>
                  <a:lnTo>
                    <a:pt x="226" y="204"/>
                  </a:lnTo>
                  <a:lnTo>
                    <a:pt x="223" y="213"/>
                  </a:lnTo>
                  <a:lnTo>
                    <a:pt x="215" y="221"/>
                  </a:lnTo>
                  <a:lnTo>
                    <a:pt x="209" y="230"/>
                  </a:lnTo>
                  <a:lnTo>
                    <a:pt x="202" y="240"/>
                  </a:lnTo>
                  <a:lnTo>
                    <a:pt x="198" y="251"/>
                  </a:lnTo>
                  <a:lnTo>
                    <a:pt x="190" y="261"/>
                  </a:lnTo>
                  <a:lnTo>
                    <a:pt x="185" y="272"/>
                  </a:lnTo>
                  <a:lnTo>
                    <a:pt x="177" y="282"/>
                  </a:lnTo>
                  <a:lnTo>
                    <a:pt x="173" y="291"/>
                  </a:lnTo>
                  <a:lnTo>
                    <a:pt x="166" y="301"/>
                  </a:lnTo>
                  <a:lnTo>
                    <a:pt x="158" y="310"/>
                  </a:lnTo>
                  <a:lnTo>
                    <a:pt x="150" y="320"/>
                  </a:lnTo>
                  <a:lnTo>
                    <a:pt x="145" y="327"/>
                  </a:lnTo>
                  <a:lnTo>
                    <a:pt x="137" y="335"/>
                  </a:lnTo>
                  <a:lnTo>
                    <a:pt x="131" y="343"/>
                  </a:lnTo>
                  <a:lnTo>
                    <a:pt x="126" y="348"/>
                  </a:lnTo>
                  <a:lnTo>
                    <a:pt x="122" y="356"/>
                  </a:lnTo>
                  <a:lnTo>
                    <a:pt x="110" y="367"/>
                  </a:lnTo>
                  <a:lnTo>
                    <a:pt x="105" y="377"/>
                  </a:lnTo>
                  <a:lnTo>
                    <a:pt x="99" y="381"/>
                  </a:lnTo>
                  <a:lnTo>
                    <a:pt x="99" y="384"/>
                  </a:lnTo>
                  <a:lnTo>
                    <a:pt x="101" y="381"/>
                  </a:lnTo>
                  <a:lnTo>
                    <a:pt x="112" y="377"/>
                  </a:lnTo>
                  <a:lnTo>
                    <a:pt x="118" y="375"/>
                  </a:lnTo>
                  <a:lnTo>
                    <a:pt x="126" y="373"/>
                  </a:lnTo>
                  <a:lnTo>
                    <a:pt x="133" y="369"/>
                  </a:lnTo>
                  <a:lnTo>
                    <a:pt x="147" y="367"/>
                  </a:lnTo>
                  <a:lnTo>
                    <a:pt x="154" y="363"/>
                  </a:lnTo>
                  <a:lnTo>
                    <a:pt x="166" y="360"/>
                  </a:lnTo>
                  <a:lnTo>
                    <a:pt x="177" y="358"/>
                  </a:lnTo>
                  <a:lnTo>
                    <a:pt x="188" y="356"/>
                  </a:lnTo>
                  <a:lnTo>
                    <a:pt x="198" y="352"/>
                  </a:lnTo>
                  <a:lnTo>
                    <a:pt x="211" y="352"/>
                  </a:lnTo>
                  <a:lnTo>
                    <a:pt x="221" y="352"/>
                  </a:lnTo>
                  <a:lnTo>
                    <a:pt x="232" y="352"/>
                  </a:lnTo>
                  <a:lnTo>
                    <a:pt x="238" y="352"/>
                  </a:lnTo>
                  <a:lnTo>
                    <a:pt x="245" y="356"/>
                  </a:lnTo>
                  <a:lnTo>
                    <a:pt x="251" y="362"/>
                  </a:lnTo>
                  <a:lnTo>
                    <a:pt x="255" y="371"/>
                  </a:lnTo>
                  <a:lnTo>
                    <a:pt x="255" y="381"/>
                  </a:lnTo>
                  <a:lnTo>
                    <a:pt x="257" y="394"/>
                  </a:lnTo>
                  <a:lnTo>
                    <a:pt x="255" y="405"/>
                  </a:lnTo>
                  <a:lnTo>
                    <a:pt x="255" y="421"/>
                  </a:lnTo>
                  <a:lnTo>
                    <a:pt x="249" y="434"/>
                  </a:lnTo>
                  <a:lnTo>
                    <a:pt x="245" y="449"/>
                  </a:lnTo>
                  <a:lnTo>
                    <a:pt x="238" y="466"/>
                  </a:lnTo>
                  <a:lnTo>
                    <a:pt x="234" y="483"/>
                  </a:lnTo>
                  <a:lnTo>
                    <a:pt x="225" y="498"/>
                  </a:lnTo>
                  <a:lnTo>
                    <a:pt x="217" y="516"/>
                  </a:lnTo>
                  <a:lnTo>
                    <a:pt x="207" y="531"/>
                  </a:lnTo>
                  <a:lnTo>
                    <a:pt x="198" y="548"/>
                  </a:lnTo>
                  <a:lnTo>
                    <a:pt x="186" y="561"/>
                  </a:lnTo>
                  <a:lnTo>
                    <a:pt x="177" y="575"/>
                  </a:lnTo>
                  <a:lnTo>
                    <a:pt x="169" y="584"/>
                  </a:lnTo>
                  <a:lnTo>
                    <a:pt x="162" y="595"/>
                  </a:lnTo>
                  <a:lnTo>
                    <a:pt x="152" y="605"/>
                  </a:lnTo>
                  <a:lnTo>
                    <a:pt x="145" y="614"/>
                  </a:lnTo>
                  <a:lnTo>
                    <a:pt x="137" y="620"/>
                  </a:lnTo>
                  <a:lnTo>
                    <a:pt x="133" y="628"/>
                  </a:lnTo>
                  <a:lnTo>
                    <a:pt x="122" y="639"/>
                  </a:lnTo>
                  <a:lnTo>
                    <a:pt x="114" y="645"/>
                  </a:lnTo>
                  <a:lnTo>
                    <a:pt x="109" y="649"/>
                  </a:lnTo>
                  <a:lnTo>
                    <a:pt x="109" y="652"/>
                  </a:lnTo>
                  <a:lnTo>
                    <a:pt x="0" y="470"/>
                  </a:lnTo>
                  <a:lnTo>
                    <a:pt x="126" y="0"/>
                  </a:lnTo>
                  <a:close/>
                </a:path>
              </a:pathLst>
            </a:custGeom>
            <a:solidFill>
              <a:srgbClr val="A84A3D"/>
            </a:solidFill>
            <a:ln w="9525">
              <a:noFill/>
              <a:miter lim="800000"/>
              <a:headEnd/>
              <a:tailEnd/>
            </a:ln>
          </p:spPr>
          <p:txBody>
            <a:bodyPr>
              <a:prstTxWarp prst="textNoShape">
                <a:avLst/>
              </a:prstTxWarp>
            </a:bodyPr>
            <a:lstStyle/>
            <a:p>
              <a:endParaRPr lang="en-US"/>
            </a:p>
          </p:txBody>
        </p:sp>
        <p:sp>
          <p:nvSpPr>
            <p:cNvPr id="50204" name="Freeform 160"/>
            <p:cNvSpPr>
              <a:spLocks/>
            </p:cNvSpPr>
            <p:nvPr/>
          </p:nvSpPr>
          <p:spPr bwMode="auto">
            <a:xfrm>
              <a:off x="4004" y="3335"/>
              <a:ext cx="1104" cy="351"/>
            </a:xfrm>
            <a:custGeom>
              <a:avLst/>
              <a:gdLst>
                <a:gd name="T0" fmla="*/ 1 w 2207"/>
                <a:gd name="T1" fmla="*/ 0 h 704"/>
                <a:gd name="T2" fmla="*/ 1 w 2207"/>
                <a:gd name="T3" fmla="*/ 0 h 704"/>
                <a:gd name="T4" fmla="*/ 1 w 2207"/>
                <a:gd name="T5" fmla="*/ 0 h 704"/>
                <a:gd name="T6" fmla="*/ 1 w 2207"/>
                <a:gd name="T7" fmla="*/ 0 h 704"/>
                <a:gd name="T8" fmla="*/ 1 w 2207"/>
                <a:gd name="T9" fmla="*/ 0 h 704"/>
                <a:gd name="T10" fmla="*/ 1 w 2207"/>
                <a:gd name="T11" fmla="*/ 0 h 704"/>
                <a:gd name="T12" fmla="*/ 1 w 2207"/>
                <a:gd name="T13" fmla="*/ 0 h 704"/>
                <a:gd name="T14" fmla="*/ 1 w 2207"/>
                <a:gd name="T15" fmla="*/ 0 h 704"/>
                <a:gd name="T16" fmla="*/ 1 w 2207"/>
                <a:gd name="T17" fmla="*/ 0 h 704"/>
                <a:gd name="T18" fmla="*/ 1 w 2207"/>
                <a:gd name="T19" fmla="*/ 0 h 704"/>
                <a:gd name="T20" fmla="*/ 1 w 2207"/>
                <a:gd name="T21" fmla="*/ 0 h 704"/>
                <a:gd name="T22" fmla="*/ 1 w 2207"/>
                <a:gd name="T23" fmla="*/ 0 h 704"/>
                <a:gd name="T24" fmla="*/ 1 w 2207"/>
                <a:gd name="T25" fmla="*/ 0 h 704"/>
                <a:gd name="T26" fmla="*/ 1 w 2207"/>
                <a:gd name="T27" fmla="*/ 0 h 704"/>
                <a:gd name="T28" fmla="*/ 1 w 2207"/>
                <a:gd name="T29" fmla="*/ 0 h 704"/>
                <a:gd name="T30" fmla="*/ 1 w 2207"/>
                <a:gd name="T31" fmla="*/ 0 h 704"/>
                <a:gd name="T32" fmla="*/ 1 w 2207"/>
                <a:gd name="T33" fmla="*/ 0 h 704"/>
                <a:gd name="T34" fmla="*/ 1 w 2207"/>
                <a:gd name="T35" fmla="*/ 0 h 704"/>
                <a:gd name="T36" fmla="*/ 1 w 2207"/>
                <a:gd name="T37" fmla="*/ 0 h 704"/>
                <a:gd name="T38" fmla="*/ 1 w 2207"/>
                <a:gd name="T39" fmla="*/ 0 h 704"/>
                <a:gd name="T40" fmla="*/ 1 w 2207"/>
                <a:gd name="T41" fmla="*/ 0 h 704"/>
                <a:gd name="T42" fmla="*/ 1 w 2207"/>
                <a:gd name="T43" fmla="*/ 0 h 704"/>
                <a:gd name="T44" fmla="*/ 1 w 2207"/>
                <a:gd name="T45" fmla="*/ 0 h 704"/>
                <a:gd name="T46" fmla="*/ 1 w 2207"/>
                <a:gd name="T47" fmla="*/ 0 h 704"/>
                <a:gd name="T48" fmla="*/ 1 w 2207"/>
                <a:gd name="T49" fmla="*/ 0 h 704"/>
                <a:gd name="T50" fmla="*/ 1 w 2207"/>
                <a:gd name="T51" fmla="*/ 0 h 704"/>
                <a:gd name="T52" fmla="*/ 1 w 2207"/>
                <a:gd name="T53" fmla="*/ 0 h 704"/>
                <a:gd name="T54" fmla="*/ 1 w 2207"/>
                <a:gd name="T55" fmla="*/ 0 h 704"/>
                <a:gd name="T56" fmla="*/ 1 w 2207"/>
                <a:gd name="T57" fmla="*/ 0 h 704"/>
                <a:gd name="T58" fmla="*/ 1 w 2207"/>
                <a:gd name="T59" fmla="*/ 0 h 704"/>
                <a:gd name="T60" fmla="*/ 1 w 2207"/>
                <a:gd name="T61" fmla="*/ 0 h 704"/>
                <a:gd name="T62" fmla="*/ 1 w 2207"/>
                <a:gd name="T63" fmla="*/ 0 h 704"/>
                <a:gd name="T64" fmla="*/ 1 w 2207"/>
                <a:gd name="T65" fmla="*/ 0 h 704"/>
                <a:gd name="T66" fmla="*/ 1 w 2207"/>
                <a:gd name="T67" fmla="*/ 0 h 704"/>
                <a:gd name="T68" fmla="*/ 1 w 2207"/>
                <a:gd name="T69" fmla="*/ 0 h 704"/>
                <a:gd name="T70" fmla="*/ 1 w 2207"/>
                <a:gd name="T71" fmla="*/ 0 h 704"/>
                <a:gd name="T72" fmla="*/ 1 w 2207"/>
                <a:gd name="T73" fmla="*/ 0 h 704"/>
                <a:gd name="T74" fmla="*/ 1 w 2207"/>
                <a:gd name="T75" fmla="*/ 0 h 704"/>
                <a:gd name="T76" fmla="*/ 1 w 2207"/>
                <a:gd name="T77" fmla="*/ 0 h 704"/>
                <a:gd name="T78" fmla="*/ 1 w 2207"/>
                <a:gd name="T79" fmla="*/ 0 h 704"/>
                <a:gd name="T80" fmla="*/ 1 w 2207"/>
                <a:gd name="T81" fmla="*/ 0 h 704"/>
                <a:gd name="T82" fmla="*/ 1 w 2207"/>
                <a:gd name="T83" fmla="*/ 0 h 704"/>
                <a:gd name="T84" fmla="*/ 1 w 2207"/>
                <a:gd name="T85" fmla="*/ 0 h 704"/>
                <a:gd name="T86" fmla="*/ 1 w 2207"/>
                <a:gd name="T87" fmla="*/ 0 h 704"/>
                <a:gd name="T88" fmla="*/ 1 w 2207"/>
                <a:gd name="T89" fmla="*/ 0 h 704"/>
                <a:gd name="T90" fmla="*/ 1 w 2207"/>
                <a:gd name="T91" fmla="*/ 0 h 704"/>
                <a:gd name="T92" fmla="*/ 1 w 2207"/>
                <a:gd name="T93" fmla="*/ 0 h 704"/>
                <a:gd name="T94" fmla="*/ 1 w 2207"/>
                <a:gd name="T95" fmla="*/ 0 h 704"/>
                <a:gd name="T96" fmla="*/ 1 w 2207"/>
                <a:gd name="T97" fmla="*/ 0 h 704"/>
                <a:gd name="T98" fmla="*/ 1 w 2207"/>
                <a:gd name="T99" fmla="*/ 0 h 704"/>
                <a:gd name="T100" fmla="*/ 1 w 2207"/>
                <a:gd name="T101" fmla="*/ 0 h 704"/>
                <a:gd name="T102" fmla="*/ 1 w 2207"/>
                <a:gd name="T103" fmla="*/ 0 h 704"/>
                <a:gd name="T104" fmla="*/ 1 w 2207"/>
                <a:gd name="T105" fmla="*/ 0 h 704"/>
                <a:gd name="T106" fmla="*/ 1 w 2207"/>
                <a:gd name="T107" fmla="*/ 0 h 704"/>
                <a:gd name="T108" fmla="*/ 1 w 2207"/>
                <a:gd name="T109" fmla="*/ 0 h 704"/>
                <a:gd name="T110" fmla="*/ 1 w 2207"/>
                <a:gd name="T111" fmla="*/ 0 h 704"/>
                <a:gd name="T112" fmla="*/ 1 w 2207"/>
                <a:gd name="T113" fmla="*/ 0 h 704"/>
                <a:gd name="T114" fmla="*/ 1 w 2207"/>
                <a:gd name="T115" fmla="*/ 0 h 7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207"/>
                <a:gd name="T175" fmla="*/ 0 h 704"/>
                <a:gd name="T176" fmla="*/ 2207 w 2207"/>
                <a:gd name="T177" fmla="*/ 704 h 7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207" h="704">
                  <a:moveTo>
                    <a:pt x="123" y="0"/>
                  </a:moveTo>
                  <a:lnTo>
                    <a:pt x="125" y="0"/>
                  </a:lnTo>
                  <a:lnTo>
                    <a:pt x="133" y="2"/>
                  </a:lnTo>
                  <a:lnTo>
                    <a:pt x="144" y="4"/>
                  </a:lnTo>
                  <a:lnTo>
                    <a:pt x="160" y="8"/>
                  </a:lnTo>
                  <a:lnTo>
                    <a:pt x="177" y="10"/>
                  </a:lnTo>
                  <a:lnTo>
                    <a:pt x="199" y="15"/>
                  </a:lnTo>
                  <a:lnTo>
                    <a:pt x="222" y="19"/>
                  </a:lnTo>
                  <a:lnTo>
                    <a:pt x="251" y="27"/>
                  </a:lnTo>
                  <a:lnTo>
                    <a:pt x="277" y="32"/>
                  </a:lnTo>
                  <a:lnTo>
                    <a:pt x="310" y="40"/>
                  </a:lnTo>
                  <a:lnTo>
                    <a:pt x="340" y="48"/>
                  </a:lnTo>
                  <a:lnTo>
                    <a:pt x="372" y="59"/>
                  </a:lnTo>
                  <a:lnTo>
                    <a:pt x="403" y="69"/>
                  </a:lnTo>
                  <a:lnTo>
                    <a:pt x="435" y="78"/>
                  </a:lnTo>
                  <a:lnTo>
                    <a:pt x="468" y="89"/>
                  </a:lnTo>
                  <a:lnTo>
                    <a:pt x="498" y="101"/>
                  </a:lnTo>
                  <a:lnTo>
                    <a:pt x="525" y="112"/>
                  </a:lnTo>
                  <a:lnTo>
                    <a:pt x="553" y="124"/>
                  </a:lnTo>
                  <a:lnTo>
                    <a:pt x="580" y="135"/>
                  </a:lnTo>
                  <a:lnTo>
                    <a:pt x="606" y="148"/>
                  </a:lnTo>
                  <a:lnTo>
                    <a:pt x="631" y="160"/>
                  </a:lnTo>
                  <a:lnTo>
                    <a:pt x="656" y="173"/>
                  </a:lnTo>
                  <a:lnTo>
                    <a:pt x="680" y="184"/>
                  </a:lnTo>
                  <a:lnTo>
                    <a:pt x="709" y="198"/>
                  </a:lnTo>
                  <a:lnTo>
                    <a:pt x="734" y="209"/>
                  </a:lnTo>
                  <a:lnTo>
                    <a:pt x="760" y="223"/>
                  </a:lnTo>
                  <a:lnTo>
                    <a:pt x="789" y="234"/>
                  </a:lnTo>
                  <a:lnTo>
                    <a:pt x="817" y="245"/>
                  </a:lnTo>
                  <a:lnTo>
                    <a:pt x="848" y="255"/>
                  </a:lnTo>
                  <a:lnTo>
                    <a:pt x="880" y="266"/>
                  </a:lnTo>
                  <a:lnTo>
                    <a:pt x="914" y="274"/>
                  </a:lnTo>
                  <a:lnTo>
                    <a:pt x="950" y="285"/>
                  </a:lnTo>
                  <a:lnTo>
                    <a:pt x="987" y="291"/>
                  </a:lnTo>
                  <a:lnTo>
                    <a:pt x="1026" y="299"/>
                  </a:lnTo>
                  <a:lnTo>
                    <a:pt x="1066" y="302"/>
                  </a:lnTo>
                  <a:lnTo>
                    <a:pt x="1112" y="310"/>
                  </a:lnTo>
                  <a:lnTo>
                    <a:pt x="1156" y="314"/>
                  </a:lnTo>
                  <a:lnTo>
                    <a:pt x="1201" y="319"/>
                  </a:lnTo>
                  <a:lnTo>
                    <a:pt x="1249" y="323"/>
                  </a:lnTo>
                  <a:lnTo>
                    <a:pt x="1298" y="331"/>
                  </a:lnTo>
                  <a:lnTo>
                    <a:pt x="1346" y="335"/>
                  </a:lnTo>
                  <a:lnTo>
                    <a:pt x="1397" y="339"/>
                  </a:lnTo>
                  <a:lnTo>
                    <a:pt x="1447" y="346"/>
                  </a:lnTo>
                  <a:lnTo>
                    <a:pt x="1498" y="354"/>
                  </a:lnTo>
                  <a:lnTo>
                    <a:pt x="1547" y="359"/>
                  </a:lnTo>
                  <a:lnTo>
                    <a:pt x="1599" y="369"/>
                  </a:lnTo>
                  <a:lnTo>
                    <a:pt x="1648" y="378"/>
                  </a:lnTo>
                  <a:lnTo>
                    <a:pt x="1699" y="390"/>
                  </a:lnTo>
                  <a:lnTo>
                    <a:pt x="1749" y="399"/>
                  </a:lnTo>
                  <a:lnTo>
                    <a:pt x="1796" y="413"/>
                  </a:lnTo>
                  <a:lnTo>
                    <a:pt x="1844" y="426"/>
                  </a:lnTo>
                  <a:lnTo>
                    <a:pt x="1891" y="441"/>
                  </a:lnTo>
                  <a:lnTo>
                    <a:pt x="1933" y="454"/>
                  </a:lnTo>
                  <a:lnTo>
                    <a:pt x="1977" y="470"/>
                  </a:lnTo>
                  <a:lnTo>
                    <a:pt x="2015" y="485"/>
                  </a:lnTo>
                  <a:lnTo>
                    <a:pt x="2053" y="498"/>
                  </a:lnTo>
                  <a:lnTo>
                    <a:pt x="2085" y="510"/>
                  </a:lnTo>
                  <a:lnTo>
                    <a:pt x="2114" y="523"/>
                  </a:lnTo>
                  <a:lnTo>
                    <a:pt x="2140" y="534"/>
                  </a:lnTo>
                  <a:lnTo>
                    <a:pt x="2163" y="544"/>
                  </a:lnTo>
                  <a:lnTo>
                    <a:pt x="2180" y="550"/>
                  </a:lnTo>
                  <a:lnTo>
                    <a:pt x="2196" y="557"/>
                  </a:lnTo>
                  <a:lnTo>
                    <a:pt x="2203" y="561"/>
                  </a:lnTo>
                  <a:lnTo>
                    <a:pt x="2207" y="563"/>
                  </a:lnTo>
                  <a:lnTo>
                    <a:pt x="1764" y="704"/>
                  </a:lnTo>
                  <a:lnTo>
                    <a:pt x="1756" y="700"/>
                  </a:lnTo>
                  <a:lnTo>
                    <a:pt x="1739" y="688"/>
                  </a:lnTo>
                  <a:lnTo>
                    <a:pt x="1711" y="671"/>
                  </a:lnTo>
                  <a:lnTo>
                    <a:pt x="1675" y="652"/>
                  </a:lnTo>
                  <a:lnTo>
                    <a:pt x="1629" y="628"/>
                  </a:lnTo>
                  <a:lnTo>
                    <a:pt x="1578" y="601"/>
                  </a:lnTo>
                  <a:lnTo>
                    <a:pt x="1519" y="570"/>
                  </a:lnTo>
                  <a:lnTo>
                    <a:pt x="1458" y="542"/>
                  </a:lnTo>
                  <a:lnTo>
                    <a:pt x="1390" y="510"/>
                  </a:lnTo>
                  <a:lnTo>
                    <a:pt x="1319" y="477"/>
                  </a:lnTo>
                  <a:lnTo>
                    <a:pt x="1247" y="447"/>
                  </a:lnTo>
                  <a:lnTo>
                    <a:pt x="1175" y="420"/>
                  </a:lnTo>
                  <a:lnTo>
                    <a:pt x="1101" y="396"/>
                  </a:lnTo>
                  <a:lnTo>
                    <a:pt x="1028" y="373"/>
                  </a:lnTo>
                  <a:lnTo>
                    <a:pt x="958" y="356"/>
                  </a:lnTo>
                  <a:lnTo>
                    <a:pt x="891" y="346"/>
                  </a:lnTo>
                  <a:lnTo>
                    <a:pt x="825" y="335"/>
                  </a:lnTo>
                  <a:lnTo>
                    <a:pt x="764" y="325"/>
                  </a:lnTo>
                  <a:lnTo>
                    <a:pt x="705" y="316"/>
                  </a:lnTo>
                  <a:lnTo>
                    <a:pt x="652" y="304"/>
                  </a:lnTo>
                  <a:lnTo>
                    <a:pt x="597" y="293"/>
                  </a:lnTo>
                  <a:lnTo>
                    <a:pt x="547" y="281"/>
                  </a:lnTo>
                  <a:lnTo>
                    <a:pt x="498" y="270"/>
                  </a:lnTo>
                  <a:lnTo>
                    <a:pt x="454" y="259"/>
                  </a:lnTo>
                  <a:lnTo>
                    <a:pt x="411" y="245"/>
                  </a:lnTo>
                  <a:lnTo>
                    <a:pt x="371" y="234"/>
                  </a:lnTo>
                  <a:lnTo>
                    <a:pt x="331" y="223"/>
                  </a:lnTo>
                  <a:lnTo>
                    <a:pt x="296" y="211"/>
                  </a:lnTo>
                  <a:lnTo>
                    <a:pt x="262" y="200"/>
                  </a:lnTo>
                  <a:lnTo>
                    <a:pt x="232" y="190"/>
                  </a:lnTo>
                  <a:lnTo>
                    <a:pt x="203" y="179"/>
                  </a:lnTo>
                  <a:lnTo>
                    <a:pt x="179" y="171"/>
                  </a:lnTo>
                  <a:lnTo>
                    <a:pt x="154" y="162"/>
                  </a:lnTo>
                  <a:lnTo>
                    <a:pt x="133" y="150"/>
                  </a:lnTo>
                  <a:lnTo>
                    <a:pt x="112" y="141"/>
                  </a:lnTo>
                  <a:lnTo>
                    <a:pt x="95" y="131"/>
                  </a:lnTo>
                  <a:lnTo>
                    <a:pt x="78" y="122"/>
                  </a:lnTo>
                  <a:lnTo>
                    <a:pt x="65" y="112"/>
                  </a:lnTo>
                  <a:lnTo>
                    <a:pt x="51" y="103"/>
                  </a:lnTo>
                  <a:lnTo>
                    <a:pt x="40" y="95"/>
                  </a:lnTo>
                  <a:lnTo>
                    <a:pt x="28" y="86"/>
                  </a:lnTo>
                  <a:lnTo>
                    <a:pt x="21" y="80"/>
                  </a:lnTo>
                  <a:lnTo>
                    <a:pt x="13" y="72"/>
                  </a:lnTo>
                  <a:lnTo>
                    <a:pt x="9" y="69"/>
                  </a:lnTo>
                  <a:lnTo>
                    <a:pt x="2" y="61"/>
                  </a:lnTo>
                  <a:lnTo>
                    <a:pt x="0" y="57"/>
                  </a:lnTo>
                  <a:lnTo>
                    <a:pt x="2" y="57"/>
                  </a:lnTo>
                  <a:lnTo>
                    <a:pt x="9" y="61"/>
                  </a:lnTo>
                  <a:lnTo>
                    <a:pt x="13" y="61"/>
                  </a:lnTo>
                  <a:lnTo>
                    <a:pt x="21" y="65"/>
                  </a:lnTo>
                  <a:lnTo>
                    <a:pt x="28" y="67"/>
                  </a:lnTo>
                  <a:lnTo>
                    <a:pt x="40" y="70"/>
                  </a:lnTo>
                  <a:lnTo>
                    <a:pt x="49" y="72"/>
                  </a:lnTo>
                  <a:lnTo>
                    <a:pt x="61" y="76"/>
                  </a:lnTo>
                  <a:lnTo>
                    <a:pt x="76" y="80"/>
                  </a:lnTo>
                  <a:lnTo>
                    <a:pt x="91" y="86"/>
                  </a:lnTo>
                  <a:lnTo>
                    <a:pt x="108" y="89"/>
                  </a:lnTo>
                  <a:lnTo>
                    <a:pt x="129" y="97"/>
                  </a:lnTo>
                  <a:lnTo>
                    <a:pt x="148" y="101"/>
                  </a:lnTo>
                  <a:lnTo>
                    <a:pt x="173" y="108"/>
                  </a:lnTo>
                  <a:lnTo>
                    <a:pt x="196" y="112"/>
                  </a:lnTo>
                  <a:lnTo>
                    <a:pt x="220" y="118"/>
                  </a:lnTo>
                  <a:lnTo>
                    <a:pt x="247" y="124"/>
                  </a:lnTo>
                  <a:lnTo>
                    <a:pt x="274" y="129"/>
                  </a:lnTo>
                  <a:lnTo>
                    <a:pt x="302" y="135"/>
                  </a:lnTo>
                  <a:lnTo>
                    <a:pt x="329" y="141"/>
                  </a:lnTo>
                  <a:lnTo>
                    <a:pt x="353" y="145"/>
                  </a:lnTo>
                  <a:lnTo>
                    <a:pt x="382" y="152"/>
                  </a:lnTo>
                  <a:lnTo>
                    <a:pt x="403" y="156"/>
                  </a:lnTo>
                  <a:lnTo>
                    <a:pt x="426" y="160"/>
                  </a:lnTo>
                  <a:lnTo>
                    <a:pt x="447" y="164"/>
                  </a:lnTo>
                  <a:lnTo>
                    <a:pt x="464" y="167"/>
                  </a:lnTo>
                  <a:lnTo>
                    <a:pt x="477" y="169"/>
                  </a:lnTo>
                  <a:lnTo>
                    <a:pt x="488" y="173"/>
                  </a:lnTo>
                  <a:lnTo>
                    <a:pt x="494" y="173"/>
                  </a:lnTo>
                  <a:lnTo>
                    <a:pt x="498" y="175"/>
                  </a:lnTo>
                  <a:lnTo>
                    <a:pt x="494" y="173"/>
                  </a:lnTo>
                  <a:lnTo>
                    <a:pt x="490" y="171"/>
                  </a:lnTo>
                  <a:lnTo>
                    <a:pt x="485" y="167"/>
                  </a:lnTo>
                  <a:lnTo>
                    <a:pt x="477" y="164"/>
                  </a:lnTo>
                  <a:lnTo>
                    <a:pt x="466" y="158"/>
                  </a:lnTo>
                  <a:lnTo>
                    <a:pt x="454" y="150"/>
                  </a:lnTo>
                  <a:lnTo>
                    <a:pt x="439" y="143"/>
                  </a:lnTo>
                  <a:lnTo>
                    <a:pt x="424" y="137"/>
                  </a:lnTo>
                  <a:lnTo>
                    <a:pt x="407" y="127"/>
                  </a:lnTo>
                  <a:lnTo>
                    <a:pt x="388" y="120"/>
                  </a:lnTo>
                  <a:lnTo>
                    <a:pt x="369" y="110"/>
                  </a:lnTo>
                  <a:lnTo>
                    <a:pt x="350" y="103"/>
                  </a:lnTo>
                  <a:lnTo>
                    <a:pt x="327" y="93"/>
                  </a:lnTo>
                  <a:lnTo>
                    <a:pt x="306" y="84"/>
                  </a:lnTo>
                  <a:lnTo>
                    <a:pt x="285" y="76"/>
                  </a:lnTo>
                  <a:lnTo>
                    <a:pt x="264" y="70"/>
                  </a:lnTo>
                  <a:lnTo>
                    <a:pt x="241" y="63"/>
                  </a:lnTo>
                  <a:lnTo>
                    <a:pt x="220" y="57"/>
                  </a:lnTo>
                  <a:lnTo>
                    <a:pt x="198" y="49"/>
                  </a:lnTo>
                  <a:lnTo>
                    <a:pt x="179" y="46"/>
                  </a:lnTo>
                  <a:lnTo>
                    <a:pt x="158" y="40"/>
                  </a:lnTo>
                  <a:lnTo>
                    <a:pt x="141" y="36"/>
                  </a:lnTo>
                  <a:lnTo>
                    <a:pt x="122" y="34"/>
                  </a:lnTo>
                  <a:lnTo>
                    <a:pt x="106" y="32"/>
                  </a:lnTo>
                  <a:lnTo>
                    <a:pt x="89" y="27"/>
                  </a:lnTo>
                  <a:lnTo>
                    <a:pt x="76" y="27"/>
                  </a:lnTo>
                  <a:lnTo>
                    <a:pt x="65" y="23"/>
                  </a:lnTo>
                  <a:lnTo>
                    <a:pt x="55" y="23"/>
                  </a:lnTo>
                  <a:lnTo>
                    <a:pt x="46" y="23"/>
                  </a:lnTo>
                  <a:lnTo>
                    <a:pt x="40" y="23"/>
                  </a:lnTo>
                  <a:lnTo>
                    <a:pt x="36" y="23"/>
                  </a:lnTo>
                  <a:lnTo>
                    <a:pt x="123" y="0"/>
                  </a:lnTo>
                  <a:close/>
                </a:path>
              </a:pathLst>
            </a:custGeom>
            <a:solidFill>
              <a:srgbClr val="F2CC99"/>
            </a:solidFill>
            <a:ln w="9525">
              <a:noFill/>
              <a:miter lim="800000"/>
              <a:headEnd/>
              <a:tailEnd/>
            </a:ln>
          </p:spPr>
          <p:txBody>
            <a:bodyPr>
              <a:prstTxWarp prst="textNoShape">
                <a:avLst/>
              </a:prstTxWarp>
            </a:bodyPr>
            <a:lstStyle/>
            <a:p>
              <a:endParaRPr lang="en-US"/>
            </a:p>
          </p:txBody>
        </p:sp>
        <p:sp>
          <p:nvSpPr>
            <p:cNvPr id="50205" name="Freeform 161"/>
            <p:cNvSpPr>
              <a:spLocks/>
            </p:cNvSpPr>
            <p:nvPr/>
          </p:nvSpPr>
          <p:spPr bwMode="auto">
            <a:xfrm>
              <a:off x="4314" y="3385"/>
              <a:ext cx="369" cy="83"/>
            </a:xfrm>
            <a:custGeom>
              <a:avLst/>
              <a:gdLst>
                <a:gd name="T0" fmla="*/ 1 w 737"/>
                <a:gd name="T1" fmla="*/ 1 h 165"/>
                <a:gd name="T2" fmla="*/ 1 w 737"/>
                <a:gd name="T3" fmla="*/ 1 h 165"/>
                <a:gd name="T4" fmla="*/ 1 w 737"/>
                <a:gd name="T5" fmla="*/ 1 h 165"/>
                <a:gd name="T6" fmla="*/ 1 w 737"/>
                <a:gd name="T7" fmla="*/ 0 h 165"/>
                <a:gd name="T8" fmla="*/ 1 w 737"/>
                <a:gd name="T9" fmla="*/ 1 h 165"/>
                <a:gd name="T10" fmla="*/ 1 w 737"/>
                <a:gd name="T11" fmla="*/ 1 h 165"/>
                <a:gd name="T12" fmla="*/ 1 w 737"/>
                <a:gd name="T13" fmla="*/ 1 h 165"/>
                <a:gd name="T14" fmla="*/ 1 w 737"/>
                <a:gd name="T15" fmla="*/ 1 h 165"/>
                <a:gd name="T16" fmla="*/ 1 w 737"/>
                <a:gd name="T17" fmla="*/ 1 h 165"/>
                <a:gd name="T18" fmla="*/ 1 w 737"/>
                <a:gd name="T19" fmla="*/ 1 h 165"/>
                <a:gd name="T20" fmla="*/ 1 w 737"/>
                <a:gd name="T21" fmla="*/ 1 h 165"/>
                <a:gd name="T22" fmla="*/ 1 w 737"/>
                <a:gd name="T23" fmla="*/ 1 h 165"/>
                <a:gd name="T24" fmla="*/ 1 w 737"/>
                <a:gd name="T25" fmla="*/ 1 h 165"/>
                <a:gd name="T26" fmla="*/ 1 w 737"/>
                <a:gd name="T27" fmla="*/ 1 h 165"/>
                <a:gd name="T28" fmla="*/ 1 w 737"/>
                <a:gd name="T29" fmla="*/ 1 h 165"/>
                <a:gd name="T30" fmla="*/ 1 w 737"/>
                <a:gd name="T31" fmla="*/ 1 h 165"/>
                <a:gd name="T32" fmla="*/ 1 w 737"/>
                <a:gd name="T33" fmla="*/ 1 h 165"/>
                <a:gd name="T34" fmla="*/ 1 w 737"/>
                <a:gd name="T35" fmla="*/ 1 h 165"/>
                <a:gd name="T36" fmla="*/ 1 w 737"/>
                <a:gd name="T37" fmla="*/ 1 h 165"/>
                <a:gd name="T38" fmla="*/ 1 w 737"/>
                <a:gd name="T39" fmla="*/ 1 h 165"/>
                <a:gd name="T40" fmla="*/ 1 w 737"/>
                <a:gd name="T41" fmla="*/ 1 h 165"/>
                <a:gd name="T42" fmla="*/ 1 w 737"/>
                <a:gd name="T43" fmla="*/ 1 h 165"/>
                <a:gd name="T44" fmla="*/ 1 w 737"/>
                <a:gd name="T45" fmla="*/ 1 h 165"/>
                <a:gd name="T46" fmla="*/ 1 w 737"/>
                <a:gd name="T47" fmla="*/ 1 h 165"/>
                <a:gd name="T48" fmla="*/ 1 w 737"/>
                <a:gd name="T49" fmla="*/ 1 h 165"/>
                <a:gd name="T50" fmla="*/ 1 w 737"/>
                <a:gd name="T51" fmla="*/ 1 h 165"/>
                <a:gd name="T52" fmla="*/ 1 w 737"/>
                <a:gd name="T53" fmla="*/ 1 h 165"/>
                <a:gd name="T54" fmla="*/ 1 w 737"/>
                <a:gd name="T55" fmla="*/ 1 h 165"/>
                <a:gd name="T56" fmla="*/ 1 w 737"/>
                <a:gd name="T57" fmla="*/ 1 h 165"/>
                <a:gd name="T58" fmla="*/ 1 w 737"/>
                <a:gd name="T59" fmla="*/ 1 h 165"/>
                <a:gd name="T60" fmla="*/ 1 w 737"/>
                <a:gd name="T61" fmla="*/ 1 h 165"/>
                <a:gd name="T62" fmla="*/ 1 w 737"/>
                <a:gd name="T63" fmla="*/ 1 h 165"/>
                <a:gd name="T64" fmla="*/ 1 w 737"/>
                <a:gd name="T65" fmla="*/ 1 h 165"/>
                <a:gd name="T66" fmla="*/ 1 w 737"/>
                <a:gd name="T67" fmla="*/ 1 h 165"/>
                <a:gd name="T68" fmla="*/ 1 w 737"/>
                <a:gd name="T69" fmla="*/ 1 h 165"/>
                <a:gd name="T70" fmla="*/ 1 w 737"/>
                <a:gd name="T71" fmla="*/ 1 h 165"/>
                <a:gd name="T72" fmla="*/ 1 w 737"/>
                <a:gd name="T73" fmla="*/ 1 h 165"/>
                <a:gd name="T74" fmla="*/ 1 w 737"/>
                <a:gd name="T75" fmla="*/ 1 h 165"/>
                <a:gd name="T76" fmla="*/ 1 w 737"/>
                <a:gd name="T77" fmla="*/ 1 h 165"/>
                <a:gd name="T78" fmla="*/ 1 w 737"/>
                <a:gd name="T79" fmla="*/ 1 h 165"/>
                <a:gd name="T80" fmla="*/ 1 w 737"/>
                <a:gd name="T81" fmla="*/ 1 h 165"/>
                <a:gd name="T82" fmla="*/ 1 w 737"/>
                <a:gd name="T83" fmla="*/ 1 h 1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37"/>
                <a:gd name="T127" fmla="*/ 0 h 165"/>
                <a:gd name="T128" fmla="*/ 737 w 737"/>
                <a:gd name="T129" fmla="*/ 165 h 16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37" h="165">
                  <a:moveTo>
                    <a:pt x="133" y="11"/>
                  </a:moveTo>
                  <a:lnTo>
                    <a:pt x="133" y="9"/>
                  </a:lnTo>
                  <a:lnTo>
                    <a:pt x="136" y="7"/>
                  </a:lnTo>
                  <a:lnTo>
                    <a:pt x="140" y="7"/>
                  </a:lnTo>
                  <a:lnTo>
                    <a:pt x="150" y="7"/>
                  </a:lnTo>
                  <a:lnTo>
                    <a:pt x="159" y="4"/>
                  </a:lnTo>
                  <a:lnTo>
                    <a:pt x="171" y="4"/>
                  </a:lnTo>
                  <a:lnTo>
                    <a:pt x="184" y="2"/>
                  </a:lnTo>
                  <a:lnTo>
                    <a:pt x="201" y="2"/>
                  </a:lnTo>
                  <a:lnTo>
                    <a:pt x="216" y="0"/>
                  </a:lnTo>
                  <a:lnTo>
                    <a:pt x="235" y="0"/>
                  </a:lnTo>
                  <a:lnTo>
                    <a:pt x="254" y="0"/>
                  </a:lnTo>
                  <a:lnTo>
                    <a:pt x="277" y="4"/>
                  </a:lnTo>
                  <a:lnTo>
                    <a:pt x="300" y="6"/>
                  </a:lnTo>
                  <a:lnTo>
                    <a:pt x="327" y="9"/>
                  </a:lnTo>
                  <a:lnTo>
                    <a:pt x="351" y="15"/>
                  </a:lnTo>
                  <a:lnTo>
                    <a:pt x="380" y="23"/>
                  </a:lnTo>
                  <a:lnTo>
                    <a:pt x="406" y="28"/>
                  </a:lnTo>
                  <a:lnTo>
                    <a:pt x="437" y="36"/>
                  </a:lnTo>
                  <a:lnTo>
                    <a:pt x="467" y="45"/>
                  </a:lnTo>
                  <a:lnTo>
                    <a:pt x="500" y="57"/>
                  </a:lnTo>
                  <a:lnTo>
                    <a:pt x="528" y="68"/>
                  </a:lnTo>
                  <a:lnTo>
                    <a:pt x="559" y="80"/>
                  </a:lnTo>
                  <a:lnTo>
                    <a:pt x="585" y="91"/>
                  </a:lnTo>
                  <a:lnTo>
                    <a:pt x="614" y="103"/>
                  </a:lnTo>
                  <a:lnTo>
                    <a:pt x="638" y="112"/>
                  </a:lnTo>
                  <a:lnTo>
                    <a:pt x="661" y="122"/>
                  </a:lnTo>
                  <a:lnTo>
                    <a:pt x="682" y="131"/>
                  </a:lnTo>
                  <a:lnTo>
                    <a:pt x="701" y="141"/>
                  </a:lnTo>
                  <a:lnTo>
                    <a:pt x="716" y="146"/>
                  </a:lnTo>
                  <a:lnTo>
                    <a:pt x="726" y="152"/>
                  </a:lnTo>
                  <a:lnTo>
                    <a:pt x="733" y="154"/>
                  </a:lnTo>
                  <a:lnTo>
                    <a:pt x="737" y="158"/>
                  </a:lnTo>
                  <a:lnTo>
                    <a:pt x="733" y="158"/>
                  </a:lnTo>
                  <a:lnTo>
                    <a:pt x="730" y="158"/>
                  </a:lnTo>
                  <a:lnTo>
                    <a:pt x="722" y="158"/>
                  </a:lnTo>
                  <a:lnTo>
                    <a:pt x="711" y="160"/>
                  </a:lnTo>
                  <a:lnTo>
                    <a:pt x="697" y="160"/>
                  </a:lnTo>
                  <a:lnTo>
                    <a:pt x="680" y="161"/>
                  </a:lnTo>
                  <a:lnTo>
                    <a:pt x="663" y="161"/>
                  </a:lnTo>
                  <a:lnTo>
                    <a:pt x="644" y="165"/>
                  </a:lnTo>
                  <a:lnTo>
                    <a:pt x="619" y="163"/>
                  </a:lnTo>
                  <a:lnTo>
                    <a:pt x="595" y="163"/>
                  </a:lnTo>
                  <a:lnTo>
                    <a:pt x="568" y="161"/>
                  </a:lnTo>
                  <a:lnTo>
                    <a:pt x="540" y="161"/>
                  </a:lnTo>
                  <a:lnTo>
                    <a:pt x="509" y="158"/>
                  </a:lnTo>
                  <a:lnTo>
                    <a:pt x="479" y="156"/>
                  </a:lnTo>
                  <a:lnTo>
                    <a:pt x="446" y="150"/>
                  </a:lnTo>
                  <a:lnTo>
                    <a:pt x="414" y="146"/>
                  </a:lnTo>
                  <a:lnTo>
                    <a:pt x="378" y="137"/>
                  </a:lnTo>
                  <a:lnTo>
                    <a:pt x="342" y="129"/>
                  </a:lnTo>
                  <a:lnTo>
                    <a:pt x="306" y="118"/>
                  </a:lnTo>
                  <a:lnTo>
                    <a:pt x="271" y="108"/>
                  </a:lnTo>
                  <a:lnTo>
                    <a:pt x="235" y="97"/>
                  </a:lnTo>
                  <a:lnTo>
                    <a:pt x="201" y="87"/>
                  </a:lnTo>
                  <a:lnTo>
                    <a:pt x="167" y="76"/>
                  </a:lnTo>
                  <a:lnTo>
                    <a:pt x="136" y="64"/>
                  </a:lnTo>
                  <a:lnTo>
                    <a:pt x="108" y="53"/>
                  </a:lnTo>
                  <a:lnTo>
                    <a:pt x="81" y="44"/>
                  </a:lnTo>
                  <a:lnTo>
                    <a:pt x="57" y="36"/>
                  </a:lnTo>
                  <a:lnTo>
                    <a:pt x="38" y="28"/>
                  </a:lnTo>
                  <a:lnTo>
                    <a:pt x="21" y="21"/>
                  </a:lnTo>
                  <a:lnTo>
                    <a:pt x="9" y="17"/>
                  </a:lnTo>
                  <a:lnTo>
                    <a:pt x="2" y="13"/>
                  </a:lnTo>
                  <a:lnTo>
                    <a:pt x="0" y="13"/>
                  </a:lnTo>
                  <a:lnTo>
                    <a:pt x="2" y="13"/>
                  </a:lnTo>
                  <a:lnTo>
                    <a:pt x="7" y="13"/>
                  </a:lnTo>
                  <a:lnTo>
                    <a:pt x="15" y="15"/>
                  </a:lnTo>
                  <a:lnTo>
                    <a:pt x="28" y="19"/>
                  </a:lnTo>
                  <a:lnTo>
                    <a:pt x="40" y="21"/>
                  </a:lnTo>
                  <a:lnTo>
                    <a:pt x="57" y="25"/>
                  </a:lnTo>
                  <a:lnTo>
                    <a:pt x="76" y="28"/>
                  </a:lnTo>
                  <a:lnTo>
                    <a:pt x="98" y="32"/>
                  </a:lnTo>
                  <a:lnTo>
                    <a:pt x="119" y="36"/>
                  </a:lnTo>
                  <a:lnTo>
                    <a:pt x="144" y="40"/>
                  </a:lnTo>
                  <a:lnTo>
                    <a:pt x="167" y="45"/>
                  </a:lnTo>
                  <a:lnTo>
                    <a:pt x="194" y="51"/>
                  </a:lnTo>
                  <a:lnTo>
                    <a:pt x="218" y="57"/>
                  </a:lnTo>
                  <a:lnTo>
                    <a:pt x="243" y="61"/>
                  </a:lnTo>
                  <a:lnTo>
                    <a:pt x="270" y="66"/>
                  </a:lnTo>
                  <a:lnTo>
                    <a:pt x="294" y="72"/>
                  </a:lnTo>
                  <a:lnTo>
                    <a:pt x="317" y="76"/>
                  </a:lnTo>
                  <a:lnTo>
                    <a:pt x="342" y="80"/>
                  </a:lnTo>
                  <a:lnTo>
                    <a:pt x="363" y="83"/>
                  </a:lnTo>
                  <a:lnTo>
                    <a:pt x="386" y="89"/>
                  </a:lnTo>
                  <a:lnTo>
                    <a:pt x="403" y="93"/>
                  </a:lnTo>
                  <a:lnTo>
                    <a:pt x="424" y="97"/>
                  </a:lnTo>
                  <a:lnTo>
                    <a:pt x="441" y="101"/>
                  </a:lnTo>
                  <a:lnTo>
                    <a:pt x="458" y="104"/>
                  </a:lnTo>
                  <a:lnTo>
                    <a:pt x="471" y="104"/>
                  </a:lnTo>
                  <a:lnTo>
                    <a:pt x="482" y="108"/>
                  </a:lnTo>
                  <a:lnTo>
                    <a:pt x="494" y="108"/>
                  </a:lnTo>
                  <a:lnTo>
                    <a:pt x="503" y="112"/>
                  </a:lnTo>
                  <a:lnTo>
                    <a:pt x="511" y="114"/>
                  </a:lnTo>
                  <a:lnTo>
                    <a:pt x="517" y="114"/>
                  </a:lnTo>
                  <a:lnTo>
                    <a:pt x="521" y="114"/>
                  </a:lnTo>
                  <a:lnTo>
                    <a:pt x="522" y="116"/>
                  </a:lnTo>
                  <a:lnTo>
                    <a:pt x="521" y="114"/>
                  </a:lnTo>
                  <a:lnTo>
                    <a:pt x="517" y="114"/>
                  </a:lnTo>
                  <a:lnTo>
                    <a:pt x="507" y="108"/>
                  </a:lnTo>
                  <a:lnTo>
                    <a:pt x="498" y="106"/>
                  </a:lnTo>
                  <a:lnTo>
                    <a:pt x="484" y="101"/>
                  </a:lnTo>
                  <a:lnTo>
                    <a:pt x="471" y="97"/>
                  </a:lnTo>
                  <a:lnTo>
                    <a:pt x="456" y="93"/>
                  </a:lnTo>
                  <a:lnTo>
                    <a:pt x="439" y="87"/>
                  </a:lnTo>
                  <a:lnTo>
                    <a:pt x="420" y="80"/>
                  </a:lnTo>
                  <a:lnTo>
                    <a:pt x="403" y="72"/>
                  </a:lnTo>
                  <a:lnTo>
                    <a:pt x="382" y="66"/>
                  </a:lnTo>
                  <a:lnTo>
                    <a:pt x="363" y="61"/>
                  </a:lnTo>
                  <a:lnTo>
                    <a:pt x="342" y="55"/>
                  </a:lnTo>
                  <a:lnTo>
                    <a:pt x="323" y="49"/>
                  </a:lnTo>
                  <a:lnTo>
                    <a:pt x="302" y="44"/>
                  </a:lnTo>
                  <a:lnTo>
                    <a:pt x="285" y="40"/>
                  </a:lnTo>
                  <a:lnTo>
                    <a:pt x="266" y="34"/>
                  </a:lnTo>
                  <a:lnTo>
                    <a:pt x="249" y="30"/>
                  </a:lnTo>
                  <a:lnTo>
                    <a:pt x="233" y="26"/>
                  </a:lnTo>
                  <a:lnTo>
                    <a:pt x="218" y="23"/>
                  </a:lnTo>
                  <a:lnTo>
                    <a:pt x="205" y="19"/>
                  </a:lnTo>
                  <a:lnTo>
                    <a:pt x="194" y="17"/>
                  </a:lnTo>
                  <a:lnTo>
                    <a:pt x="182" y="15"/>
                  </a:lnTo>
                  <a:lnTo>
                    <a:pt x="173" y="15"/>
                  </a:lnTo>
                  <a:lnTo>
                    <a:pt x="161" y="11"/>
                  </a:lnTo>
                  <a:lnTo>
                    <a:pt x="154" y="11"/>
                  </a:lnTo>
                  <a:lnTo>
                    <a:pt x="146" y="11"/>
                  </a:lnTo>
                  <a:lnTo>
                    <a:pt x="142" y="11"/>
                  </a:lnTo>
                  <a:lnTo>
                    <a:pt x="135" y="11"/>
                  </a:lnTo>
                  <a:lnTo>
                    <a:pt x="133" y="11"/>
                  </a:lnTo>
                  <a:close/>
                </a:path>
              </a:pathLst>
            </a:custGeom>
            <a:solidFill>
              <a:srgbClr val="F2CC99"/>
            </a:solidFill>
            <a:ln w="9525">
              <a:noFill/>
              <a:miter lim="800000"/>
              <a:headEnd/>
              <a:tailEnd/>
            </a:ln>
          </p:spPr>
          <p:txBody>
            <a:bodyPr>
              <a:prstTxWarp prst="textNoShape">
                <a:avLst/>
              </a:prstTxWarp>
            </a:bodyPr>
            <a:lstStyle/>
            <a:p>
              <a:endParaRPr lang="en-US"/>
            </a:p>
          </p:txBody>
        </p:sp>
        <p:sp>
          <p:nvSpPr>
            <p:cNvPr id="50206" name="Freeform 162"/>
            <p:cNvSpPr>
              <a:spLocks/>
            </p:cNvSpPr>
            <p:nvPr/>
          </p:nvSpPr>
          <p:spPr bwMode="auto">
            <a:xfrm>
              <a:off x="4023" y="3408"/>
              <a:ext cx="779" cy="273"/>
            </a:xfrm>
            <a:custGeom>
              <a:avLst/>
              <a:gdLst>
                <a:gd name="T0" fmla="*/ 0 w 1559"/>
                <a:gd name="T1" fmla="*/ 1 h 546"/>
                <a:gd name="T2" fmla="*/ 0 w 1559"/>
                <a:gd name="T3" fmla="*/ 1 h 546"/>
                <a:gd name="T4" fmla="*/ 0 w 1559"/>
                <a:gd name="T5" fmla="*/ 1 h 546"/>
                <a:gd name="T6" fmla="*/ 0 w 1559"/>
                <a:gd name="T7" fmla="*/ 1 h 546"/>
                <a:gd name="T8" fmla="*/ 0 w 1559"/>
                <a:gd name="T9" fmla="*/ 1 h 546"/>
                <a:gd name="T10" fmla="*/ 0 w 1559"/>
                <a:gd name="T11" fmla="*/ 1 h 546"/>
                <a:gd name="T12" fmla="*/ 0 w 1559"/>
                <a:gd name="T13" fmla="*/ 1 h 546"/>
                <a:gd name="T14" fmla="*/ 0 w 1559"/>
                <a:gd name="T15" fmla="*/ 1 h 546"/>
                <a:gd name="T16" fmla="*/ 0 w 1559"/>
                <a:gd name="T17" fmla="*/ 1 h 546"/>
                <a:gd name="T18" fmla="*/ 0 w 1559"/>
                <a:gd name="T19" fmla="*/ 1 h 546"/>
                <a:gd name="T20" fmla="*/ 0 w 1559"/>
                <a:gd name="T21" fmla="*/ 1 h 546"/>
                <a:gd name="T22" fmla="*/ 0 w 1559"/>
                <a:gd name="T23" fmla="*/ 1 h 546"/>
                <a:gd name="T24" fmla="*/ 0 w 1559"/>
                <a:gd name="T25" fmla="*/ 1 h 546"/>
                <a:gd name="T26" fmla="*/ 0 w 1559"/>
                <a:gd name="T27" fmla="*/ 1 h 546"/>
                <a:gd name="T28" fmla="*/ 0 w 1559"/>
                <a:gd name="T29" fmla="*/ 1 h 546"/>
                <a:gd name="T30" fmla="*/ 0 w 1559"/>
                <a:gd name="T31" fmla="*/ 1 h 546"/>
                <a:gd name="T32" fmla="*/ 0 w 1559"/>
                <a:gd name="T33" fmla="*/ 1 h 546"/>
                <a:gd name="T34" fmla="*/ 0 w 1559"/>
                <a:gd name="T35" fmla="*/ 1 h 546"/>
                <a:gd name="T36" fmla="*/ 0 w 1559"/>
                <a:gd name="T37" fmla="*/ 1 h 546"/>
                <a:gd name="T38" fmla="*/ 0 w 1559"/>
                <a:gd name="T39" fmla="*/ 1 h 546"/>
                <a:gd name="T40" fmla="*/ 0 w 1559"/>
                <a:gd name="T41" fmla="*/ 1 h 546"/>
                <a:gd name="T42" fmla="*/ 0 w 1559"/>
                <a:gd name="T43" fmla="*/ 1 h 546"/>
                <a:gd name="T44" fmla="*/ 0 w 1559"/>
                <a:gd name="T45" fmla="*/ 1 h 546"/>
                <a:gd name="T46" fmla="*/ 0 w 1559"/>
                <a:gd name="T47" fmla="*/ 1 h 546"/>
                <a:gd name="T48" fmla="*/ 0 w 1559"/>
                <a:gd name="T49" fmla="*/ 1 h 546"/>
                <a:gd name="T50" fmla="*/ 0 w 1559"/>
                <a:gd name="T51" fmla="*/ 1 h 546"/>
                <a:gd name="T52" fmla="*/ 0 w 1559"/>
                <a:gd name="T53" fmla="*/ 1 h 546"/>
                <a:gd name="T54" fmla="*/ 0 w 1559"/>
                <a:gd name="T55" fmla="*/ 1 h 546"/>
                <a:gd name="T56" fmla="*/ 0 w 1559"/>
                <a:gd name="T57" fmla="*/ 1 h 546"/>
                <a:gd name="T58" fmla="*/ 0 w 1559"/>
                <a:gd name="T59" fmla="*/ 1 h 546"/>
                <a:gd name="T60" fmla="*/ 0 w 1559"/>
                <a:gd name="T61" fmla="*/ 1 h 546"/>
                <a:gd name="T62" fmla="*/ 0 w 1559"/>
                <a:gd name="T63" fmla="*/ 1 h 546"/>
                <a:gd name="T64" fmla="*/ 0 w 1559"/>
                <a:gd name="T65" fmla="*/ 1 h 546"/>
                <a:gd name="T66" fmla="*/ 0 w 1559"/>
                <a:gd name="T67" fmla="*/ 1 h 546"/>
                <a:gd name="T68" fmla="*/ 0 w 1559"/>
                <a:gd name="T69" fmla="*/ 1 h 546"/>
                <a:gd name="T70" fmla="*/ 0 w 1559"/>
                <a:gd name="T71" fmla="*/ 1 h 546"/>
                <a:gd name="T72" fmla="*/ 0 w 1559"/>
                <a:gd name="T73" fmla="*/ 1 h 546"/>
                <a:gd name="T74" fmla="*/ 0 w 1559"/>
                <a:gd name="T75" fmla="*/ 1 h 546"/>
                <a:gd name="T76" fmla="*/ 0 w 1559"/>
                <a:gd name="T77" fmla="*/ 1 h 546"/>
                <a:gd name="T78" fmla="*/ 0 w 1559"/>
                <a:gd name="T79" fmla="*/ 1 h 546"/>
                <a:gd name="T80" fmla="*/ 0 w 1559"/>
                <a:gd name="T81" fmla="*/ 0 h 54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559"/>
                <a:gd name="T124" fmla="*/ 0 h 546"/>
                <a:gd name="T125" fmla="*/ 1559 w 1559"/>
                <a:gd name="T126" fmla="*/ 546 h 54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559" h="546">
                  <a:moveTo>
                    <a:pt x="0" y="0"/>
                  </a:moveTo>
                  <a:lnTo>
                    <a:pt x="4" y="2"/>
                  </a:lnTo>
                  <a:lnTo>
                    <a:pt x="19" y="8"/>
                  </a:lnTo>
                  <a:lnTo>
                    <a:pt x="42" y="18"/>
                  </a:lnTo>
                  <a:lnTo>
                    <a:pt x="74" y="31"/>
                  </a:lnTo>
                  <a:lnTo>
                    <a:pt x="112" y="46"/>
                  </a:lnTo>
                  <a:lnTo>
                    <a:pt x="156" y="65"/>
                  </a:lnTo>
                  <a:lnTo>
                    <a:pt x="205" y="84"/>
                  </a:lnTo>
                  <a:lnTo>
                    <a:pt x="259" y="109"/>
                  </a:lnTo>
                  <a:lnTo>
                    <a:pt x="314" y="130"/>
                  </a:lnTo>
                  <a:lnTo>
                    <a:pt x="373" y="154"/>
                  </a:lnTo>
                  <a:lnTo>
                    <a:pt x="433" y="177"/>
                  </a:lnTo>
                  <a:lnTo>
                    <a:pt x="494" y="202"/>
                  </a:lnTo>
                  <a:lnTo>
                    <a:pt x="555" y="225"/>
                  </a:lnTo>
                  <a:lnTo>
                    <a:pt x="616" y="246"/>
                  </a:lnTo>
                  <a:lnTo>
                    <a:pt x="675" y="267"/>
                  </a:lnTo>
                  <a:lnTo>
                    <a:pt x="730" y="288"/>
                  </a:lnTo>
                  <a:lnTo>
                    <a:pt x="781" y="303"/>
                  </a:lnTo>
                  <a:lnTo>
                    <a:pt x="827" y="318"/>
                  </a:lnTo>
                  <a:lnTo>
                    <a:pt x="871" y="331"/>
                  </a:lnTo>
                  <a:lnTo>
                    <a:pt x="912" y="343"/>
                  </a:lnTo>
                  <a:lnTo>
                    <a:pt x="951" y="350"/>
                  </a:lnTo>
                  <a:lnTo>
                    <a:pt x="987" y="360"/>
                  </a:lnTo>
                  <a:lnTo>
                    <a:pt x="1019" y="367"/>
                  </a:lnTo>
                  <a:lnTo>
                    <a:pt x="1051" y="375"/>
                  </a:lnTo>
                  <a:lnTo>
                    <a:pt x="1080" y="379"/>
                  </a:lnTo>
                  <a:lnTo>
                    <a:pt x="1108" y="385"/>
                  </a:lnTo>
                  <a:lnTo>
                    <a:pt x="1135" y="390"/>
                  </a:lnTo>
                  <a:lnTo>
                    <a:pt x="1163" y="396"/>
                  </a:lnTo>
                  <a:lnTo>
                    <a:pt x="1188" y="400"/>
                  </a:lnTo>
                  <a:lnTo>
                    <a:pt x="1215" y="407"/>
                  </a:lnTo>
                  <a:lnTo>
                    <a:pt x="1239" y="413"/>
                  </a:lnTo>
                  <a:lnTo>
                    <a:pt x="1266" y="421"/>
                  </a:lnTo>
                  <a:lnTo>
                    <a:pt x="1291" y="428"/>
                  </a:lnTo>
                  <a:lnTo>
                    <a:pt x="1317" y="436"/>
                  </a:lnTo>
                  <a:lnTo>
                    <a:pt x="1342" y="445"/>
                  </a:lnTo>
                  <a:lnTo>
                    <a:pt x="1369" y="457"/>
                  </a:lnTo>
                  <a:lnTo>
                    <a:pt x="1393" y="464"/>
                  </a:lnTo>
                  <a:lnTo>
                    <a:pt x="1418" y="476"/>
                  </a:lnTo>
                  <a:lnTo>
                    <a:pt x="1439" y="485"/>
                  </a:lnTo>
                  <a:lnTo>
                    <a:pt x="1462" y="495"/>
                  </a:lnTo>
                  <a:lnTo>
                    <a:pt x="1481" y="504"/>
                  </a:lnTo>
                  <a:lnTo>
                    <a:pt x="1500" y="512"/>
                  </a:lnTo>
                  <a:lnTo>
                    <a:pt x="1515" y="520"/>
                  </a:lnTo>
                  <a:lnTo>
                    <a:pt x="1530" y="527"/>
                  </a:lnTo>
                  <a:lnTo>
                    <a:pt x="1542" y="533"/>
                  </a:lnTo>
                  <a:lnTo>
                    <a:pt x="1551" y="537"/>
                  </a:lnTo>
                  <a:lnTo>
                    <a:pt x="1555" y="540"/>
                  </a:lnTo>
                  <a:lnTo>
                    <a:pt x="1559" y="542"/>
                  </a:lnTo>
                  <a:lnTo>
                    <a:pt x="1137" y="546"/>
                  </a:lnTo>
                  <a:lnTo>
                    <a:pt x="1131" y="542"/>
                  </a:lnTo>
                  <a:lnTo>
                    <a:pt x="1120" y="537"/>
                  </a:lnTo>
                  <a:lnTo>
                    <a:pt x="1099" y="525"/>
                  </a:lnTo>
                  <a:lnTo>
                    <a:pt x="1072" y="512"/>
                  </a:lnTo>
                  <a:lnTo>
                    <a:pt x="1040" y="493"/>
                  </a:lnTo>
                  <a:lnTo>
                    <a:pt x="1002" y="474"/>
                  </a:lnTo>
                  <a:lnTo>
                    <a:pt x="958" y="451"/>
                  </a:lnTo>
                  <a:lnTo>
                    <a:pt x="912" y="430"/>
                  </a:lnTo>
                  <a:lnTo>
                    <a:pt x="861" y="404"/>
                  </a:lnTo>
                  <a:lnTo>
                    <a:pt x="810" y="377"/>
                  </a:lnTo>
                  <a:lnTo>
                    <a:pt x="755" y="350"/>
                  </a:lnTo>
                  <a:lnTo>
                    <a:pt x="701" y="326"/>
                  </a:lnTo>
                  <a:lnTo>
                    <a:pt x="644" y="299"/>
                  </a:lnTo>
                  <a:lnTo>
                    <a:pt x="589" y="272"/>
                  </a:lnTo>
                  <a:lnTo>
                    <a:pt x="536" y="248"/>
                  </a:lnTo>
                  <a:lnTo>
                    <a:pt x="483" y="227"/>
                  </a:lnTo>
                  <a:lnTo>
                    <a:pt x="433" y="202"/>
                  </a:lnTo>
                  <a:lnTo>
                    <a:pt x="386" y="183"/>
                  </a:lnTo>
                  <a:lnTo>
                    <a:pt x="342" y="166"/>
                  </a:lnTo>
                  <a:lnTo>
                    <a:pt x="304" y="151"/>
                  </a:lnTo>
                  <a:lnTo>
                    <a:pt x="266" y="137"/>
                  </a:lnTo>
                  <a:lnTo>
                    <a:pt x="234" y="126"/>
                  </a:lnTo>
                  <a:lnTo>
                    <a:pt x="202" y="116"/>
                  </a:lnTo>
                  <a:lnTo>
                    <a:pt x="175" y="109"/>
                  </a:lnTo>
                  <a:lnTo>
                    <a:pt x="148" y="99"/>
                  </a:lnTo>
                  <a:lnTo>
                    <a:pt x="129" y="96"/>
                  </a:lnTo>
                  <a:lnTo>
                    <a:pt x="110" y="90"/>
                  </a:lnTo>
                  <a:lnTo>
                    <a:pt x="97" y="88"/>
                  </a:lnTo>
                  <a:lnTo>
                    <a:pt x="86" y="84"/>
                  </a:lnTo>
                  <a:lnTo>
                    <a:pt x="78" y="82"/>
                  </a:lnTo>
                  <a:lnTo>
                    <a:pt x="72" y="82"/>
                  </a:lnTo>
                  <a:lnTo>
                    <a:pt x="0" y="0"/>
                  </a:lnTo>
                  <a:close/>
                </a:path>
              </a:pathLst>
            </a:custGeom>
            <a:solidFill>
              <a:srgbClr val="F2CC99"/>
            </a:solidFill>
            <a:ln w="9525">
              <a:noFill/>
              <a:miter lim="800000"/>
              <a:headEnd/>
              <a:tailEnd/>
            </a:ln>
          </p:spPr>
          <p:txBody>
            <a:bodyPr>
              <a:prstTxWarp prst="textNoShape">
                <a:avLst/>
              </a:prstTxWarp>
            </a:bodyPr>
            <a:lstStyle/>
            <a:p>
              <a:endParaRPr lang="en-US"/>
            </a:p>
          </p:txBody>
        </p:sp>
        <p:sp>
          <p:nvSpPr>
            <p:cNvPr id="50207" name="Freeform 163"/>
            <p:cNvSpPr>
              <a:spLocks/>
            </p:cNvSpPr>
            <p:nvPr/>
          </p:nvSpPr>
          <p:spPr bwMode="auto">
            <a:xfrm>
              <a:off x="4336" y="3272"/>
              <a:ext cx="484" cy="95"/>
            </a:xfrm>
            <a:custGeom>
              <a:avLst/>
              <a:gdLst>
                <a:gd name="T0" fmla="*/ 1 w 968"/>
                <a:gd name="T1" fmla="*/ 0 h 190"/>
                <a:gd name="T2" fmla="*/ 1 w 968"/>
                <a:gd name="T3" fmla="*/ 1 h 190"/>
                <a:gd name="T4" fmla="*/ 1 w 968"/>
                <a:gd name="T5" fmla="*/ 1 h 190"/>
                <a:gd name="T6" fmla="*/ 1 w 968"/>
                <a:gd name="T7" fmla="*/ 1 h 190"/>
                <a:gd name="T8" fmla="*/ 1 w 968"/>
                <a:gd name="T9" fmla="*/ 1 h 190"/>
                <a:gd name="T10" fmla="*/ 1 w 968"/>
                <a:gd name="T11" fmla="*/ 1 h 190"/>
                <a:gd name="T12" fmla="*/ 1 w 968"/>
                <a:gd name="T13" fmla="*/ 1 h 190"/>
                <a:gd name="T14" fmla="*/ 1 w 968"/>
                <a:gd name="T15" fmla="*/ 1 h 190"/>
                <a:gd name="T16" fmla="*/ 1 w 968"/>
                <a:gd name="T17" fmla="*/ 1 h 190"/>
                <a:gd name="T18" fmla="*/ 1 w 968"/>
                <a:gd name="T19" fmla="*/ 1 h 190"/>
                <a:gd name="T20" fmla="*/ 1 w 968"/>
                <a:gd name="T21" fmla="*/ 1 h 190"/>
                <a:gd name="T22" fmla="*/ 1 w 968"/>
                <a:gd name="T23" fmla="*/ 1 h 190"/>
                <a:gd name="T24" fmla="*/ 1 w 968"/>
                <a:gd name="T25" fmla="*/ 1 h 190"/>
                <a:gd name="T26" fmla="*/ 1 w 968"/>
                <a:gd name="T27" fmla="*/ 1 h 190"/>
                <a:gd name="T28" fmla="*/ 1 w 968"/>
                <a:gd name="T29" fmla="*/ 1 h 190"/>
                <a:gd name="T30" fmla="*/ 1 w 968"/>
                <a:gd name="T31" fmla="*/ 1 h 190"/>
                <a:gd name="T32" fmla="*/ 1 w 968"/>
                <a:gd name="T33" fmla="*/ 1 h 190"/>
                <a:gd name="T34" fmla="*/ 1 w 968"/>
                <a:gd name="T35" fmla="*/ 1 h 190"/>
                <a:gd name="T36" fmla="*/ 1 w 968"/>
                <a:gd name="T37" fmla="*/ 1 h 190"/>
                <a:gd name="T38" fmla="*/ 1 w 968"/>
                <a:gd name="T39" fmla="*/ 1 h 190"/>
                <a:gd name="T40" fmla="*/ 1 w 968"/>
                <a:gd name="T41" fmla="*/ 1 h 190"/>
                <a:gd name="T42" fmla="*/ 1 w 968"/>
                <a:gd name="T43" fmla="*/ 1 h 190"/>
                <a:gd name="T44" fmla="*/ 1 w 968"/>
                <a:gd name="T45" fmla="*/ 1 h 190"/>
                <a:gd name="T46" fmla="*/ 1 w 968"/>
                <a:gd name="T47" fmla="*/ 1 h 190"/>
                <a:gd name="T48" fmla="*/ 1 w 968"/>
                <a:gd name="T49" fmla="*/ 1 h 190"/>
                <a:gd name="T50" fmla="*/ 1 w 968"/>
                <a:gd name="T51" fmla="*/ 1 h 190"/>
                <a:gd name="T52" fmla="*/ 1 w 968"/>
                <a:gd name="T53" fmla="*/ 1 h 190"/>
                <a:gd name="T54" fmla="*/ 1 w 968"/>
                <a:gd name="T55" fmla="*/ 1 h 190"/>
                <a:gd name="T56" fmla="*/ 1 w 968"/>
                <a:gd name="T57" fmla="*/ 1 h 190"/>
                <a:gd name="T58" fmla="*/ 1 w 968"/>
                <a:gd name="T59" fmla="*/ 1 h 190"/>
                <a:gd name="T60" fmla="*/ 1 w 968"/>
                <a:gd name="T61" fmla="*/ 1 h 190"/>
                <a:gd name="T62" fmla="*/ 1 w 968"/>
                <a:gd name="T63" fmla="*/ 0 h 190"/>
                <a:gd name="T64" fmla="*/ 0 w 968"/>
                <a:gd name="T65" fmla="*/ 0 h 1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68"/>
                <a:gd name="T100" fmla="*/ 0 h 190"/>
                <a:gd name="T101" fmla="*/ 968 w 968"/>
                <a:gd name="T102" fmla="*/ 190 h 1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68" h="190">
                  <a:moveTo>
                    <a:pt x="0" y="0"/>
                  </a:moveTo>
                  <a:lnTo>
                    <a:pt x="4" y="0"/>
                  </a:lnTo>
                  <a:lnTo>
                    <a:pt x="14" y="0"/>
                  </a:lnTo>
                  <a:lnTo>
                    <a:pt x="29" y="1"/>
                  </a:lnTo>
                  <a:lnTo>
                    <a:pt x="54" y="3"/>
                  </a:lnTo>
                  <a:lnTo>
                    <a:pt x="78" y="7"/>
                  </a:lnTo>
                  <a:lnTo>
                    <a:pt x="111" y="9"/>
                  </a:lnTo>
                  <a:lnTo>
                    <a:pt x="147" y="13"/>
                  </a:lnTo>
                  <a:lnTo>
                    <a:pt x="187" y="19"/>
                  </a:lnTo>
                  <a:lnTo>
                    <a:pt x="227" y="22"/>
                  </a:lnTo>
                  <a:lnTo>
                    <a:pt x="270" y="28"/>
                  </a:lnTo>
                  <a:lnTo>
                    <a:pt x="316" y="34"/>
                  </a:lnTo>
                  <a:lnTo>
                    <a:pt x="363" y="39"/>
                  </a:lnTo>
                  <a:lnTo>
                    <a:pt x="411" y="47"/>
                  </a:lnTo>
                  <a:lnTo>
                    <a:pt x="460" y="55"/>
                  </a:lnTo>
                  <a:lnTo>
                    <a:pt x="506" y="62"/>
                  </a:lnTo>
                  <a:lnTo>
                    <a:pt x="554" y="72"/>
                  </a:lnTo>
                  <a:lnTo>
                    <a:pt x="597" y="79"/>
                  </a:lnTo>
                  <a:lnTo>
                    <a:pt x="639" y="89"/>
                  </a:lnTo>
                  <a:lnTo>
                    <a:pt x="679" y="97"/>
                  </a:lnTo>
                  <a:lnTo>
                    <a:pt x="719" y="108"/>
                  </a:lnTo>
                  <a:lnTo>
                    <a:pt x="755" y="116"/>
                  </a:lnTo>
                  <a:lnTo>
                    <a:pt x="789" y="125"/>
                  </a:lnTo>
                  <a:lnTo>
                    <a:pt x="820" y="133"/>
                  </a:lnTo>
                  <a:lnTo>
                    <a:pt x="852" y="144"/>
                  </a:lnTo>
                  <a:lnTo>
                    <a:pt x="875" y="150"/>
                  </a:lnTo>
                  <a:lnTo>
                    <a:pt x="900" y="157"/>
                  </a:lnTo>
                  <a:lnTo>
                    <a:pt x="920" y="165"/>
                  </a:lnTo>
                  <a:lnTo>
                    <a:pt x="936" y="171"/>
                  </a:lnTo>
                  <a:lnTo>
                    <a:pt x="949" y="174"/>
                  </a:lnTo>
                  <a:lnTo>
                    <a:pt x="960" y="178"/>
                  </a:lnTo>
                  <a:lnTo>
                    <a:pt x="966" y="182"/>
                  </a:lnTo>
                  <a:lnTo>
                    <a:pt x="968" y="182"/>
                  </a:lnTo>
                  <a:lnTo>
                    <a:pt x="964" y="182"/>
                  </a:lnTo>
                  <a:lnTo>
                    <a:pt x="958" y="182"/>
                  </a:lnTo>
                  <a:lnTo>
                    <a:pt x="949" y="184"/>
                  </a:lnTo>
                  <a:lnTo>
                    <a:pt x="934" y="186"/>
                  </a:lnTo>
                  <a:lnTo>
                    <a:pt x="915" y="186"/>
                  </a:lnTo>
                  <a:lnTo>
                    <a:pt x="894" y="186"/>
                  </a:lnTo>
                  <a:lnTo>
                    <a:pt x="869" y="188"/>
                  </a:lnTo>
                  <a:lnTo>
                    <a:pt x="843" y="190"/>
                  </a:lnTo>
                  <a:lnTo>
                    <a:pt x="810" y="188"/>
                  </a:lnTo>
                  <a:lnTo>
                    <a:pt x="776" y="188"/>
                  </a:lnTo>
                  <a:lnTo>
                    <a:pt x="742" y="186"/>
                  </a:lnTo>
                  <a:lnTo>
                    <a:pt x="704" y="184"/>
                  </a:lnTo>
                  <a:lnTo>
                    <a:pt x="664" y="178"/>
                  </a:lnTo>
                  <a:lnTo>
                    <a:pt x="622" y="174"/>
                  </a:lnTo>
                  <a:lnTo>
                    <a:pt x="578" y="169"/>
                  </a:lnTo>
                  <a:lnTo>
                    <a:pt x="536" y="163"/>
                  </a:lnTo>
                  <a:lnTo>
                    <a:pt x="489" y="152"/>
                  </a:lnTo>
                  <a:lnTo>
                    <a:pt x="441" y="142"/>
                  </a:lnTo>
                  <a:lnTo>
                    <a:pt x="396" y="129"/>
                  </a:lnTo>
                  <a:lnTo>
                    <a:pt x="348" y="117"/>
                  </a:lnTo>
                  <a:lnTo>
                    <a:pt x="303" y="104"/>
                  </a:lnTo>
                  <a:lnTo>
                    <a:pt x="259" y="91"/>
                  </a:lnTo>
                  <a:lnTo>
                    <a:pt x="215" y="76"/>
                  </a:lnTo>
                  <a:lnTo>
                    <a:pt x="177" y="64"/>
                  </a:lnTo>
                  <a:lnTo>
                    <a:pt x="139" y="51"/>
                  </a:lnTo>
                  <a:lnTo>
                    <a:pt x="105" y="39"/>
                  </a:lnTo>
                  <a:lnTo>
                    <a:pt x="74" y="28"/>
                  </a:lnTo>
                  <a:lnTo>
                    <a:pt x="50" y="19"/>
                  </a:lnTo>
                  <a:lnTo>
                    <a:pt x="29" y="9"/>
                  </a:lnTo>
                  <a:lnTo>
                    <a:pt x="14" y="3"/>
                  </a:lnTo>
                  <a:lnTo>
                    <a:pt x="4" y="0"/>
                  </a:lnTo>
                  <a:lnTo>
                    <a:pt x="0" y="0"/>
                  </a:lnTo>
                  <a:close/>
                </a:path>
              </a:pathLst>
            </a:custGeom>
            <a:solidFill>
              <a:srgbClr val="F2CC99"/>
            </a:solidFill>
            <a:ln w="9525">
              <a:noFill/>
              <a:miter lim="800000"/>
              <a:headEnd/>
              <a:tailEnd/>
            </a:ln>
          </p:spPr>
          <p:txBody>
            <a:bodyPr>
              <a:prstTxWarp prst="textNoShape">
                <a:avLst/>
              </a:prstTxWarp>
            </a:bodyPr>
            <a:lstStyle/>
            <a:p>
              <a:endParaRPr lang="en-US"/>
            </a:p>
          </p:txBody>
        </p:sp>
        <p:sp>
          <p:nvSpPr>
            <p:cNvPr id="50208" name="Freeform 166"/>
            <p:cNvSpPr>
              <a:spLocks/>
            </p:cNvSpPr>
            <p:nvPr/>
          </p:nvSpPr>
          <p:spPr bwMode="auto">
            <a:xfrm>
              <a:off x="5191" y="3108"/>
              <a:ext cx="144" cy="230"/>
            </a:xfrm>
            <a:custGeom>
              <a:avLst/>
              <a:gdLst>
                <a:gd name="T0" fmla="*/ 0 w 289"/>
                <a:gd name="T1" fmla="*/ 0 h 460"/>
                <a:gd name="T2" fmla="*/ 0 w 289"/>
                <a:gd name="T3" fmla="*/ 1 h 460"/>
                <a:gd name="T4" fmla="*/ 0 w 289"/>
                <a:gd name="T5" fmla="*/ 1 h 460"/>
                <a:gd name="T6" fmla="*/ 0 w 289"/>
                <a:gd name="T7" fmla="*/ 1 h 460"/>
                <a:gd name="T8" fmla="*/ 0 w 289"/>
                <a:gd name="T9" fmla="*/ 1 h 460"/>
                <a:gd name="T10" fmla="*/ 0 w 289"/>
                <a:gd name="T11" fmla="*/ 1 h 460"/>
                <a:gd name="T12" fmla="*/ 0 w 289"/>
                <a:gd name="T13" fmla="*/ 1 h 460"/>
                <a:gd name="T14" fmla="*/ 0 w 289"/>
                <a:gd name="T15" fmla="*/ 1 h 460"/>
                <a:gd name="T16" fmla="*/ 0 w 289"/>
                <a:gd name="T17" fmla="*/ 1 h 460"/>
                <a:gd name="T18" fmla="*/ 0 w 289"/>
                <a:gd name="T19" fmla="*/ 1 h 460"/>
                <a:gd name="T20" fmla="*/ 0 w 289"/>
                <a:gd name="T21" fmla="*/ 1 h 460"/>
                <a:gd name="T22" fmla="*/ 0 w 289"/>
                <a:gd name="T23" fmla="*/ 1 h 460"/>
                <a:gd name="T24" fmla="*/ 0 w 289"/>
                <a:gd name="T25" fmla="*/ 1 h 460"/>
                <a:gd name="T26" fmla="*/ 0 w 289"/>
                <a:gd name="T27" fmla="*/ 1 h 460"/>
                <a:gd name="T28" fmla="*/ 0 w 289"/>
                <a:gd name="T29" fmla="*/ 1 h 460"/>
                <a:gd name="T30" fmla="*/ 0 w 289"/>
                <a:gd name="T31" fmla="*/ 1 h 460"/>
                <a:gd name="T32" fmla="*/ 0 w 289"/>
                <a:gd name="T33" fmla="*/ 1 h 460"/>
                <a:gd name="T34" fmla="*/ 0 w 289"/>
                <a:gd name="T35" fmla="*/ 1 h 460"/>
                <a:gd name="T36" fmla="*/ 0 w 289"/>
                <a:gd name="T37" fmla="*/ 1 h 460"/>
                <a:gd name="T38" fmla="*/ 0 w 289"/>
                <a:gd name="T39" fmla="*/ 1 h 460"/>
                <a:gd name="T40" fmla="*/ 0 w 289"/>
                <a:gd name="T41" fmla="*/ 1 h 460"/>
                <a:gd name="T42" fmla="*/ 0 w 289"/>
                <a:gd name="T43" fmla="*/ 1 h 460"/>
                <a:gd name="T44" fmla="*/ 0 w 289"/>
                <a:gd name="T45" fmla="*/ 1 h 460"/>
                <a:gd name="T46" fmla="*/ 0 w 289"/>
                <a:gd name="T47" fmla="*/ 1 h 460"/>
                <a:gd name="T48" fmla="*/ 0 w 289"/>
                <a:gd name="T49" fmla="*/ 1 h 460"/>
                <a:gd name="T50" fmla="*/ 0 w 289"/>
                <a:gd name="T51" fmla="*/ 1 h 460"/>
                <a:gd name="T52" fmla="*/ 0 w 289"/>
                <a:gd name="T53" fmla="*/ 1 h 460"/>
                <a:gd name="T54" fmla="*/ 0 w 289"/>
                <a:gd name="T55" fmla="*/ 0 h 460"/>
                <a:gd name="T56" fmla="*/ 0 w 289"/>
                <a:gd name="T57" fmla="*/ 0 h 4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89"/>
                <a:gd name="T88" fmla="*/ 0 h 460"/>
                <a:gd name="T89" fmla="*/ 289 w 289"/>
                <a:gd name="T90" fmla="*/ 460 h 46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89" h="460">
                  <a:moveTo>
                    <a:pt x="31" y="0"/>
                  </a:moveTo>
                  <a:lnTo>
                    <a:pt x="8" y="89"/>
                  </a:lnTo>
                  <a:lnTo>
                    <a:pt x="17" y="117"/>
                  </a:lnTo>
                  <a:lnTo>
                    <a:pt x="0" y="199"/>
                  </a:lnTo>
                  <a:lnTo>
                    <a:pt x="27" y="209"/>
                  </a:lnTo>
                  <a:lnTo>
                    <a:pt x="50" y="285"/>
                  </a:lnTo>
                  <a:lnTo>
                    <a:pt x="107" y="302"/>
                  </a:lnTo>
                  <a:lnTo>
                    <a:pt x="111" y="302"/>
                  </a:lnTo>
                  <a:lnTo>
                    <a:pt x="118" y="306"/>
                  </a:lnTo>
                  <a:lnTo>
                    <a:pt x="120" y="309"/>
                  </a:lnTo>
                  <a:lnTo>
                    <a:pt x="124" y="317"/>
                  </a:lnTo>
                  <a:lnTo>
                    <a:pt x="126" y="325"/>
                  </a:lnTo>
                  <a:lnTo>
                    <a:pt x="128" y="336"/>
                  </a:lnTo>
                  <a:lnTo>
                    <a:pt x="126" y="347"/>
                  </a:lnTo>
                  <a:lnTo>
                    <a:pt x="122" y="363"/>
                  </a:lnTo>
                  <a:lnTo>
                    <a:pt x="120" y="368"/>
                  </a:lnTo>
                  <a:lnTo>
                    <a:pt x="118" y="376"/>
                  </a:lnTo>
                  <a:lnTo>
                    <a:pt x="116" y="382"/>
                  </a:lnTo>
                  <a:lnTo>
                    <a:pt x="114" y="391"/>
                  </a:lnTo>
                  <a:lnTo>
                    <a:pt x="111" y="401"/>
                  </a:lnTo>
                  <a:lnTo>
                    <a:pt x="105" y="412"/>
                  </a:lnTo>
                  <a:lnTo>
                    <a:pt x="103" y="418"/>
                  </a:lnTo>
                  <a:lnTo>
                    <a:pt x="103" y="422"/>
                  </a:lnTo>
                  <a:lnTo>
                    <a:pt x="170" y="460"/>
                  </a:lnTo>
                  <a:lnTo>
                    <a:pt x="223" y="349"/>
                  </a:lnTo>
                  <a:lnTo>
                    <a:pt x="289" y="294"/>
                  </a:lnTo>
                  <a:lnTo>
                    <a:pt x="280" y="133"/>
                  </a:lnTo>
                  <a:lnTo>
                    <a:pt x="31" y="0"/>
                  </a:lnTo>
                  <a:close/>
                </a:path>
              </a:pathLst>
            </a:custGeom>
            <a:solidFill>
              <a:srgbClr val="EBC299"/>
            </a:solidFill>
            <a:ln w="9525">
              <a:noFill/>
              <a:miter lim="800000"/>
              <a:headEnd/>
              <a:tailEnd/>
            </a:ln>
          </p:spPr>
          <p:txBody>
            <a:bodyPr>
              <a:prstTxWarp prst="textNoShape">
                <a:avLst/>
              </a:prstTxWarp>
            </a:bodyPr>
            <a:lstStyle/>
            <a:p>
              <a:endParaRPr lang="en-US"/>
            </a:p>
          </p:txBody>
        </p:sp>
        <p:sp>
          <p:nvSpPr>
            <p:cNvPr id="50209" name="Freeform 167"/>
            <p:cNvSpPr>
              <a:spLocks/>
            </p:cNvSpPr>
            <p:nvPr/>
          </p:nvSpPr>
          <p:spPr bwMode="auto">
            <a:xfrm>
              <a:off x="5209" y="3244"/>
              <a:ext cx="126" cy="170"/>
            </a:xfrm>
            <a:custGeom>
              <a:avLst/>
              <a:gdLst>
                <a:gd name="T0" fmla="*/ 0 w 253"/>
                <a:gd name="T1" fmla="*/ 0 h 341"/>
                <a:gd name="T2" fmla="*/ 0 w 253"/>
                <a:gd name="T3" fmla="*/ 0 h 341"/>
                <a:gd name="T4" fmla="*/ 0 w 253"/>
                <a:gd name="T5" fmla="*/ 0 h 341"/>
                <a:gd name="T6" fmla="*/ 0 w 253"/>
                <a:gd name="T7" fmla="*/ 0 h 341"/>
                <a:gd name="T8" fmla="*/ 0 w 253"/>
                <a:gd name="T9" fmla="*/ 0 h 341"/>
                <a:gd name="T10" fmla="*/ 0 w 253"/>
                <a:gd name="T11" fmla="*/ 0 h 341"/>
                <a:gd name="T12" fmla="*/ 0 w 253"/>
                <a:gd name="T13" fmla="*/ 0 h 341"/>
                <a:gd name="T14" fmla="*/ 0 w 253"/>
                <a:gd name="T15" fmla="*/ 0 h 341"/>
                <a:gd name="T16" fmla="*/ 0 w 253"/>
                <a:gd name="T17" fmla="*/ 0 h 341"/>
                <a:gd name="T18" fmla="*/ 0 w 253"/>
                <a:gd name="T19" fmla="*/ 0 h 341"/>
                <a:gd name="T20" fmla="*/ 0 w 253"/>
                <a:gd name="T21" fmla="*/ 0 h 341"/>
                <a:gd name="T22" fmla="*/ 0 w 253"/>
                <a:gd name="T23" fmla="*/ 0 h 341"/>
                <a:gd name="T24" fmla="*/ 0 w 253"/>
                <a:gd name="T25" fmla="*/ 0 h 341"/>
                <a:gd name="T26" fmla="*/ 0 w 253"/>
                <a:gd name="T27" fmla="*/ 0 h 341"/>
                <a:gd name="T28" fmla="*/ 0 w 253"/>
                <a:gd name="T29" fmla="*/ 0 h 341"/>
                <a:gd name="T30" fmla="*/ 0 w 253"/>
                <a:gd name="T31" fmla="*/ 0 h 341"/>
                <a:gd name="T32" fmla="*/ 0 w 253"/>
                <a:gd name="T33" fmla="*/ 0 h 341"/>
                <a:gd name="T34" fmla="*/ 0 w 253"/>
                <a:gd name="T35" fmla="*/ 0 h 341"/>
                <a:gd name="T36" fmla="*/ 0 w 253"/>
                <a:gd name="T37" fmla="*/ 0 h 341"/>
                <a:gd name="T38" fmla="*/ 0 w 253"/>
                <a:gd name="T39" fmla="*/ 0 h 341"/>
                <a:gd name="T40" fmla="*/ 0 w 253"/>
                <a:gd name="T41" fmla="*/ 0 h 341"/>
                <a:gd name="T42" fmla="*/ 0 w 253"/>
                <a:gd name="T43" fmla="*/ 0 h 341"/>
                <a:gd name="T44" fmla="*/ 0 w 253"/>
                <a:gd name="T45" fmla="*/ 0 h 341"/>
                <a:gd name="T46" fmla="*/ 0 w 253"/>
                <a:gd name="T47" fmla="*/ 0 h 341"/>
                <a:gd name="T48" fmla="*/ 0 w 253"/>
                <a:gd name="T49" fmla="*/ 0 h 341"/>
                <a:gd name="T50" fmla="*/ 0 w 253"/>
                <a:gd name="T51" fmla="*/ 0 h 341"/>
                <a:gd name="T52" fmla="*/ 0 w 253"/>
                <a:gd name="T53" fmla="*/ 0 h 341"/>
                <a:gd name="T54" fmla="*/ 0 w 253"/>
                <a:gd name="T55" fmla="*/ 0 h 341"/>
                <a:gd name="T56" fmla="*/ 0 w 253"/>
                <a:gd name="T57" fmla="*/ 0 h 341"/>
                <a:gd name="T58" fmla="*/ 0 w 253"/>
                <a:gd name="T59" fmla="*/ 0 h 341"/>
                <a:gd name="T60" fmla="*/ 0 w 253"/>
                <a:gd name="T61" fmla="*/ 0 h 341"/>
                <a:gd name="T62" fmla="*/ 0 w 253"/>
                <a:gd name="T63" fmla="*/ 0 h 341"/>
                <a:gd name="T64" fmla="*/ 0 w 253"/>
                <a:gd name="T65" fmla="*/ 0 h 341"/>
                <a:gd name="T66" fmla="*/ 0 w 253"/>
                <a:gd name="T67" fmla="*/ 0 h 341"/>
                <a:gd name="T68" fmla="*/ 0 w 253"/>
                <a:gd name="T69" fmla="*/ 0 h 341"/>
                <a:gd name="T70" fmla="*/ 0 w 253"/>
                <a:gd name="T71" fmla="*/ 0 h 341"/>
                <a:gd name="T72" fmla="*/ 0 w 253"/>
                <a:gd name="T73" fmla="*/ 0 h 341"/>
                <a:gd name="T74" fmla="*/ 0 w 253"/>
                <a:gd name="T75" fmla="*/ 0 h 341"/>
                <a:gd name="T76" fmla="*/ 0 w 253"/>
                <a:gd name="T77" fmla="*/ 0 h 341"/>
                <a:gd name="T78" fmla="*/ 0 w 253"/>
                <a:gd name="T79" fmla="*/ 0 h 341"/>
                <a:gd name="T80" fmla="*/ 0 w 253"/>
                <a:gd name="T81" fmla="*/ 0 h 341"/>
                <a:gd name="T82" fmla="*/ 0 w 253"/>
                <a:gd name="T83" fmla="*/ 0 h 341"/>
                <a:gd name="T84" fmla="*/ 0 w 253"/>
                <a:gd name="T85" fmla="*/ 0 h 341"/>
                <a:gd name="T86" fmla="*/ 0 w 253"/>
                <a:gd name="T87" fmla="*/ 0 h 341"/>
                <a:gd name="T88" fmla="*/ 0 w 253"/>
                <a:gd name="T89" fmla="*/ 0 h 341"/>
                <a:gd name="T90" fmla="*/ 0 w 253"/>
                <a:gd name="T91" fmla="*/ 0 h 341"/>
                <a:gd name="T92" fmla="*/ 0 w 253"/>
                <a:gd name="T93" fmla="*/ 0 h 341"/>
                <a:gd name="T94" fmla="*/ 0 w 253"/>
                <a:gd name="T95" fmla="*/ 0 h 341"/>
                <a:gd name="T96" fmla="*/ 0 w 253"/>
                <a:gd name="T97" fmla="*/ 0 h 341"/>
                <a:gd name="T98" fmla="*/ 0 w 253"/>
                <a:gd name="T99" fmla="*/ 0 h 341"/>
                <a:gd name="T100" fmla="*/ 0 w 253"/>
                <a:gd name="T101" fmla="*/ 0 h 341"/>
                <a:gd name="T102" fmla="*/ 0 w 253"/>
                <a:gd name="T103" fmla="*/ 0 h 341"/>
                <a:gd name="T104" fmla="*/ 0 w 253"/>
                <a:gd name="T105" fmla="*/ 0 h 341"/>
                <a:gd name="T106" fmla="*/ 0 w 253"/>
                <a:gd name="T107" fmla="*/ 0 h 341"/>
                <a:gd name="T108" fmla="*/ 0 w 253"/>
                <a:gd name="T109" fmla="*/ 0 h 341"/>
                <a:gd name="T110" fmla="*/ 0 w 253"/>
                <a:gd name="T111" fmla="*/ 0 h 341"/>
                <a:gd name="T112" fmla="*/ 0 w 253"/>
                <a:gd name="T113" fmla="*/ 0 h 341"/>
                <a:gd name="T114" fmla="*/ 0 w 253"/>
                <a:gd name="T115" fmla="*/ 0 h 341"/>
                <a:gd name="T116" fmla="*/ 0 w 253"/>
                <a:gd name="T117" fmla="*/ 0 h 34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53"/>
                <a:gd name="T178" fmla="*/ 0 h 341"/>
                <a:gd name="T179" fmla="*/ 253 w 253"/>
                <a:gd name="T180" fmla="*/ 341 h 34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53" h="341">
                  <a:moveTo>
                    <a:pt x="253" y="23"/>
                  </a:moveTo>
                  <a:lnTo>
                    <a:pt x="251" y="23"/>
                  </a:lnTo>
                  <a:lnTo>
                    <a:pt x="248" y="27"/>
                  </a:lnTo>
                  <a:lnTo>
                    <a:pt x="240" y="31"/>
                  </a:lnTo>
                  <a:lnTo>
                    <a:pt x="231" y="38"/>
                  </a:lnTo>
                  <a:lnTo>
                    <a:pt x="219" y="48"/>
                  </a:lnTo>
                  <a:lnTo>
                    <a:pt x="208" y="61"/>
                  </a:lnTo>
                  <a:lnTo>
                    <a:pt x="200" y="67"/>
                  </a:lnTo>
                  <a:lnTo>
                    <a:pt x="192" y="76"/>
                  </a:lnTo>
                  <a:lnTo>
                    <a:pt x="185" y="84"/>
                  </a:lnTo>
                  <a:lnTo>
                    <a:pt x="179" y="95"/>
                  </a:lnTo>
                  <a:lnTo>
                    <a:pt x="170" y="107"/>
                  </a:lnTo>
                  <a:lnTo>
                    <a:pt x="162" y="118"/>
                  </a:lnTo>
                  <a:lnTo>
                    <a:pt x="153" y="130"/>
                  </a:lnTo>
                  <a:lnTo>
                    <a:pt x="145" y="143"/>
                  </a:lnTo>
                  <a:lnTo>
                    <a:pt x="137" y="154"/>
                  </a:lnTo>
                  <a:lnTo>
                    <a:pt x="130" y="168"/>
                  </a:lnTo>
                  <a:lnTo>
                    <a:pt x="122" y="181"/>
                  </a:lnTo>
                  <a:lnTo>
                    <a:pt x="115" y="192"/>
                  </a:lnTo>
                  <a:lnTo>
                    <a:pt x="107" y="204"/>
                  </a:lnTo>
                  <a:lnTo>
                    <a:pt x="101" y="213"/>
                  </a:lnTo>
                  <a:lnTo>
                    <a:pt x="94" y="221"/>
                  </a:lnTo>
                  <a:lnTo>
                    <a:pt x="90" y="230"/>
                  </a:lnTo>
                  <a:lnTo>
                    <a:pt x="86" y="238"/>
                  </a:lnTo>
                  <a:lnTo>
                    <a:pt x="84" y="242"/>
                  </a:lnTo>
                  <a:lnTo>
                    <a:pt x="82" y="246"/>
                  </a:lnTo>
                  <a:lnTo>
                    <a:pt x="82" y="248"/>
                  </a:lnTo>
                  <a:lnTo>
                    <a:pt x="0" y="341"/>
                  </a:lnTo>
                  <a:lnTo>
                    <a:pt x="0" y="339"/>
                  </a:lnTo>
                  <a:lnTo>
                    <a:pt x="0" y="335"/>
                  </a:lnTo>
                  <a:lnTo>
                    <a:pt x="0" y="329"/>
                  </a:lnTo>
                  <a:lnTo>
                    <a:pt x="2" y="324"/>
                  </a:lnTo>
                  <a:lnTo>
                    <a:pt x="2" y="314"/>
                  </a:lnTo>
                  <a:lnTo>
                    <a:pt x="4" y="307"/>
                  </a:lnTo>
                  <a:lnTo>
                    <a:pt x="8" y="293"/>
                  </a:lnTo>
                  <a:lnTo>
                    <a:pt x="12" y="284"/>
                  </a:lnTo>
                  <a:lnTo>
                    <a:pt x="14" y="269"/>
                  </a:lnTo>
                  <a:lnTo>
                    <a:pt x="18" y="257"/>
                  </a:lnTo>
                  <a:lnTo>
                    <a:pt x="21" y="242"/>
                  </a:lnTo>
                  <a:lnTo>
                    <a:pt x="25" y="229"/>
                  </a:lnTo>
                  <a:lnTo>
                    <a:pt x="29" y="213"/>
                  </a:lnTo>
                  <a:lnTo>
                    <a:pt x="37" y="198"/>
                  </a:lnTo>
                  <a:lnTo>
                    <a:pt x="40" y="185"/>
                  </a:lnTo>
                  <a:lnTo>
                    <a:pt x="48" y="170"/>
                  </a:lnTo>
                  <a:lnTo>
                    <a:pt x="54" y="154"/>
                  </a:lnTo>
                  <a:lnTo>
                    <a:pt x="58" y="141"/>
                  </a:lnTo>
                  <a:lnTo>
                    <a:pt x="61" y="130"/>
                  </a:lnTo>
                  <a:lnTo>
                    <a:pt x="67" y="118"/>
                  </a:lnTo>
                  <a:lnTo>
                    <a:pt x="71" y="107"/>
                  </a:lnTo>
                  <a:lnTo>
                    <a:pt x="75" y="99"/>
                  </a:lnTo>
                  <a:lnTo>
                    <a:pt x="78" y="90"/>
                  </a:lnTo>
                  <a:lnTo>
                    <a:pt x="82" y="84"/>
                  </a:lnTo>
                  <a:lnTo>
                    <a:pt x="84" y="71"/>
                  </a:lnTo>
                  <a:lnTo>
                    <a:pt x="88" y="63"/>
                  </a:lnTo>
                  <a:lnTo>
                    <a:pt x="90" y="57"/>
                  </a:lnTo>
                  <a:lnTo>
                    <a:pt x="92" y="56"/>
                  </a:lnTo>
                  <a:lnTo>
                    <a:pt x="234" y="0"/>
                  </a:lnTo>
                  <a:lnTo>
                    <a:pt x="253" y="23"/>
                  </a:lnTo>
                  <a:close/>
                </a:path>
              </a:pathLst>
            </a:custGeom>
            <a:solidFill>
              <a:srgbClr val="D4EBD4"/>
            </a:solidFill>
            <a:ln w="9525">
              <a:noFill/>
              <a:miter lim="800000"/>
              <a:headEnd/>
              <a:tailEnd/>
            </a:ln>
          </p:spPr>
          <p:txBody>
            <a:bodyPr>
              <a:prstTxWarp prst="textNoShape">
                <a:avLst/>
              </a:prstTxWarp>
            </a:bodyPr>
            <a:lstStyle/>
            <a:p>
              <a:endParaRPr lang="en-US"/>
            </a:p>
          </p:txBody>
        </p:sp>
        <p:sp>
          <p:nvSpPr>
            <p:cNvPr id="50210" name="Freeform 168"/>
            <p:cNvSpPr>
              <a:spLocks/>
            </p:cNvSpPr>
            <p:nvPr/>
          </p:nvSpPr>
          <p:spPr bwMode="auto">
            <a:xfrm>
              <a:off x="4936" y="3308"/>
              <a:ext cx="89" cy="41"/>
            </a:xfrm>
            <a:custGeom>
              <a:avLst/>
              <a:gdLst>
                <a:gd name="T0" fmla="*/ 0 w 179"/>
                <a:gd name="T1" fmla="*/ 1 h 82"/>
                <a:gd name="T2" fmla="*/ 0 w 179"/>
                <a:gd name="T3" fmla="*/ 1 h 82"/>
                <a:gd name="T4" fmla="*/ 0 w 179"/>
                <a:gd name="T5" fmla="*/ 0 h 82"/>
                <a:gd name="T6" fmla="*/ 0 w 179"/>
                <a:gd name="T7" fmla="*/ 1 h 82"/>
                <a:gd name="T8" fmla="*/ 0 w 179"/>
                <a:gd name="T9" fmla="*/ 1 h 82"/>
                <a:gd name="T10" fmla="*/ 0 w 179"/>
                <a:gd name="T11" fmla="*/ 1 h 82"/>
                <a:gd name="T12" fmla="*/ 0 w 179"/>
                <a:gd name="T13" fmla="*/ 1 h 82"/>
                <a:gd name="T14" fmla="*/ 0 w 179"/>
                <a:gd name="T15" fmla="*/ 1 h 82"/>
                <a:gd name="T16" fmla="*/ 0 w 179"/>
                <a:gd name="T17" fmla="*/ 1 h 82"/>
                <a:gd name="T18" fmla="*/ 0 w 179"/>
                <a:gd name="T19" fmla="*/ 1 h 82"/>
                <a:gd name="T20" fmla="*/ 0 w 179"/>
                <a:gd name="T21" fmla="*/ 1 h 82"/>
                <a:gd name="T22" fmla="*/ 0 w 179"/>
                <a:gd name="T23" fmla="*/ 1 h 82"/>
                <a:gd name="T24" fmla="*/ 0 w 179"/>
                <a:gd name="T25" fmla="*/ 1 h 82"/>
                <a:gd name="T26" fmla="*/ 0 w 179"/>
                <a:gd name="T27" fmla="*/ 1 h 82"/>
                <a:gd name="T28" fmla="*/ 0 w 179"/>
                <a:gd name="T29" fmla="*/ 1 h 82"/>
                <a:gd name="T30" fmla="*/ 0 w 179"/>
                <a:gd name="T31" fmla="*/ 1 h 82"/>
                <a:gd name="T32" fmla="*/ 0 w 179"/>
                <a:gd name="T33" fmla="*/ 1 h 82"/>
                <a:gd name="T34" fmla="*/ 0 w 179"/>
                <a:gd name="T35" fmla="*/ 1 h 82"/>
                <a:gd name="T36" fmla="*/ 0 w 179"/>
                <a:gd name="T37" fmla="*/ 1 h 82"/>
                <a:gd name="T38" fmla="*/ 0 w 179"/>
                <a:gd name="T39" fmla="*/ 1 h 82"/>
                <a:gd name="T40" fmla="*/ 0 w 179"/>
                <a:gd name="T41" fmla="*/ 1 h 82"/>
                <a:gd name="T42" fmla="*/ 0 w 179"/>
                <a:gd name="T43" fmla="*/ 1 h 82"/>
                <a:gd name="T44" fmla="*/ 0 w 179"/>
                <a:gd name="T45" fmla="*/ 1 h 82"/>
                <a:gd name="T46" fmla="*/ 0 w 179"/>
                <a:gd name="T47" fmla="*/ 1 h 82"/>
                <a:gd name="T48" fmla="*/ 0 w 179"/>
                <a:gd name="T49" fmla="*/ 1 h 82"/>
                <a:gd name="T50" fmla="*/ 0 w 179"/>
                <a:gd name="T51" fmla="*/ 1 h 82"/>
                <a:gd name="T52" fmla="*/ 0 w 179"/>
                <a:gd name="T53" fmla="*/ 1 h 82"/>
                <a:gd name="T54" fmla="*/ 0 w 179"/>
                <a:gd name="T55" fmla="*/ 1 h 82"/>
                <a:gd name="T56" fmla="*/ 0 w 179"/>
                <a:gd name="T57" fmla="*/ 1 h 82"/>
                <a:gd name="T58" fmla="*/ 0 w 179"/>
                <a:gd name="T59" fmla="*/ 1 h 82"/>
                <a:gd name="T60" fmla="*/ 0 w 179"/>
                <a:gd name="T61" fmla="*/ 1 h 82"/>
                <a:gd name="T62" fmla="*/ 0 w 179"/>
                <a:gd name="T63" fmla="*/ 1 h 82"/>
                <a:gd name="T64" fmla="*/ 0 w 179"/>
                <a:gd name="T65" fmla="*/ 1 h 82"/>
                <a:gd name="T66" fmla="*/ 0 w 179"/>
                <a:gd name="T67" fmla="*/ 1 h 8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9"/>
                <a:gd name="T103" fmla="*/ 0 h 82"/>
                <a:gd name="T104" fmla="*/ 179 w 179"/>
                <a:gd name="T105" fmla="*/ 82 h 8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9" h="82">
                  <a:moveTo>
                    <a:pt x="179" y="53"/>
                  </a:moveTo>
                  <a:lnTo>
                    <a:pt x="135" y="9"/>
                  </a:lnTo>
                  <a:lnTo>
                    <a:pt x="63" y="0"/>
                  </a:lnTo>
                  <a:lnTo>
                    <a:pt x="6" y="6"/>
                  </a:lnTo>
                  <a:lnTo>
                    <a:pt x="0" y="17"/>
                  </a:lnTo>
                  <a:lnTo>
                    <a:pt x="55" y="32"/>
                  </a:lnTo>
                  <a:lnTo>
                    <a:pt x="57" y="40"/>
                  </a:lnTo>
                  <a:lnTo>
                    <a:pt x="55" y="45"/>
                  </a:lnTo>
                  <a:lnTo>
                    <a:pt x="49" y="53"/>
                  </a:lnTo>
                  <a:lnTo>
                    <a:pt x="42" y="55"/>
                  </a:lnTo>
                  <a:lnTo>
                    <a:pt x="34" y="57"/>
                  </a:lnTo>
                  <a:lnTo>
                    <a:pt x="27" y="57"/>
                  </a:lnTo>
                  <a:lnTo>
                    <a:pt x="21" y="61"/>
                  </a:lnTo>
                  <a:lnTo>
                    <a:pt x="9" y="61"/>
                  </a:lnTo>
                  <a:lnTo>
                    <a:pt x="6" y="63"/>
                  </a:lnTo>
                  <a:lnTo>
                    <a:pt x="0" y="70"/>
                  </a:lnTo>
                  <a:lnTo>
                    <a:pt x="2" y="72"/>
                  </a:lnTo>
                  <a:lnTo>
                    <a:pt x="6" y="74"/>
                  </a:lnTo>
                  <a:lnTo>
                    <a:pt x="9" y="76"/>
                  </a:lnTo>
                  <a:lnTo>
                    <a:pt x="13" y="76"/>
                  </a:lnTo>
                  <a:lnTo>
                    <a:pt x="23" y="80"/>
                  </a:lnTo>
                  <a:lnTo>
                    <a:pt x="30" y="80"/>
                  </a:lnTo>
                  <a:lnTo>
                    <a:pt x="42" y="80"/>
                  </a:lnTo>
                  <a:lnTo>
                    <a:pt x="55" y="80"/>
                  </a:lnTo>
                  <a:lnTo>
                    <a:pt x="66" y="80"/>
                  </a:lnTo>
                  <a:lnTo>
                    <a:pt x="78" y="80"/>
                  </a:lnTo>
                  <a:lnTo>
                    <a:pt x="87" y="80"/>
                  </a:lnTo>
                  <a:lnTo>
                    <a:pt x="95" y="80"/>
                  </a:lnTo>
                  <a:lnTo>
                    <a:pt x="97" y="80"/>
                  </a:lnTo>
                  <a:lnTo>
                    <a:pt x="142" y="76"/>
                  </a:lnTo>
                  <a:lnTo>
                    <a:pt x="171" y="82"/>
                  </a:lnTo>
                  <a:lnTo>
                    <a:pt x="179" y="53"/>
                  </a:lnTo>
                  <a:close/>
                </a:path>
              </a:pathLst>
            </a:custGeom>
            <a:solidFill>
              <a:srgbClr val="E6B380"/>
            </a:solidFill>
            <a:ln w="9525">
              <a:noFill/>
              <a:miter lim="800000"/>
              <a:headEnd/>
              <a:tailEnd/>
            </a:ln>
          </p:spPr>
          <p:txBody>
            <a:bodyPr>
              <a:prstTxWarp prst="textNoShape">
                <a:avLst/>
              </a:prstTxWarp>
            </a:bodyPr>
            <a:lstStyle/>
            <a:p>
              <a:endParaRPr lang="en-US"/>
            </a:p>
          </p:txBody>
        </p:sp>
        <p:sp>
          <p:nvSpPr>
            <p:cNvPr id="50211" name="Freeform 169"/>
            <p:cNvSpPr>
              <a:spLocks/>
            </p:cNvSpPr>
            <p:nvPr/>
          </p:nvSpPr>
          <p:spPr bwMode="auto">
            <a:xfrm>
              <a:off x="4275" y="3327"/>
              <a:ext cx="113" cy="161"/>
            </a:xfrm>
            <a:custGeom>
              <a:avLst/>
              <a:gdLst>
                <a:gd name="T0" fmla="*/ 1 w 226"/>
                <a:gd name="T1" fmla="*/ 1 h 321"/>
                <a:gd name="T2" fmla="*/ 1 w 226"/>
                <a:gd name="T3" fmla="*/ 1 h 321"/>
                <a:gd name="T4" fmla="*/ 1 w 226"/>
                <a:gd name="T5" fmla="*/ 1 h 321"/>
                <a:gd name="T6" fmla="*/ 1 w 226"/>
                <a:gd name="T7" fmla="*/ 1 h 321"/>
                <a:gd name="T8" fmla="*/ 1 w 226"/>
                <a:gd name="T9" fmla="*/ 1 h 321"/>
                <a:gd name="T10" fmla="*/ 1 w 226"/>
                <a:gd name="T11" fmla="*/ 1 h 321"/>
                <a:gd name="T12" fmla="*/ 1 w 226"/>
                <a:gd name="T13" fmla="*/ 1 h 321"/>
                <a:gd name="T14" fmla="*/ 1 w 226"/>
                <a:gd name="T15" fmla="*/ 1 h 321"/>
                <a:gd name="T16" fmla="*/ 1 w 226"/>
                <a:gd name="T17" fmla="*/ 1 h 321"/>
                <a:gd name="T18" fmla="*/ 1 w 226"/>
                <a:gd name="T19" fmla="*/ 1 h 321"/>
                <a:gd name="T20" fmla="*/ 1 w 226"/>
                <a:gd name="T21" fmla="*/ 1 h 321"/>
                <a:gd name="T22" fmla="*/ 1 w 226"/>
                <a:gd name="T23" fmla="*/ 1 h 321"/>
                <a:gd name="T24" fmla="*/ 1 w 226"/>
                <a:gd name="T25" fmla="*/ 1 h 321"/>
                <a:gd name="T26" fmla="*/ 1 w 226"/>
                <a:gd name="T27" fmla="*/ 1 h 321"/>
                <a:gd name="T28" fmla="*/ 1 w 226"/>
                <a:gd name="T29" fmla="*/ 1 h 321"/>
                <a:gd name="T30" fmla="*/ 1 w 226"/>
                <a:gd name="T31" fmla="*/ 1 h 321"/>
                <a:gd name="T32" fmla="*/ 1 w 226"/>
                <a:gd name="T33" fmla="*/ 1 h 321"/>
                <a:gd name="T34" fmla="*/ 1 w 226"/>
                <a:gd name="T35" fmla="*/ 1 h 321"/>
                <a:gd name="T36" fmla="*/ 1 w 226"/>
                <a:gd name="T37" fmla="*/ 1 h 321"/>
                <a:gd name="T38" fmla="*/ 1 w 226"/>
                <a:gd name="T39" fmla="*/ 1 h 321"/>
                <a:gd name="T40" fmla="*/ 1 w 226"/>
                <a:gd name="T41" fmla="*/ 1 h 321"/>
                <a:gd name="T42" fmla="*/ 0 w 226"/>
                <a:gd name="T43" fmla="*/ 1 h 321"/>
                <a:gd name="T44" fmla="*/ 1 w 226"/>
                <a:gd name="T45" fmla="*/ 0 h 321"/>
                <a:gd name="T46" fmla="*/ 1 w 226"/>
                <a:gd name="T47" fmla="*/ 1 h 321"/>
                <a:gd name="T48" fmla="*/ 1 w 226"/>
                <a:gd name="T49" fmla="*/ 1 h 32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6"/>
                <a:gd name="T76" fmla="*/ 0 h 321"/>
                <a:gd name="T77" fmla="*/ 226 w 226"/>
                <a:gd name="T78" fmla="*/ 321 h 32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6" h="321">
                  <a:moveTo>
                    <a:pt x="207" y="25"/>
                  </a:moveTo>
                  <a:lnTo>
                    <a:pt x="211" y="101"/>
                  </a:lnTo>
                  <a:lnTo>
                    <a:pt x="211" y="127"/>
                  </a:lnTo>
                  <a:lnTo>
                    <a:pt x="226" y="169"/>
                  </a:lnTo>
                  <a:lnTo>
                    <a:pt x="207" y="184"/>
                  </a:lnTo>
                  <a:lnTo>
                    <a:pt x="209" y="232"/>
                  </a:lnTo>
                  <a:lnTo>
                    <a:pt x="199" y="253"/>
                  </a:lnTo>
                  <a:lnTo>
                    <a:pt x="194" y="253"/>
                  </a:lnTo>
                  <a:lnTo>
                    <a:pt x="182" y="255"/>
                  </a:lnTo>
                  <a:lnTo>
                    <a:pt x="175" y="255"/>
                  </a:lnTo>
                  <a:lnTo>
                    <a:pt x="167" y="258"/>
                  </a:lnTo>
                  <a:lnTo>
                    <a:pt x="157" y="260"/>
                  </a:lnTo>
                  <a:lnTo>
                    <a:pt x="148" y="266"/>
                  </a:lnTo>
                  <a:lnTo>
                    <a:pt x="135" y="272"/>
                  </a:lnTo>
                  <a:lnTo>
                    <a:pt x="121" y="281"/>
                  </a:lnTo>
                  <a:lnTo>
                    <a:pt x="110" y="289"/>
                  </a:lnTo>
                  <a:lnTo>
                    <a:pt x="99" y="298"/>
                  </a:lnTo>
                  <a:lnTo>
                    <a:pt x="85" y="306"/>
                  </a:lnTo>
                  <a:lnTo>
                    <a:pt x="78" y="314"/>
                  </a:lnTo>
                  <a:lnTo>
                    <a:pt x="70" y="319"/>
                  </a:lnTo>
                  <a:lnTo>
                    <a:pt x="70" y="321"/>
                  </a:lnTo>
                  <a:lnTo>
                    <a:pt x="0" y="253"/>
                  </a:lnTo>
                  <a:lnTo>
                    <a:pt x="19" y="0"/>
                  </a:lnTo>
                  <a:lnTo>
                    <a:pt x="207" y="25"/>
                  </a:lnTo>
                  <a:close/>
                </a:path>
              </a:pathLst>
            </a:custGeom>
            <a:solidFill>
              <a:srgbClr val="F59E91"/>
            </a:solidFill>
            <a:ln w="9525">
              <a:noFill/>
              <a:miter lim="800000"/>
              <a:headEnd/>
              <a:tailEnd/>
            </a:ln>
          </p:spPr>
          <p:txBody>
            <a:bodyPr>
              <a:prstTxWarp prst="textNoShape">
                <a:avLst/>
              </a:prstTxWarp>
            </a:bodyPr>
            <a:lstStyle/>
            <a:p>
              <a:endParaRPr lang="en-US"/>
            </a:p>
          </p:txBody>
        </p:sp>
        <p:sp>
          <p:nvSpPr>
            <p:cNvPr id="50212" name="Freeform 170"/>
            <p:cNvSpPr>
              <a:spLocks/>
            </p:cNvSpPr>
            <p:nvPr/>
          </p:nvSpPr>
          <p:spPr bwMode="auto">
            <a:xfrm>
              <a:off x="3909" y="3041"/>
              <a:ext cx="150" cy="131"/>
            </a:xfrm>
            <a:custGeom>
              <a:avLst/>
              <a:gdLst>
                <a:gd name="T0" fmla="*/ 1 w 298"/>
                <a:gd name="T1" fmla="*/ 1 h 262"/>
                <a:gd name="T2" fmla="*/ 1 w 298"/>
                <a:gd name="T3" fmla="*/ 1 h 262"/>
                <a:gd name="T4" fmla="*/ 1 w 298"/>
                <a:gd name="T5" fmla="*/ 1 h 262"/>
                <a:gd name="T6" fmla="*/ 1 w 298"/>
                <a:gd name="T7" fmla="*/ 1 h 262"/>
                <a:gd name="T8" fmla="*/ 1 w 298"/>
                <a:gd name="T9" fmla="*/ 1 h 262"/>
                <a:gd name="T10" fmla="*/ 1 w 298"/>
                <a:gd name="T11" fmla="*/ 1 h 262"/>
                <a:gd name="T12" fmla="*/ 1 w 298"/>
                <a:gd name="T13" fmla="*/ 1 h 262"/>
                <a:gd name="T14" fmla="*/ 1 w 298"/>
                <a:gd name="T15" fmla="*/ 1 h 262"/>
                <a:gd name="T16" fmla="*/ 1 w 298"/>
                <a:gd name="T17" fmla="*/ 1 h 262"/>
                <a:gd name="T18" fmla="*/ 1 w 298"/>
                <a:gd name="T19" fmla="*/ 0 h 262"/>
                <a:gd name="T20" fmla="*/ 1 w 298"/>
                <a:gd name="T21" fmla="*/ 0 h 262"/>
                <a:gd name="T22" fmla="*/ 1 w 298"/>
                <a:gd name="T23" fmla="*/ 1 h 262"/>
                <a:gd name="T24" fmla="*/ 1 w 298"/>
                <a:gd name="T25" fmla="*/ 1 h 262"/>
                <a:gd name="T26" fmla="*/ 1 w 298"/>
                <a:gd name="T27" fmla="*/ 1 h 262"/>
                <a:gd name="T28" fmla="*/ 1 w 298"/>
                <a:gd name="T29" fmla="*/ 1 h 262"/>
                <a:gd name="T30" fmla="*/ 1 w 298"/>
                <a:gd name="T31" fmla="*/ 1 h 262"/>
                <a:gd name="T32" fmla="*/ 1 w 298"/>
                <a:gd name="T33" fmla="*/ 1 h 262"/>
                <a:gd name="T34" fmla="*/ 1 w 298"/>
                <a:gd name="T35" fmla="*/ 1 h 262"/>
                <a:gd name="T36" fmla="*/ 1 w 298"/>
                <a:gd name="T37" fmla="*/ 1 h 262"/>
                <a:gd name="T38" fmla="*/ 1 w 298"/>
                <a:gd name="T39" fmla="*/ 1 h 262"/>
                <a:gd name="T40" fmla="*/ 1 w 298"/>
                <a:gd name="T41" fmla="*/ 1 h 262"/>
                <a:gd name="T42" fmla="*/ 1 w 298"/>
                <a:gd name="T43" fmla="*/ 1 h 262"/>
                <a:gd name="T44" fmla="*/ 1 w 298"/>
                <a:gd name="T45" fmla="*/ 1 h 262"/>
                <a:gd name="T46" fmla="*/ 1 w 298"/>
                <a:gd name="T47" fmla="*/ 1 h 262"/>
                <a:gd name="T48" fmla="*/ 1 w 298"/>
                <a:gd name="T49" fmla="*/ 1 h 262"/>
                <a:gd name="T50" fmla="*/ 1 w 298"/>
                <a:gd name="T51" fmla="*/ 1 h 262"/>
                <a:gd name="T52" fmla="*/ 1 w 298"/>
                <a:gd name="T53" fmla="*/ 1 h 262"/>
                <a:gd name="T54" fmla="*/ 1 w 298"/>
                <a:gd name="T55" fmla="*/ 1 h 262"/>
                <a:gd name="T56" fmla="*/ 1 w 298"/>
                <a:gd name="T57" fmla="*/ 1 h 262"/>
                <a:gd name="T58" fmla="*/ 1 w 298"/>
                <a:gd name="T59" fmla="*/ 1 h 262"/>
                <a:gd name="T60" fmla="*/ 1 w 298"/>
                <a:gd name="T61" fmla="*/ 1 h 262"/>
                <a:gd name="T62" fmla="*/ 1 w 298"/>
                <a:gd name="T63" fmla="*/ 1 h 262"/>
                <a:gd name="T64" fmla="*/ 1 w 298"/>
                <a:gd name="T65" fmla="*/ 1 h 262"/>
                <a:gd name="T66" fmla="*/ 1 w 298"/>
                <a:gd name="T67" fmla="*/ 1 h 262"/>
                <a:gd name="T68" fmla="*/ 1 w 298"/>
                <a:gd name="T69" fmla="*/ 1 h 262"/>
                <a:gd name="T70" fmla="*/ 1 w 298"/>
                <a:gd name="T71" fmla="*/ 1 h 262"/>
                <a:gd name="T72" fmla="*/ 1 w 298"/>
                <a:gd name="T73" fmla="*/ 1 h 262"/>
                <a:gd name="T74" fmla="*/ 1 w 298"/>
                <a:gd name="T75" fmla="*/ 1 h 262"/>
                <a:gd name="T76" fmla="*/ 1 w 298"/>
                <a:gd name="T77" fmla="*/ 1 h 262"/>
                <a:gd name="T78" fmla="*/ 1 w 298"/>
                <a:gd name="T79" fmla="*/ 1 h 262"/>
                <a:gd name="T80" fmla="*/ 1 w 298"/>
                <a:gd name="T81" fmla="*/ 1 h 262"/>
                <a:gd name="T82" fmla="*/ 1 w 298"/>
                <a:gd name="T83" fmla="*/ 1 h 262"/>
                <a:gd name="T84" fmla="*/ 1 w 298"/>
                <a:gd name="T85" fmla="*/ 1 h 262"/>
                <a:gd name="T86" fmla="*/ 1 w 298"/>
                <a:gd name="T87" fmla="*/ 1 h 262"/>
                <a:gd name="T88" fmla="*/ 1 w 298"/>
                <a:gd name="T89" fmla="*/ 1 h 262"/>
                <a:gd name="T90" fmla="*/ 1 w 298"/>
                <a:gd name="T91" fmla="*/ 1 h 262"/>
                <a:gd name="T92" fmla="*/ 1 w 298"/>
                <a:gd name="T93" fmla="*/ 1 h 262"/>
                <a:gd name="T94" fmla="*/ 1 w 298"/>
                <a:gd name="T95" fmla="*/ 1 h 262"/>
                <a:gd name="T96" fmla="*/ 1 w 298"/>
                <a:gd name="T97" fmla="*/ 1 h 262"/>
                <a:gd name="T98" fmla="*/ 1 w 298"/>
                <a:gd name="T99" fmla="*/ 1 h 262"/>
                <a:gd name="T100" fmla="*/ 1 w 298"/>
                <a:gd name="T101" fmla="*/ 1 h 262"/>
                <a:gd name="T102" fmla="*/ 1 w 298"/>
                <a:gd name="T103" fmla="*/ 1 h 262"/>
                <a:gd name="T104" fmla="*/ 0 w 298"/>
                <a:gd name="T105" fmla="*/ 1 h 262"/>
                <a:gd name="T106" fmla="*/ 1 w 298"/>
                <a:gd name="T107" fmla="*/ 1 h 262"/>
                <a:gd name="T108" fmla="*/ 1 w 298"/>
                <a:gd name="T109" fmla="*/ 1 h 262"/>
                <a:gd name="T110" fmla="*/ 1 w 298"/>
                <a:gd name="T111" fmla="*/ 1 h 262"/>
                <a:gd name="T112" fmla="*/ 1 w 298"/>
                <a:gd name="T113" fmla="*/ 1 h 262"/>
                <a:gd name="T114" fmla="*/ 1 w 298"/>
                <a:gd name="T115" fmla="*/ 1 h 262"/>
                <a:gd name="T116" fmla="*/ 1 w 298"/>
                <a:gd name="T117" fmla="*/ 1 h 26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98"/>
                <a:gd name="T178" fmla="*/ 0 h 262"/>
                <a:gd name="T179" fmla="*/ 298 w 298"/>
                <a:gd name="T180" fmla="*/ 262 h 26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98" h="262">
                  <a:moveTo>
                    <a:pt x="30" y="39"/>
                  </a:moveTo>
                  <a:lnTo>
                    <a:pt x="30" y="39"/>
                  </a:lnTo>
                  <a:lnTo>
                    <a:pt x="32" y="38"/>
                  </a:lnTo>
                  <a:lnTo>
                    <a:pt x="36" y="34"/>
                  </a:lnTo>
                  <a:lnTo>
                    <a:pt x="44" y="32"/>
                  </a:lnTo>
                  <a:lnTo>
                    <a:pt x="51" y="26"/>
                  </a:lnTo>
                  <a:lnTo>
                    <a:pt x="61" y="22"/>
                  </a:lnTo>
                  <a:lnTo>
                    <a:pt x="66" y="20"/>
                  </a:lnTo>
                  <a:lnTo>
                    <a:pt x="72" y="19"/>
                  </a:lnTo>
                  <a:lnTo>
                    <a:pt x="80" y="17"/>
                  </a:lnTo>
                  <a:lnTo>
                    <a:pt x="87" y="15"/>
                  </a:lnTo>
                  <a:lnTo>
                    <a:pt x="93" y="11"/>
                  </a:lnTo>
                  <a:lnTo>
                    <a:pt x="101" y="9"/>
                  </a:lnTo>
                  <a:lnTo>
                    <a:pt x="110" y="7"/>
                  </a:lnTo>
                  <a:lnTo>
                    <a:pt x="120" y="5"/>
                  </a:lnTo>
                  <a:lnTo>
                    <a:pt x="127" y="3"/>
                  </a:lnTo>
                  <a:lnTo>
                    <a:pt x="137" y="3"/>
                  </a:lnTo>
                  <a:lnTo>
                    <a:pt x="144" y="1"/>
                  </a:lnTo>
                  <a:lnTo>
                    <a:pt x="156" y="1"/>
                  </a:lnTo>
                  <a:lnTo>
                    <a:pt x="163" y="0"/>
                  </a:lnTo>
                  <a:lnTo>
                    <a:pt x="173" y="0"/>
                  </a:lnTo>
                  <a:lnTo>
                    <a:pt x="180" y="0"/>
                  </a:lnTo>
                  <a:lnTo>
                    <a:pt x="192" y="1"/>
                  </a:lnTo>
                  <a:lnTo>
                    <a:pt x="201" y="1"/>
                  </a:lnTo>
                  <a:lnTo>
                    <a:pt x="209" y="3"/>
                  </a:lnTo>
                  <a:lnTo>
                    <a:pt x="217" y="3"/>
                  </a:lnTo>
                  <a:lnTo>
                    <a:pt x="226" y="7"/>
                  </a:lnTo>
                  <a:lnTo>
                    <a:pt x="234" y="7"/>
                  </a:lnTo>
                  <a:lnTo>
                    <a:pt x="241" y="11"/>
                  </a:lnTo>
                  <a:lnTo>
                    <a:pt x="247" y="13"/>
                  </a:lnTo>
                  <a:lnTo>
                    <a:pt x="255" y="17"/>
                  </a:lnTo>
                  <a:lnTo>
                    <a:pt x="266" y="20"/>
                  </a:lnTo>
                  <a:lnTo>
                    <a:pt x="277" y="28"/>
                  </a:lnTo>
                  <a:lnTo>
                    <a:pt x="285" y="32"/>
                  </a:lnTo>
                  <a:lnTo>
                    <a:pt x="291" y="38"/>
                  </a:lnTo>
                  <a:lnTo>
                    <a:pt x="294" y="39"/>
                  </a:lnTo>
                  <a:lnTo>
                    <a:pt x="298" y="43"/>
                  </a:lnTo>
                  <a:lnTo>
                    <a:pt x="298" y="47"/>
                  </a:lnTo>
                  <a:lnTo>
                    <a:pt x="296" y="53"/>
                  </a:lnTo>
                  <a:lnTo>
                    <a:pt x="296" y="60"/>
                  </a:lnTo>
                  <a:lnTo>
                    <a:pt x="294" y="68"/>
                  </a:lnTo>
                  <a:lnTo>
                    <a:pt x="291" y="77"/>
                  </a:lnTo>
                  <a:lnTo>
                    <a:pt x="281" y="85"/>
                  </a:lnTo>
                  <a:lnTo>
                    <a:pt x="274" y="95"/>
                  </a:lnTo>
                  <a:lnTo>
                    <a:pt x="266" y="96"/>
                  </a:lnTo>
                  <a:lnTo>
                    <a:pt x="258" y="100"/>
                  </a:lnTo>
                  <a:lnTo>
                    <a:pt x="249" y="104"/>
                  </a:lnTo>
                  <a:lnTo>
                    <a:pt x="241" y="110"/>
                  </a:lnTo>
                  <a:lnTo>
                    <a:pt x="232" y="112"/>
                  </a:lnTo>
                  <a:lnTo>
                    <a:pt x="224" y="114"/>
                  </a:lnTo>
                  <a:lnTo>
                    <a:pt x="215" y="117"/>
                  </a:lnTo>
                  <a:lnTo>
                    <a:pt x="207" y="121"/>
                  </a:lnTo>
                  <a:lnTo>
                    <a:pt x="197" y="121"/>
                  </a:lnTo>
                  <a:lnTo>
                    <a:pt x="190" y="125"/>
                  </a:lnTo>
                  <a:lnTo>
                    <a:pt x="182" y="125"/>
                  </a:lnTo>
                  <a:lnTo>
                    <a:pt x="177" y="129"/>
                  </a:lnTo>
                  <a:lnTo>
                    <a:pt x="169" y="131"/>
                  </a:lnTo>
                  <a:lnTo>
                    <a:pt x="165" y="133"/>
                  </a:lnTo>
                  <a:lnTo>
                    <a:pt x="163" y="136"/>
                  </a:lnTo>
                  <a:lnTo>
                    <a:pt x="158" y="148"/>
                  </a:lnTo>
                  <a:lnTo>
                    <a:pt x="150" y="159"/>
                  </a:lnTo>
                  <a:lnTo>
                    <a:pt x="140" y="167"/>
                  </a:lnTo>
                  <a:lnTo>
                    <a:pt x="131" y="161"/>
                  </a:lnTo>
                  <a:lnTo>
                    <a:pt x="125" y="154"/>
                  </a:lnTo>
                  <a:lnTo>
                    <a:pt x="120" y="142"/>
                  </a:lnTo>
                  <a:lnTo>
                    <a:pt x="112" y="136"/>
                  </a:lnTo>
                  <a:lnTo>
                    <a:pt x="102" y="136"/>
                  </a:lnTo>
                  <a:lnTo>
                    <a:pt x="93" y="144"/>
                  </a:lnTo>
                  <a:lnTo>
                    <a:pt x="82" y="152"/>
                  </a:lnTo>
                  <a:lnTo>
                    <a:pt x="80" y="165"/>
                  </a:lnTo>
                  <a:lnTo>
                    <a:pt x="80" y="171"/>
                  </a:lnTo>
                  <a:lnTo>
                    <a:pt x="83" y="180"/>
                  </a:lnTo>
                  <a:lnTo>
                    <a:pt x="87" y="188"/>
                  </a:lnTo>
                  <a:lnTo>
                    <a:pt x="93" y="197"/>
                  </a:lnTo>
                  <a:lnTo>
                    <a:pt x="97" y="203"/>
                  </a:lnTo>
                  <a:lnTo>
                    <a:pt x="101" y="211"/>
                  </a:lnTo>
                  <a:lnTo>
                    <a:pt x="102" y="214"/>
                  </a:lnTo>
                  <a:lnTo>
                    <a:pt x="104" y="218"/>
                  </a:lnTo>
                  <a:lnTo>
                    <a:pt x="102" y="218"/>
                  </a:lnTo>
                  <a:lnTo>
                    <a:pt x="101" y="222"/>
                  </a:lnTo>
                  <a:lnTo>
                    <a:pt x="93" y="226"/>
                  </a:lnTo>
                  <a:lnTo>
                    <a:pt x="87" y="233"/>
                  </a:lnTo>
                  <a:lnTo>
                    <a:pt x="78" y="239"/>
                  </a:lnTo>
                  <a:lnTo>
                    <a:pt x="70" y="247"/>
                  </a:lnTo>
                  <a:lnTo>
                    <a:pt x="63" y="254"/>
                  </a:lnTo>
                  <a:lnTo>
                    <a:pt x="55" y="262"/>
                  </a:lnTo>
                  <a:lnTo>
                    <a:pt x="45" y="262"/>
                  </a:lnTo>
                  <a:lnTo>
                    <a:pt x="40" y="262"/>
                  </a:lnTo>
                  <a:lnTo>
                    <a:pt x="32" y="258"/>
                  </a:lnTo>
                  <a:lnTo>
                    <a:pt x="28" y="254"/>
                  </a:lnTo>
                  <a:lnTo>
                    <a:pt x="21" y="243"/>
                  </a:lnTo>
                  <a:lnTo>
                    <a:pt x="21" y="237"/>
                  </a:lnTo>
                  <a:lnTo>
                    <a:pt x="19" y="235"/>
                  </a:lnTo>
                  <a:lnTo>
                    <a:pt x="15" y="231"/>
                  </a:lnTo>
                  <a:lnTo>
                    <a:pt x="13" y="222"/>
                  </a:lnTo>
                  <a:lnTo>
                    <a:pt x="11" y="214"/>
                  </a:lnTo>
                  <a:lnTo>
                    <a:pt x="7" y="209"/>
                  </a:lnTo>
                  <a:lnTo>
                    <a:pt x="7" y="203"/>
                  </a:lnTo>
                  <a:lnTo>
                    <a:pt x="4" y="195"/>
                  </a:lnTo>
                  <a:lnTo>
                    <a:pt x="4" y="190"/>
                  </a:lnTo>
                  <a:lnTo>
                    <a:pt x="2" y="182"/>
                  </a:lnTo>
                  <a:lnTo>
                    <a:pt x="2" y="174"/>
                  </a:lnTo>
                  <a:lnTo>
                    <a:pt x="2" y="165"/>
                  </a:lnTo>
                  <a:lnTo>
                    <a:pt x="2" y="157"/>
                  </a:lnTo>
                  <a:lnTo>
                    <a:pt x="0" y="146"/>
                  </a:lnTo>
                  <a:lnTo>
                    <a:pt x="0" y="136"/>
                  </a:lnTo>
                  <a:lnTo>
                    <a:pt x="2" y="125"/>
                  </a:lnTo>
                  <a:lnTo>
                    <a:pt x="4" y="117"/>
                  </a:lnTo>
                  <a:lnTo>
                    <a:pt x="4" y="110"/>
                  </a:lnTo>
                  <a:lnTo>
                    <a:pt x="5" y="100"/>
                  </a:lnTo>
                  <a:lnTo>
                    <a:pt x="7" y="93"/>
                  </a:lnTo>
                  <a:lnTo>
                    <a:pt x="9" y="89"/>
                  </a:lnTo>
                  <a:lnTo>
                    <a:pt x="13" y="76"/>
                  </a:lnTo>
                  <a:lnTo>
                    <a:pt x="17" y="66"/>
                  </a:lnTo>
                  <a:lnTo>
                    <a:pt x="19" y="60"/>
                  </a:lnTo>
                  <a:lnTo>
                    <a:pt x="21" y="60"/>
                  </a:lnTo>
                  <a:lnTo>
                    <a:pt x="30" y="39"/>
                  </a:lnTo>
                  <a:close/>
                </a:path>
              </a:pathLst>
            </a:custGeom>
            <a:solidFill>
              <a:srgbClr val="4D4D4D"/>
            </a:solidFill>
            <a:ln w="9525">
              <a:noFill/>
              <a:miter lim="800000"/>
              <a:headEnd/>
              <a:tailEnd/>
            </a:ln>
          </p:spPr>
          <p:txBody>
            <a:bodyPr>
              <a:prstTxWarp prst="textNoShape">
                <a:avLst/>
              </a:prstTxWarp>
            </a:bodyPr>
            <a:lstStyle/>
            <a:p>
              <a:endParaRPr lang="en-US"/>
            </a:p>
          </p:txBody>
        </p:sp>
        <p:sp>
          <p:nvSpPr>
            <p:cNvPr id="50213" name="Freeform 171"/>
            <p:cNvSpPr>
              <a:spLocks/>
            </p:cNvSpPr>
            <p:nvPr/>
          </p:nvSpPr>
          <p:spPr bwMode="auto">
            <a:xfrm>
              <a:off x="4685" y="3117"/>
              <a:ext cx="221" cy="173"/>
            </a:xfrm>
            <a:custGeom>
              <a:avLst/>
              <a:gdLst>
                <a:gd name="T0" fmla="*/ 0 w 441"/>
                <a:gd name="T1" fmla="*/ 1 h 346"/>
                <a:gd name="T2" fmla="*/ 0 w 441"/>
                <a:gd name="T3" fmla="*/ 1 h 346"/>
                <a:gd name="T4" fmla="*/ 1 w 441"/>
                <a:gd name="T5" fmla="*/ 1 h 346"/>
                <a:gd name="T6" fmla="*/ 1 w 441"/>
                <a:gd name="T7" fmla="*/ 1 h 346"/>
                <a:gd name="T8" fmla="*/ 1 w 441"/>
                <a:gd name="T9" fmla="*/ 1 h 346"/>
                <a:gd name="T10" fmla="*/ 1 w 441"/>
                <a:gd name="T11" fmla="*/ 1 h 346"/>
                <a:gd name="T12" fmla="*/ 1 w 441"/>
                <a:gd name="T13" fmla="*/ 1 h 346"/>
                <a:gd name="T14" fmla="*/ 1 w 441"/>
                <a:gd name="T15" fmla="*/ 1 h 346"/>
                <a:gd name="T16" fmla="*/ 1 w 441"/>
                <a:gd name="T17" fmla="*/ 1 h 346"/>
                <a:gd name="T18" fmla="*/ 1 w 441"/>
                <a:gd name="T19" fmla="*/ 1 h 346"/>
                <a:gd name="T20" fmla="*/ 1 w 441"/>
                <a:gd name="T21" fmla="*/ 1 h 346"/>
                <a:gd name="T22" fmla="*/ 1 w 441"/>
                <a:gd name="T23" fmla="*/ 1 h 346"/>
                <a:gd name="T24" fmla="*/ 1 w 441"/>
                <a:gd name="T25" fmla="*/ 1 h 346"/>
                <a:gd name="T26" fmla="*/ 1 w 441"/>
                <a:gd name="T27" fmla="*/ 1 h 346"/>
                <a:gd name="T28" fmla="*/ 1 w 441"/>
                <a:gd name="T29" fmla="*/ 1 h 346"/>
                <a:gd name="T30" fmla="*/ 1 w 441"/>
                <a:gd name="T31" fmla="*/ 1 h 346"/>
                <a:gd name="T32" fmla="*/ 1 w 441"/>
                <a:gd name="T33" fmla="*/ 1 h 346"/>
                <a:gd name="T34" fmla="*/ 1 w 441"/>
                <a:gd name="T35" fmla="*/ 1 h 346"/>
                <a:gd name="T36" fmla="*/ 1 w 441"/>
                <a:gd name="T37" fmla="*/ 1 h 346"/>
                <a:gd name="T38" fmla="*/ 1 w 441"/>
                <a:gd name="T39" fmla="*/ 1 h 346"/>
                <a:gd name="T40" fmla="*/ 1 w 441"/>
                <a:gd name="T41" fmla="*/ 1 h 346"/>
                <a:gd name="T42" fmla="*/ 1 w 441"/>
                <a:gd name="T43" fmla="*/ 0 h 346"/>
                <a:gd name="T44" fmla="*/ 1 w 441"/>
                <a:gd name="T45" fmla="*/ 1 h 346"/>
                <a:gd name="T46" fmla="*/ 1 w 441"/>
                <a:gd name="T47" fmla="*/ 1 h 346"/>
                <a:gd name="T48" fmla="*/ 1 w 441"/>
                <a:gd name="T49" fmla="*/ 1 h 346"/>
                <a:gd name="T50" fmla="*/ 1 w 441"/>
                <a:gd name="T51" fmla="*/ 1 h 346"/>
                <a:gd name="T52" fmla="*/ 1 w 441"/>
                <a:gd name="T53" fmla="*/ 1 h 346"/>
                <a:gd name="T54" fmla="*/ 1 w 441"/>
                <a:gd name="T55" fmla="*/ 1 h 346"/>
                <a:gd name="T56" fmla="*/ 1 w 441"/>
                <a:gd name="T57" fmla="*/ 1 h 346"/>
                <a:gd name="T58" fmla="*/ 1 w 441"/>
                <a:gd name="T59" fmla="*/ 1 h 346"/>
                <a:gd name="T60" fmla="*/ 1 w 441"/>
                <a:gd name="T61" fmla="*/ 1 h 346"/>
                <a:gd name="T62" fmla="*/ 1 w 441"/>
                <a:gd name="T63" fmla="*/ 1 h 346"/>
                <a:gd name="T64" fmla="*/ 1 w 441"/>
                <a:gd name="T65" fmla="*/ 1 h 346"/>
                <a:gd name="T66" fmla="*/ 1 w 441"/>
                <a:gd name="T67" fmla="*/ 1 h 346"/>
                <a:gd name="T68" fmla="*/ 1 w 441"/>
                <a:gd name="T69" fmla="*/ 1 h 346"/>
                <a:gd name="T70" fmla="*/ 1 w 441"/>
                <a:gd name="T71" fmla="*/ 1 h 346"/>
                <a:gd name="T72" fmla="*/ 1 w 441"/>
                <a:gd name="T73" fmla="*/ 1 h 346"/>
                <a:gd name="T74" fmla="*/ 1 w 441"/>
                <a:gd name="T75" fmla="*/ 1 h 346"/>
                <a:gd name="T76" fmla="*/ 1 w 441"/>
                <a:gd name="T77" fmla="*/ 1 h 346"/>
                <a:gd name="T78" fmla="*/ 1 w 441"/>
                <a:gd name="T79" fmla="*/ 1 h 346"/>
                <a:gd name="T80" fmla="*/ 1 w 441"/>
                <a:gd name="T81" fmla="*/ 1 h 346"/>
                <a:gd name="T82" fmla="*/ 1 w 441"/>
                <a:gd name="T83" fmla="*/ 1 h 346"/>
                <a:gd name="T84" fmla="*/ 1 w 441"/>
                <a:gd name="T85" fmla="*/ 1 h 346"/>
                <a:gd name="T86" fmla="*/ 1 w 441"/>
                <a:gd name="T87" fmla="*/ 1 h 346"/>
                <a:gd name="T88" fmla="*/ 1 w 441"/>
                <a:gd name="T89" fmla="*/ 1 h 346"/>
                <a:gd name="T90" fmla="*/ 1 w 441"/>
                <a:gd name="T91" fmla="*/ 1 h 346"/>
                <a:gd name="T92" fmla="*/ 1 w 441"/>
                <a:gd name="T93" fmla="*/ 1 h 346"/>
                <a:gd name="T94" fmla="*/ 1 w 441"/>
                <a:gd name="T95" fmla="*/ 1 h 346"/>
                <a:gd name="T96" fmla="*/ 0 w 441"/>
                <a:gd name="T97" fmla="*/ 1 h 346"/>
                <a:gd name="T98" fmla="*/ 0 w 441"/>
                <a:gd name="T99" fmla="*/ 1 h 34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41"/>
                <a:gd name="T151" fmla="*/ 0 h 346"/>
                <a:gd name="T152" fmla="*/ 441 w 441"/>
                <a:gd name="T153" fmla="*/ 346 h 34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41" h="346">
                  <a:moveTo>
                    <a:pt x="0" y="131"/>
                  </a:moveTo>
                  <a:lnTo>
                    <a:pt x="0" y="127"/>
                  </a:lnTo>
                  <a:lnTo>
                    <a:pt x="4" y="119"/>
                  </a:lnTo>
                  <a:lnTo>
                    <a:pt x="8" y="110"/>
                  </a:lnTo>
                  <a:lnTo>
                    <a:pt x="11" y="104"/>
                  </a:lnTo>
                  <a:lnTo>
                    <a:pt x="15" y="97"/>
                  </a:lnTo>
                  <a:lnTo>
                    <a:pt x="25" y="89"/>
                  </a:lnTo>
                  <a:lnTo>
                    <a:pt x="29" y="79"/>
                  </a:lnTo>
                  <a:lnTo>
                    <a:pt x="36" y="70"/>
                  </a:lnTo>
                  <a:lnTo>
                    <a:pt x="46" y="62"/>
                  </a:lnTo>
                  <a:lnTo>
                    <a:pt x="55" y="55"/>
                  </a:lnTo>
                  <a:lnTo>
                    <a:pt x="63" y="45"/>
                  </a:lnTo>
                  <a:lnTo>
                    <a:pt x="74" y="38"/>
                  </a:lnTo>
                  <a:lnTo>
                    <a:pt x="86" y="30"/>
                  </a:lnTo>
                  <a:lnTo>
                    <a:pt x="97" y="24"/>
                  </a:lnTo>
                  <a:lnTo>
                    <a:pt x="108" y="17"/>
                  </a:lnTo>
                  <a:lnTo>
                    <a:pt x="122" y="13"/>
                  </a:lnTo>
                  <a:lnTo>
                    <a:pt x="135" y="7"/>
                  </a:lnTo>
                  <a:lnTo>
                    <a:pt x="150" y="5"/>
                  </a:lnTo>
                  <a:lnTo>
                    <a:pt x="165" y="2"/>
                  </a:lnTo>
                  <a:lnTo>
                    <a:pt x="181" y="2"/>
                  </a:lnTo>
                  <a:lnTo>
                    <a:pt x="198" y="0"/>
                  </a:lnTo>
                  <a:lnTo>
                    <a:pt x="213" y="2"/>
                  </a:lnTo>
                  <a:lnTo>
                    <a:pt x="226" y="2"/>
                  </a:lnTo>
                  <a:lnTo>
                    <a:pt x="241" y="5"/>
                  </a:lnTo>
                  <a:lnTo>
                    <a:pt x="259" y="9"/>
                  </a:lnTo>
                  <a:lnTo>
                    <a:pt x="274" y="17"/>
                  </a:lnTo>
                  <a:lnTo>
                    <a:pt x="287" y="22"/>
                  </a:lnTo>
                  <a:lnTo>
                    <a:pt x="302" y="30"/>
                  </a:lnTo>
                  <a:lnTo>
                    <a:pt x="317" y="38"/>
                  </a:lnTo>
                  <a:lnTo>
                    <a:pt x="331" y="49"/>
                  </a:lnTo>
                  <a:lnTo>
                    <a:pt x="342" y="59"/>
                  </a:lnTo>
                  <a:lnTo>
                    <a:pt x="356" y="72"/>
                  </a:lnTo>
                  <a:lnTo>
                    <a:pt x="367" y="83"/>
                  </a:lnTo>
                  <a:lnTo>
                    <a:pt x="378" y="98"/>
                  </a:lnTo>
                  <a:lnTo>
                    <a:pt x="388" y="110"/>
                  </a:lnTo>
                  <a:lnTo>
                    <a:pt x="395" y="123"/>
                  </a:lnTo>
                  <a:lnTo>
                    <a:pt x="403" y="137"/>
                  </a:lnTo>
                  <a:lnTo>
                    <a:pt x="413" y="152"/>
                  </a:lnTo>
                  <a:lnTo>
                    <a:pt x="418" y="163"/>
                  </a:lnTo>
                  <a:lnTo>
                    <a:pt x="424" y="175"/>
                  </a:lnTo>
                  <a:lnTo>
                    <a:pt x="428" y="184"/>
                  </a:lnTo>
                  <a:lnTo>
                    <a:pt x="433" y="194"/>
                  </a:lnTo>
                  <a:lnTo>
                    <a:pt x="435" y="199"/>
                  </a:lnTo>
                  <a:lnTo>
                    <a:pt x="439" y="207"/>
                  </a:lnTo>
                  <a:lnTo>
                    <a:pt x="439" y="209"/>
                  </a:lnTo>
                  <a:lnTo>
                    <a:pt x="441" y="213"/>
                  </a:lnTo>
                  <a:lnTo>
                    <a:pt x="420" y="346"/>
                  </a:lnTo>
                  <a:lnTo>
                    <a:pt x="0" y="131"/>
                  </a:lnTo>
                  <a:close/>
                </a:path>
              </a:pathLst>
            </a:custGeom>
            <a:solidFill>
              <a:srgbClr val="D67777"/>
            </a:solidFill>
            <a:ln w="9525">
              <a:noFill/>
              <a:miter lim="800000"/>
              <a:headEnd/>
              <a:tailEnd/>
            </a:ln>
          </p:spPr>
          <p:txBody>
            <a:bodyPr>
              <a:prstTxWarp prst="textNoShape">
                <a:avLst/>
              </a:prstTxWarp>
            </a:bodyPr>
            <a:lstStyle/>
            <a:p>
              <a:endParaRPr lang="en-US"/>
            </a:p>
          </p:txBody>
        </p:sp>
        <p:sp>
          <p:nvSpPr>
            <p:cNvPr id="50214" name="Freeform 172"/>
            <p:cNvSpPr>
              <a:spLocks/>
            </p:cNvSpPr>
            <p:nvPr/>
          </p:nvSpPr>
          <p:spPr bwMode="auto">
            <a:xfrm>
              <a:off x="5005" y="3327"/>
              <a:ext cx="48" cy="33"/>
            </a:xfrm>
            <a:custGeom>
              <a:avLst/>
              <a:gdLst>
                <a:gd name="T0" fmla="*/ 1 w 95"/>
                <a:gd name="T1" fmla="*/ 1 h 66"/>
                <a:gd name="T2" fmla="*/ 1 w 95"/>
                <a:gd name="T3" fmla="*/ 0 h 66"/>
                <a:gd name="T4" fmla="*/ 1 w 95"/>
                <a:gd name="T5" fmla="*/ 1 h 66"/>
                <a:gd name="T6" fmla="*/ 1 w 95"/>
                <a:gd name="T7" fmla="*/ 1 h 66"/>
                <a:gd name="T8" fmla="*/ 1 w 95"/>
                <a:gd name="T9" fmla="*/ 1 h 66"/>
                <a:gd name="T10" fmla="*/ 1 w 95"/>
                <a:gd name="T11" fmla="*/ 1 h 66"/>
                <a:gd name="T12" fmla="*/ 1 w 95"/>
                <a:gd name="T13" fmla="*/ 1 h 66"/>
                <a:gd name="T14" fmla="*/ 0 w 95"/>
                <a:gd name="T15" fmla="*/ 1 h 66"/>
                <a:gd name="T16" fmla="*/ 0 w 95"/>
                <a:gd name="T17" fmla="*/ 1 h 66"/>
                <a:gd name="T18" fmla="*/ 1 w 95"/>
                <a:gd name="T19" fmla="*/ 1 h 66"/>
                <a:gd name="T20" fmla="*/ 1 w 95"/>
                <a:gd name="T21" fmla="*/ 1 h 66"/>
                <a:gd name="T22" fmla="*/ 1 w 95"/>
                <a:gd name="T23" fmla="*/ 1 h 66"/>
                <a:gd name="T24" fmla="*/ 1 w 95"/>
                <a:gd name="T25" fmla="*/ 1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5"/>
                <a:gd name="T40" fmla="*/ 0 h 66"/>
                <a:gd name="T41" fmla="*/ 95 w 95"/>
                <a:gd name="T42" fmla="*/ 66 h 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5" h="66">
                  <a:moveTo>
                    <a:pt x="95" y="9"/>
                  </a:moveTo>
                  <a:lnTo>
                    <a:pt x="43" y="0"/>
                  </a:lnTo>
                  <a:lnTo>
                    <a:pt x="40" y="2"/>
                  </a:lnTo>
                  <a:lnTo>
                    <a:pt x="30" y="9"/>
                  </a:lnTo>
                  <a:lnTo>
                    <a:pt x="17" y="19"/>
                  </a:lnTo>
                  <a:lnTo>
                    <a:pt x="7" y="30"/>
                  </a:lnTo>
                  <a:lnTo>
                    <a:pt x="2" y="42"/>
                  </a:lnTo>
                  <a:lnTo>
                    <a:pt x="0" y="49"/>
                  </a:lnTo>
                  <a:lnTo>
                    <a:pt x="0" y="55"/>
                  </a:lnTo>
                  <a:lnTo>
                    <a:pt x="2" y="57"/>
                  </a:lnTo>
                  <a:lnTo>
                    <a:pt x="57" y="66"/>
                  </a:lnTo>
                  <a:lnTo>
                    <a:pt x="95" y="9"/>
                  </a:lnTo>
                  <a:close/>
                </a:path>
              </a:pathLst>
            </a:custGeom>
            <a:solidFill>
              <a:srgbClr val="B3FFFF"/>
            </a:solidFill>
            <a:ln w="9525">
              <a:noFill/>
              <a:miter lim="800000"/>
              <a:headEnd/>
              <a:tailEnd/>
            </a:ln>
          </p:spPr>
          <p:txBody>
            <a:bodyPr>
              <a:prstTxWarp prst="textNoShape">
                <a:avLst/>
              </a:prstTxWarp>
            </a:bodyPr>
            <a:lstStyle/>
            <a:p>
              <a:endParaRPr lang="en-US"/>
            </a:p>
          </p:txBody>
        </p:sp>
        <p:sp>
          <p:nvSpPr>
            <p:cNvPr id="50215" name="Freeform 173"/>
            <p:cNvSpPr>
              <a:spLocks/>
            </p:cNvSpPr>
            <p:nvPr/>
          </p:nvSpPr>
          <p:spPr bwMode="auto">
            <a:xfrm>
              <a:off x="3911" y="3190"/>
              <a:ext cx="78" cy="58"/>
            </a:xfrm>
            <a:custGeom>
              <a:avLst/>
              <a:gdLst>
                <a:gd name="T0" fmla="*/ 0 w 155"/>
                <a:gd name="T1" fmla="*/ 1 h 116"/>
                <a:gd name="T2" fmla="*/ 1 w 155"/>
                <a:gd name="T3" fmla="*/ 0 h 116"/>
                <a:gd name="T4" fmla="*/ 1 w 155"/>
                <a:gd name="T5" fmla="*/ 0 h 116"/>
                <a:gd name="T6" fmla="*/ 1 w 155"/>
                <a:gd name="T7" fmla="*/ 0 h 116"/>
                <a:gd name="T8" fmla="*/ 1 w 155"/>
                <a:gd name="T9" fmla="*/ 1 h 116"/>
                <a:gd name="T10" fmla="*/ 1 w 155"/>
                <a:gd name="T11" fmla="*/ 1 h 116"/>
                <a:gd name="T12" fmla="*/ 1 w 155"/>
                <a:gd name="T13" fmla="*/ 1 h 116"/>
                <a:gd name="T14" fmla="*/ 1 w 155"/>
                <a:gd name="T15" fmla="*/ 1 h 116"/>
                <a:gd name="T16" fmla="*/ 1 w 155"/>
                <a:gd name="T17" fmla="*/ 1 h 116"/>
                <a:gd name="T18" fmla="*/ 1 w 155"/>
                <a:gd name="T19" fmla="*/ 1 h 116"/>
                <a:gd name="T20" fmla="*/ 1 w 155"/>
                <a:gd name="T21" fmla="*/ 1 h 116"/>
                <a:gd name="T22" fmla="*/ 1 w 155"/>
                <a:gd name="T23" fmla="*/ 1 h 116"/>
                <a:gd name="T24" fmla="*/ 1 w 155"/>
                <a:gd name="T25" fmla="*/ 1 h 116"/>
                <a:gd name="T26" fmla="*/ 1 w 155"/>
                <a:gd name="T27" fmla="*/ 1 h 116"/>
                <a:gd name="T28" fmla="*/ 1 w 155"/>
                <a:gd name="T29" fmla="*/ 1 h 116"/>
                <a:gd name="T30" fmla="*/ 1 w 155"/>
                <a:gd name="T31" fmla="*/ 1 h 116"/>
                <a:gd name="T32" fmla="*/ 1 w 155"/>
                <a:gd name="T33" fmla="*/ 1 h 116"/>
                <a:gd name="T34" fmla="*/ 1 w 155"/>
                <a:gd name="T35" fmla="*/ 1 h 116"/>
                <a:gd name="T36" fmla="*/ 0 w 155"/>
                <a:gd name="T37" fmla="*/ 1 h 116"/>
                <a:gd name="T38" fmla="*/ 0 w 155"/>
                <a:gd name="T39" fmla="*/ 1 h 11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5"/>
                <a:gd name="T61" fmla="*/ 0 h 116"/>
                <a:gd name="T62" fmla="*/ 155 w 155"/>
                <a:gd name="T63" fmla="*/ 116 h 11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5" h="116">
                  <a:moveTo>
                    <a:pt x="0" y="30"/>
                  </a:moveTo>
                  <a:lnTo>
                    <a:pt x="41" y="0"/>
                  </a:lnTo>
                  <a:lnTo>
                    <a:pt x="43" y="0"/>
                  </a:lnTo>
                  <a:lnTo>
                    <a:pt x="49" y="0"/>
                  </a:lnTo>
                  <a:lnTo>
                    <a:pt x="57" y="2"/>
                  </a:lnTo>
                  <a:lnTo>
                    <a:pt x="70" y="6"/>
                  </a:lnTo>
                  <a:lnTo>
                    <a:pt x="81" y="10"/>
                  </a:lnTo>
                  <a:lnTo>
                    <a:pt x="95" y="15"/>
                  </a:lnTo>
                  <a:lnTo>
                    <a:pt x="108" y="23"/>
                  </a:lnTo>
                  <a:lnTo>
                    <a:pt x="121" y="34"/>
                  </a:lnTo>
                  <a:lnTo>
                    <a:pt x="129" y="44"/>
                  </a:lnTo>
                  <a:lnTo>
                    <a:pt x="136" y="57"/>
                  </a:lnTo>
                  <a:lnTo>
                    <a:pt x="142" y="70"/>
                  </a:lnTo>
                  <a:lnTo>
                    <a:pt x="148" y="86"/>
                  </a:lnTo>
                  <a:lnTo>
                    <a:pt x="150" y="95"/>
                  </a:lnTo>
                  <a:lnTo>
                    <a:pt x="154" y="107"/>
                  </a:lnTo>
                  <a:lnTo>
                    <a:pt x="154" y="112"/>
                  </a:lnTo>
                  <a:lnTo>
                    <a:pt x="155" y="116"/>
                  </a:lnTo>
                  <a:lnTo>
                    <a:pt x="0" y="30"/>
                  </a:lnTo>
                  <a:close/>
                </a:path>
              </a:pathLst>
            </a:custGeom>
            <a:solidFill>
              <a:srgbClr val="B3FFFF"/>
            </a:solidFill>
            <a:ln w="9525">
              <a:noFill/>
              <a:miter lim="800000"/>
              <a:headEnd/>
              <a:tailEnd/>
            </a:ln>
          </p:spPr>
          <p:txBody>
            <a:bodyPr>
              <a:prstTxWarp prst="textNoShape">
                <a:avLst/>
              </a:prstTxWarp>
            </a:bodyPr>
            <a:lstStyle/>
            <a:p>
              <a:endParaRPr lang="en-US"/>
            </a:p>
          </p:txBody>
        </p:sp>
        <p:sp>
          <p:nvSpPr>
            <p:cNvPr id="50216" name="Freeform 176"/>
            <p:cNvSpPr>
              <a:spLocks/>
            </p:cNvSpPr>
            <p:nvPr/>
          </p:nvSpPr>
          <p:spPr bwMode="auto">
            <a:xfrm>
              <a:off x="4237" y="3436"/>
              <a:ext cx="88" cy="52"/>
            </a:xfrm>
            <a:custGeom>
              <a:avLst/>
              <a:gdLst>
                <a:gd name="T0" fmla="*/ 0 w 175"/>
                <a:gd name="T1" fmla="*/ 1 h 102"/>
                <a:gd name="T2" fmla="*/ 1 w 175"/>
                <a:gd name="T3" fmla="*/ 0 h 102"/>
                <a:gd name="T4" fmla="*/ 1 w 175"/>
                <a:gd name="T5" fmla="*/ 0 h 102"/>
                <a:gd name="T6" fmla="*/ 1 w 175"/>
                <a:gd name="T7" fmla="*/ 1 h 102"/>
                <a:gd name="T8" fmla="*/ 1 w 175"/>
                <a:gd name="T9" fmla="*/ 1 h 102"/>
                <a:gd name="T10" fmla="*/ 1 w 175"/>
                <a:gd name="T11" fmla="*/ 1 h 102"/>
                <a:gd name="T12" fmla="*/ 1 w 175"/>
                <a:gd name="T13" fmla="*/ 1 h 102"/>
                <a:gd name="T14" fmla="*/ 1 w 175"/>
                <a:gd name="T15" fmla="*/ 1 h 102"/>
                <a:gd name="T16" fmla="*/ 1 w 175"/>
                <a:gd name="T17" fmla="*/ 1 h 102"/>
                <a:gd name="T18" fmla="*/ 1 w 175"/>
                <a:gd name="T19" fmla="*/ 1 h 102"/>
                <a:gd name="T20" fmla="*/ 1 w 175"/>
                <a:gd name="T21" fmla="*/ 1 h 102"/>
                <a:gd name="T22" fmla="*/ 1 w 175"/>
                <a:gd name="T23" fmla="*/ 1 h 102"/>
                <a:gd name="T24" fmla="*/ 1 w 175"/>
                <a:gd name="T25" fmla="*/ 1 h 102"/>
                <a:gd name="T26" fmla="*/ 1 w 175"/>
                <a:gd name="T27" fmla="*/ 1 h 102"/>
                <a:gd name="T28" fmla="*/ 1 w 175"/>
                <a:gd name="T29" fmla="*/ 1 h 102"/>
                <a:gd name="T30" fmla="*/ 1 w 175"/>
                <a:gd name="T31" fmla="*/ 1 h 102"/>
                <a:gd name="T32" fmla="*/ 1 w 175"/>
                <a:gd name="T33" fmla="*/ 1 h 102"/>
                <a:gd name="T34" fmla="*/ 1 w 175"/>
                <a:gd name="T35" fmla="*/ 1 h 102"/>
                <a:gd name="T36" fmla="*/ 0 w 175"/>
                <a:gd name="T37" fmla="*/ 1 h 102"/>
                <a:gd name="T38" fmla="*/ 0 w 175"/>
                <a:gd name="T39" fmla="*/ 1 h 10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75"/>
                <a:gd name="T61" fmla="*/ 0 h 102"/>
                <a:gd name="T62" fmla="*/ 175 w 175"/>
                <a:gd name="T63" fmla="*/ 102 h 10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75" h="102">
                  <a:moveTo>
                    <a:pt x="0" y="28"/>
                  </a:moveTo>
                  <a:lnTo>
                    <a:pt x="38" y="0"/>
                  </a:lnTo>
                  <a:lnTo>
                    <a:pt x="41" y="0"/>
                  </a:lnTo>
                  <a:lnTo>
                    <a:pt x="49" y="1"/>
                  </a:lnTo>
                  <a:lnTo>
                    <a:pt x="57" y="5"/>
                  </a:lnTo>
                  <a:lnTo>
                    <a:pt x="68" y="7"/>
                  </a:lnTo>
                  <a:lnTo>
                    <a:pt x="79" y="13"/>
                  </a:lnTo>
                  <a:lnTo>
                    <a:pt x="93" y="19"/>
                  </a:lnTo>
                  <a:lnTo>
                    <a:pt x="106" y="28"/>
                  </a:lnTo>
                  <a:lnTo>
                    <a:pt x="118" y="38"/>
                  </a:lnTo>
                  <a:lnTo>
                    <a:pt x="129" y="51"/>
                  </a:lnTo>
                  <a:lnTo>
                    <a:pt x="140" y="62"/>
                  </a:lnTo>
                  <a:lnTo>
                    <a:pt x="152" y="74"/>
                  </a:lnTo>
                  <a:lnTo>
                    <a:pt x="159" y="85"/>
                  </a:lnTo>
                  <a:lnTo>
                    <a:pt x="167" y="95"/>
                  </a:lnTo>
                  <a:lnTo>
                    <a:pt x="171" y="100"/>
                  </a:lnTo>
                  <a:lnTo>
                    <a:pt x="175" y="102"/>
                  </a:lnTo>
                  <a:lnTo>
                    <a:pt x="38" y="81"/>
                  </a:lnTo>
                  <a:lnTo>
                    <a:pt x="0" y="28"/>
                  </a:lnTo>
                  <a:close/>
                </a:path>
              </a:pathLst>
            </a:custGeom>
            <a:solidFill>
              <a:srgbClr val="D1D142"/>
            </a:solidFill>
            <a:ln w="9525">
              <a:noFill/>
              <a:miter lim="800000"/>
              <a:headEnd/>
              <a:tailEnd/>
            </a:ln>
          </p:spPr>
          <p:txBody>
            <a:bodyPr>
              <a:prstTxWarp prst="textNoShape">
                <a:avLst/>
              </a:prstTxWarp>
            </a:bodyPr>
            <a:lstStyle/>
            <a:p>
              <a:endParaRPr lang="en-US"/>
            </a:p>
          </p:txBody>
        </p:sp>
        <p:sp>
          <p:nvSpPr>
            <p:cNvPr id="50217" name="Freeform 178"/>
            <p:cNvSpPr>
              <a:spLocks/>
            </p:cNvSpPr>
            <p:nvPr/>
          </p:nvSpPr>
          <p:spPr bwMode="auto">
            <a:xfrm>
              <a:off x="4304" y="3681"/>
              <a:ext cx="264" cy="110"/>
            </a:xfrm>
            <a:custGeom>
              <a:avLst/>
              <a:gdLst>
                <a:gd name="T0" fmla="*/ 1 w 528"/>
                <a:gd name="T1" fmla="*/ 0 h 221"/>
                <a:gd name="T2" fmla="*/ 1 w 528"/>
                <a:gd name="T3" fmla="*/ 0 h 221"/>
                <a:gd name="T4" fmla="*/ 1 w 528"/>
                <a:gd name="T5" fmla="*/ 0 h 221"/>
                <a:gd name="T6" fmla="*/ 1 w 528"/>
                <a:gd name="T7" fmla="*/ 0 h 221"/>
                <a:gd name="T8" fmla="*/ 1 w 528"/>
                <a:gd name="T9" fmla="*/ 0 h 221"/>
                <a:gd name="T10" fmla="*/ 1 w 528"/>
                <a:gd name="T11" fmla="*/ 0 h 221"/>
                <a:gd name="T12" fmla="*/ 1 w 528"/>
                <a:gd name="T13" fmla="*/ 0 h 221"/>
                <a:gd name="T14" fmla="*/ 1 w 528"/>
                <a:gd name="T15" fmla="*/ 0 h 221"/>
                <a:gd name="T16" fmla="*/ 1 w 528"/>
                <a:gd name="T17" fmla="*/ 0 h 221"/>
                <a:gd name="T18" fmla="*/ 1 w 528"/>
                <a:gd name="T19" fmla="*/ 0 h 221"/>
                <a:gd name="T20" fmla="*/ 1 w 528"/>
                <a:gd name="T21" fmla="*/ 0 h 221"/>
                <a:gd name="T22" fmla="*/ 1 w 528"/>
                <a:gd name="T23" fmla="*/ 0 h 221"/>
                <a:gd name="T24" fmla="*/ 1 w 528"/>
                <a:gd name="T25" fmla="*/ 0 h 221"/>
                <a:gd name="T26" fmla="*/ 1 w 528"/>
                <a:gd name="T27" fmla="*/ 0 h 221"/>
                <a:gd name="T28" fmla="*/ 1 w 528"/>
                <a:gd name="T29" fmla="*/ 0 h 221"/>
                <a:gd name="T30" fmla="*/ 1 w 528"/>
                <a:gd name="T31" fmla="*/ 0 h 221"/>
                <a:gd name="T32" fmla="*/ 1 w 528"/>
                <a:gd name="T33" fmla="*/ 0 h 221"/>
                <a:gd name="T34" fmla="*/ 1 w 528"/>
                <a:gd name="T35" fmla="*/ 0 h 221"/>
                <a:gd name="T36" fmla="*/ 1 w 528"/>
                <a:gd name="T37" fmla="*/ 0 h 221"/>
                <a:gd name="T38" fmla="*/ 1 w 528"/>
                <a:gd name="T39" fmla="*/ 0 h 221"/>
                <a:gd name="T40" fmla="*/ 1 w 528"/>
                <a:gd name="T41" fmla="*/ 0 h 221"/>
                <a:gd name="T42" fmla="*/ 1 w 528"/>
                <a:gd name="T43" fmla="*/ 0 h 221"/>
                <a:gd name="T44" fmla="*/ 1 w 528"/>
                <a:gd name="T45" fmla="*/ 0 h 221"/>
                <a:gd name="T46" fmla="*/ 1 w 528"/>
                <a:gd name="T47" fmla="*/ 0 h 221"/>
                <a:gd name="T48" fmla="*/ 1 w 528"/>
                <a:gd name="T49" fmla="*/ 0 h 221"/>
                <a:gd name="T50" fmla="*/ 1 w 528"/>
                <a:gd name="T51" fmla="*/ 0 h 221"/>
                <a:gd name="T52" fmla="*/ 1 w 528"/>
                <a:gd name="T53" fmla="*/ 0 h 221"/>
                <a:gd name="T54" fmla="*/ 1 w 528"/>
                <a:gd name="T55" fmla="*/ 0 h 221"/>
                <a:gd name="T56" fmla="*/ 1 w 528"/>
                <a:gd name="T57" fmla="*/ 0 h 221"/>
                <a:gd name="T58" fmla="*/ 1 w 528"/>
                <a:gd name="T59" fmla="*/ 0 h 221"/>
                <a:gd name="T60" fmla="*/ 1 w 528"/>
                <a:gd name="T61" fmla="*/ 0 h 221"/>
                <a:gd name="T62" fmla="*/ 1 w 528"/>
                <a:gd name="T63" fmla="*/ 0 h 221"/>
                <a:gd name="T64" fmla="*/ 1 w 528"/>
                <a:gd name="T65" fmla="*/ 0 h 221"/>
                <a:gd name="T66" fmla="*/ 1 w 528"/>
                <a:gd name="T67" fmla="*/ 0 h 221"/>
                <a:gd name="T68" fmla="*/ 1 w 528"/>
                <a:gd name="T69" fmla="*/ 0 h 221"/>
                <a:gd name="T70" fmla="*/ 1 w 528"/>
                <a:gd name="T71" fmla="*/ 0 h 221"/>
                <a:gd name="T72" fmla="*/ 1 w 528"/>
                <a:gd name="T73" fmla="*/ 0 h 221"/>
                <a:gd name="T74" fmla="*/ 1 w 528"/>
                <a:gd name="T75" fmla="*/ 0 h 221"/>
                <a:gd name="T76" fmla="*/ 1 w 528"/>
                <a:gd name="T77" fmla="*/ 0 h 221"/>
                <a:gd name="T78" fmla="*/ 1 w 528"/>
                <a:gd name="T79" fmla="*/ 0 h 221"/>
                <a:gd name="T80" fmla="*/ 1 w 528"/>
                <a:gd name="T81" fmla="*/ 0 h 221"/>
                <a:gd name="T82" fmla="*/ 1 w 528"/>
                <a:gd name="T83" fmla="*/ 0 h 221"/>
                <a:gd name="T84" fmla="*/ 1 w 528"/>
                <a:gd name="T85" fmla="*/ 0 h 221"/>
                <a:gd name="T86" fmla="*/ 1 w 528"/>
                <a:gd name="T87" fmla="*/ 0 h 221"/>
                <a:gd name="T88" fmla="*/ 0 w 528"/>
                <a:gd name="T89" fmla="*/ 0 h 221"/>
                <a:gd name="T90" fmla="*/ 0 w 528"/>
                <a:gd name="T91" fmla="*/ 0 h 221"/>
                <a:gd name="T92" fmla="*/ 0 w 528"/>
                <a:gd name="T93" fmla="*/ 0 h 221"/>
                <a:gd name="T94" fmla="*/ 1 w 528"/>
                <a:gd name="T95" fmla="*/ 0 h 221"/>
                <a:gd name="T96" fmla="*/ 1 w 528"/>
                <a:gd name="T97" fmla="*/ 0 h 221"/>
                <a:gd name="T98" fmla="*/ 1 w 528"/>
                <a:gd name="T99" fmla="*/ 0 h 221"/>
                <a:gd name="T100" fmla="*/ 1 w 528"/>
                <a:gd name="T101" fmla="*/ 0 h 22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28"/>
                <a:gd name="T154" fmla="*/ 0 h 221"/>
                <a:gd name="T155" fmla="*/ 528 w 528"/>
                <a:gd name="T156" fmla="*/ 221 h 22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28" h="221">
                  <a:moveTo>
                    <a:pt x="21" y="2"/>
                  </a:moveTo>
                  <a:lnTo>
                    <a:pt x="186" y="36"/>
                  </a:lnTo>
                  <a:lnTo>
                    <a:pt x="230" y="84"/>
                  </a:lnTo>
                  <a:lnTo>
                    <a:pt x="234" y="112"/>
                  </a:lnTo>
                  <a:lnTo>
                    <a:pt x="234" y="110"/>
                  </a:lnTo>
                  <a:lnTo>
                    <a:pt x="237" y="110"/>
                  </a:lnTo>
                  <a:lnTo>
                    <a:pt x="243" y="110"/>
                  </a:lnTo>
                  <a:lnTo>
                    <a:pt x="253" y="110"/>
                  </a:lnTo>
                  <a:lnTo>
                    <a:pt x="262" y="110"/>
                  </a:lnTo>
                  <a:lnTo>
                    <a:pt x="273" y="110"/>
                  </a:lnTo>
                  <a:lnTo>
                    <a:pt x="287" y="110"/>
                  </a:lnTo>
                  <a:lnTo>
                    <a:pt x="302" y="112"/>
                  </a:lnTo>
                  <a:lnTo>
                    <a:pt x="315" y="112"/>
                  </a:lnTo>
                  <a:lnTo>
                    <a:pt x="330" y="112"/>
                  </a:lnTo>
                  <a:lnTo>
                    <a:pt x="348" y="112"/>
                  </a:lnTo>
                  <a:lnTo>
                    <a:pt x="363" y="116"/>
                  </a:lnTo>
                  <a:lnTo>
                    <a:pt x="380" y="118"/>
                  </a:lnTo>
                  <a:lnTo>
                    <a:pt x="395" y="122"/>
                  </a:lnTo>
                  <a:lnTo>
                    <a:pt x="410" y="126"/>
                  </a:lnTo>
                  <a:lnTo>
                    <a:pt x="426" y="131"/>
                  </a:lnTo>
                  <a:lnTo>
                    <a:pt x="437" y="135"/>
                  </a:lnTo>
                  <a:lnTo>
                    <a:pt x="450" y="141"/>
                  </a:lnTo>
                  <a:lnTo>
                    <a:pt x="460" y="145"/>
                  </a:lnTo>
                  <a:lnTo>
                    <a:pt x="473" y="152"/>
                  </a:lnTo>
                  <a:lnTo>
                    <a:pt x="481" y="158"/>
                  </a:lnTo>
                  <a:lnTo>
                    <a:pt x="488" y="164"/>
                  </a:lnTo>
                  <a:lnTo>
                    <a:pt x="496" y="169"/>
                  </a:lnTo>
                  <a:lnTo>
                    <a:pt x="503" y="177"/>
                  </a:lnTo>
                  <a:lnTo>
                    <a:pt x="513" y="187"/>
                  </a:lnTo>
                  <a:lnTo>
                    <a:pt x="521" y="196"/>
                  </a:lnTo>
                  <a:lnTo>
                    <a:pt x="524" y="202"/>
                  </a:lnTo>
                  <a:lnTo>
                    <a:pt x="528" y="206"/>
                  </a:lnTo>
                  <a:lnTo>
                    <a:pt x="429" y="177"/>
                  </a:lnTo>
                  <a:lnTo>
                    <a:pt x="68" y="221"/>
                  </a:lnTo>
                  <a:lnTo>
                    <a:pt x="64" y="217"/>
                  </a:lnTo>
                  <a:lnTo>
                    <a:pt x="62" y="209"/>
                  </a:lnTo>
                  <a:lnTo>
                    <a:pt x="57" y="198"/>
                  </a:lnTo>
                  <a:lnTo>
                    <a:pt x="51" y="185"/>
                  </a:lnTo>
                  <a:lnTo>
                    <a:pt x="42" y="166"/>
                  </a:lnTo>
                  <a:lnTo>
                    <a:pt x="34" y="147"/>
                  </a:lnTo>
                  <a:lnTo>
                    <a:pt x="26" y="126"/>
                  </a:lnTo>
                  <a:lnTo>
                    <a:pt x="19" y="105"/>
                  </a:lnTo>
                  <a:lnTo>
                    <a:pt x="11" y="84"/>
                  </a:lnTo>
                  <a:lnTo>
                    <a:pt x="5" y="63"/>
                  </a:lnTo>
                  <a:lnTo>
                    <a:pt x="0" y="44"/>
                  </a:lnTo>
                  <a:lnTo>
                    <a:pt x="0" y="31"/>
                  </a:lnTo>
                  <a:lnTo>
                    <a:pt x="0" y="15"/>
                  </a:lnTo>
                  <a:lnTo>
                    <a:pt x="4" y="6"/>
                  </a:lnTo>
                  <a:lnTo>
                    <a:pt x="9" y="0"/>
                  </a:lnTo>
                  <a:lnTo>
                    <a:pt x="21" y="2"/>
                  </a:lnTo>
                  <a:close/>
                </a:path>
              </a:pathLst>
            </a:custGeom>
            <a:solidFill>
              <a:srgbClr val="788578"/>
            </a:solidFill>
            <a:ln w="9525">
              <a:noFill/>
              <a:miter lim="800000"/>
              <a:headEnd/>
              <a:tailEnd/>
            </a:ln>
          </p:spPr>
          <p:txBody>
            <a:bodyPr>
              <a:prstTxWarp prst="textNoShape">
                <a:avLst/>
              </a:prstTxWarp>
            </a:bodyPr>
            <a:lstStyle/>
            <a:p>
              <a:endParaRPr lang="en-US"/>
            </a:p>
          </p:txBody>
        </p:sp>
        <p:sp>
          <p:nvSpPr>
            <p:cNvPr id="50218" name="Freeform 179"/>
            <p:cNvSpPr>
              <a:spLocks/>
            </p:cNvSpPr>
            <p:nvPr/>
          </p:nvSpPr>
          <p:spPr bwMode="auto">
            <a:xfrm>
              <a:off x="4480" y="3854"/>
              <a:ext cx="99" cy="128"/>
            </a:xfrm>
            <a:custGeom>
              <a:avLst/>
              <a:gdLst>
                <a:gd name="T0" fmla="*/ 1 w 198"/>
                <a:gd name="T1" fmla="*/ 0 h 257"/>
                <a:gd name="T2" fmla="*/ 1 w 198"/>
                <a:gd name="T3" fmla="*/ 0 h 257"/>
                <a:gd name="T4" fmla="*/ 1 w 198"/>
                <a:gd name="T5" fmla="*/ 0 h 257"/>
                <a:gd name="T6" fmla="*/ 1 w 198"/>
                <a:gd name="T7" fmla="*/ 0 h 257"/>
                <a:gd name="T8" fmla="*/ 1 w 198"/>
                <a:gd name="T9" fmla="*/ 0 h 257"/>
                <a:gd name="T10" fmla="*/ 1 w 198"/>
                <a:gd name="T11" fmla="*/ 0 h 257"/>
                <a:gd name="T12" fmla="*/ 1 w 198"/>
                <a:gd name="T13" fmla="*/ 0 h 257"/>
                <a:gd name="T14" fmla="*/ 1 w 198"/>
                <a:gd name="T15" fmla="*/ 0 h 257"/>
                <a:gd name="T16" fmla="*/ 1 w 198"/>
                <a:gd name="T17" fmla="*/ 0 h 257"/>
                <a:gd name="T18" fmla="*/ 1 w 198"/>
                <a:gd name="T19" fmla="*/ 0 h 257"/>
                <a:gd name="T20" fmla="*/ 1 w 198"/>
                <a:gd name="T21" fmla="*/ 0 h 257"/>
                <a:gd name="T22" fmla="*/ 1 w 198"/>
                <a:gd name="T23" fmla="*/ 0 h 257"/>
                <a:gd name="T24" fmla="*/ 1 w 198"/>
                <a:gd name="T25" fmla="*/ 0 h 257"/>
                <a:gd name="T26" fmla="*/ 1 w 198"/>
                <a:gd name="T27" fmla="*/ 0 h 257"/>
                <a:gd name="T28" fmla="*/ 1 w 198"/>
                <a:gd name="T29" fmla="*/ 0 h 257"/>
                <a:gd name="T30" fmla="*/ 1 w 198"/>
                <a:gd name="T31" fmla="*/ 0 h 257"/>
                <a:gd name="T32" fmla="*/ 1 w 198"/>
                <a:gd name="T33" fmla="*/ 0 h 257"/>
                <a:gd name="T34" fmla="*/ 1 w 198"/>
                <a:gd name="T35" fmla="*/ 0 h 257"/>
                <a:gd name="T36" fmla="*/ 1 w 198"/>
                <a:gd name="T37" fmla="*/ 0 h 257"/>
                <a:gd name="T38" fmla="*/ 1 w 198"/>
                <a:gd name="T39" fmla="*/ 0 h 257"/>
                <a:gd name="T40" fmla="*/ 1 w 198"/>
                <a:gd name="T41" fmla="*/ 0 h 257"/>
                <a:gd name="T42" fmla="*/ 1 w 198"/>
                <a:gd name="T43" fmla="*/ 0 h 257"/>
                <a:gd name="T44" fmla="*/ 1 w 198"/>
                <a:gd name="T45" fmla="*/ 0 h 257"/>
                <a:gd name="T46" fmla="*/ 1 w 198"/>
                <a:gd name="T47" fmla="*/ 0 h 257"/>
                <a:gd name="T48" fmla="*/ 0 w 198"/>
                <a:gd name="T49" fmla="*/ 0 h 257"/>
                <a:gd name="T50" fmla="*/ 1 w 198"/>
                <a:gd name="T51" fmla="*/ 0 h 257"/>
                <a:gd name="T52" fmla="*/ 1 w 198"/>
                <a:gd name="T53" fmla="*/ 0 h 2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8"/>
                <a:gd name="T82" fmla="*/ 0 h 257"/>
                <a:gd name="T83" fmla="*/ 198 w 198"/>
                <a:gd name="T84" fmla="*/ 257 h 2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8" h="257">
                  <a:moveTo>
                    <a:pt x="179" y="0"/>
                  </a:moveTo>
                  <a:lnTo>
                    <a:pt x="198" y="177"/>
                  </a:lnTo>
                  <a:lnTo>
                    <a:pt x="194" y="179"/>
                  </a:lnTo>
                  <a:lnTo>
                    <a:pt x="183" y="187"/>
                  </a:lnTo>
                  <a:lnTo>
                    <a:pt x="175" y="190"/>
                  </a:lnTo>
                  <a:lnTo>
                    <a:pt x="170" y="196"/>
                  </a:lnTo>
                  <a:lnTo>
                    <a:pt x="160" y="200"/>
                  </a:lnTo>
                  <a:lnTo>
                    <a:pt x="151" y="207"/>
                  </a:lnTo>
                  <a:lnTo>
                    <a:pt x="139" y="211"/>
                  </a:lnTo>
                  <a:lnTo>
                    <a:pt x="130" y="219"/>
                  </a:lnTo>
                  <a:lnTo>
                    <a:pt x="118" y="225"/>
                  </a:lnTo>
                  <a:lnTo>
                    <a:pt x="109" y="232"/>
                  </a:lnTo>
                  <a:lnTo>
                    <a:pt x="97" y="236"/>
                  </a:lnTo>
                  <a:lnTo>
                    <a:pt x="88" y="242"/>
                  </a:lnTo>
                  <a:lnTo>
                    <a:pt x="78" y="246"/>
                  </a:lnTo>
                  <a:lnTo>
                    <a:pt x="71" y="251"/>
                  </a:lnTo>
                  <a:lnTo>
                    <a:pt x="61" y="251"/>
                  </a:lnTo>
                  <a:lnTo>
                    <a:pt x="54" y="255"/>
                  </a:lnTo>
                  <a:lnTo>
                    <a:pt x="46" y="257"/>
                  </a:lnTo>
                  <a:lnTo>
                    <a:pt x="40" y="257"/>
                  </a:lnTo>
                  <a:lnTo>
                    <a:pt x="31" y="257"/>
                  </a:lnTo>
                  <a:lnTo>
                    <a:pt x="25" y="257"/>
                  </a:lnTo>
                  <a:lnTo>
                    <a:pt x="16" y="251"/>
                  </a:lnTo>
                  <a:lnTo>
                    <a:pt x="14" y="251"/>
                  </a:lnTo>
                  <a:lnTo>
                    <a:pt x="0" y="6"/>
                  </a:lnTo>
                  <a:lnTo>
                    <a:pt x="179" y="0"/>
                  </a:lnTo>
                  <a:close/>
                </a:path>
              </a:pathLst>
            </a:custGeom>
            <a:solidFill>
              <a:srgbClr val="788578"/>
            </a:solidFill>
            <a:ln w="9525">
              <a:noFill/>
              <a:miter lim="800000"/>
              <a:headEnd/>
              <a:tailEnd/>
            </a:ln>
          </p:spPr>
          <p:txBody>
            <a:bodyPr>
              <a:prstTxWarp prst="textNoShape">
                <a:avLst/>
              </a:prstTxWarp>
            </a:bodyPr>
            <a:lstStyle/>
            <a:p>
              <a:endParaRPr lang="en-US"/>
            </a:p>
          </p:txBody>
        </p:sp>
        <p:sp>
          <p:nvSpPr>
            <p:cNvPr id="50219" name="Freeform 181"/>
            <p:cNvSpPr>
              <a:spLocks/>
            </p:cNvSpPr>
            <p:nvPr/>
          </p:nvSpPr>
          <p:spPr bwMode="auto">
            <a:xfrm>
              <a:off x="3858" y="3205"/>
              <a:ext cx="246" cy="316"/>
            </a:xfrm>
            <a:custGeom>
              <a:avLst/>
              <a:gdLst>
                <a:gd name="T0" fmla="*/ 0 w 492"/>
                <a:gd name="T1" fmla="*/ 1 h 632"/>
                <a:gd name="T2" fmla="*/ 1 w 492"/>
                <a:gd name="T3" fmla="*/ 1 h 632"/>
                <a:gd name="T4" fmla="*/ 1 w 492"/>
                <a:gd name="T5" fmla="*/ 0 h 632"/>
                <a:gd name="T6" fmla="*/ 1 w 492"/>
                <a:gd name="T7" fmla="*/ 1 h 632"/>
                <a:gd name="T8" fmla="*/ 1 w 492"/>
                <a:gd name="T9" fmla="*/ 1 h 632"/>
                <a:gd name="T10" fmla="*/ 1 w 492"/>
                <a:gd name="T11" fmla="*/ 1 h 632"/>
                <a:gd name="T12" fmla="*/ 1 w 492"/>
                <a:gd name="T13" fmla="*/ 1 h 632"/>
                <a:gd name="T14" fmla="*/ 1 w 492"/>
                <a:gd name="T15" fmla="*/ 1 h 632"/>
                <a:gd name="T16" fmla="*/ 1 w 492"/>
                <a:gd name="T17" fmla="*/ 1 h 632"/>
                <a:gd name="T18" fmla="*/ 1 w 492"/>
                <a:gd name="T19" fmla="*/ 1 h 632"/>
                <a:gd name="T20" fmla="*/ 1 w 492"/>
                <a:gd name="T21" fmla="*/ 1 h 632"/>
                <a:gd name="T22" fmla="*/ 1 w 492"/>
                <a:gd name="T23" fmla="*/ 1 h 632"/>
                <a:gd name="T24" fmla="*/ 1 w 492"/>
                <a:gd name="T25" fmla="*/ 1 h 632"/>
                <a:gd name="T26" fmla="*/ 1 w 492"/>
                <a:gd name="T27" fmla="*/ 1 h 632"/>
                <a:gd name="T28" fmla="*/ 1 w 492"/>
                <a:gd name="T29" fmla="*/ 1 h 632"/>
                <a:gd name="T30" fmla="*/ 0 w 492"/>
                <a:gd name="T31" fmla="*/ 1 h 632"/>
                <a:gd name="T32" fmla="*/ 0 w 492"/>
                <a:gd name="T33" fmla="*/ 1 h 6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2"/>
                <a:gd name="T52" fmla="*/ 0 h 632"/>
                <a:gd name="T53" fmla="*/ 492 w 492"/>
                <a:gd name="T54" fmla="*/ 632 h 6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2" h="632">
                  <a:moveTo>
                    <a:pt x="0" y="162"/>
                  </a:moveTo>
                  <a:lnTo>
                    <a:pt x="61" y="38"/>
                  </a:lnTo>
                  <a:lnTo>
                    <a:pt x="107" y="0"/>
                  </a:lnTo>
                  <a:lnTo>
                    <a:pt x="158" y="31"/>
                  </a:lnTo>
                  <a:lnTo>
                    <a:pt x="88" y="52"/>
                  </a:lnTo>
                  <a:lnTo>
                    <a:pt x="72" y="134"/>
                  </a:lnTo>
                  <a:lnTo>
                    <a:pt x="139" y="259"/>
                  </a:lnTo>
                  <a:lnTo>
                    <a:pt x="243" y="305"/>
                  </a:lnTo>
                  <a:lnTo>
                    <a:pt x="411" y="362"/>
                  </a:lnTo>
                  <a:lnTo>
                    <a:pt x="470" y="404"/>
                  </a:lnTo>
                  <a:lnTo>
                    <a:pt x="413" y="415"/>
                  </a:lnTo>
                  <a:lnTo>
                    <a:pt x="329" y="396"/>
                  </a:lnTo>
                  <a:lnTo>
                    <a:pt x="337" y="491"/>
                  </a:lnTo>
                  <a:lnTo>
                    <a:pt x="492" y="601"/>
                  </a:lnTo>
                  <a:lnTo>
                    <a:pt x="143" y="632"/>
                  </a:lnTo>
                  <a:lnTo>
                    <a:pt x="0" y="162"/>
                  </a:lnTo>
                  <a:close/>
                </a:path>
              </a:pathLst>
            </a:custGeom>
            <a:solidFill>
              <a:srgbClr val="666666"/>
            </a:solidFill>
            <a:ln w="9525">
              <a:noFill/>
              <a:miter lim="800000"/>
              <a:headEnd/>
              <a:tailEnd/>
            </a:ln>
          </p:spPr>
          <p:txBody>
            <a:bodyPr>
              <a:prstTxWarp prst="textNoShape">
                <a:avLst/>
              </a:prstTxWarp>
            </a:bodyPr>
            <a:lstStyle/>
            <a:p>
              <a:endParaRPr lang="en-US"/>
            </a:p>
          </p:txBody>
        </p:sp>
        <p:sp>
          <p:nvSpPr>
            <p:cNvPr id="50220" name="Freeform 182"/>
            <p:cNvSpPr>
              <a:spLocks/>
            </p:cNvSpPr>
            <p:nvPr/>
          </p:nvSpPr>
          <p:spPr bwMode="auto">
            <a:xfrm>
              <a:off x="4131" y="3446"/>
              <a:ext cx="349" cy="330"/>
            </a:xfrm>
            <a:custGeom>
              <a:avLst/>
              <a:gdLst>
                <a:gd name="T0" fmla="*/ 0 w 697"/>
                <a:gd name="T1" fmla="*/ 1 h 659"/>
                <a:gd name="T2" fmla="*/ 1 w 697"/>
                <a:gd name="T3" fmla="*/ 1 h 659"/>
                <a:gd name="T4" fmla="*/ 1 w 697"/>
                <a:gd name="T5" fmla="*/ 1 h 659"/>
                <a:gd name="T6" fmla="*/ 1 w 697"/>
                <a:gd name="T7" fmla="*/ 0 h 659"/>
                <a:gd name="T8" fmla="*/ 1 w 697"/>
                <a:gd name="T9" fmla="*/ 1 h 659"/>
                <a:gd name="T10" fmla="*/ 1 w 697"/>
                <a:gd name="T11" fmla="*/ 1 h 659"/>
                <a:gd name="T12" fmla="*/ 1 w 697"/>
                <a:gd name="T13" fmla="*/ 1 h 659"/>
                <a:gd name="T14" fmla="*/ 1 w 697"/>
                <a:gd name="T15" fmla="*/ 1 h 659"/>
                <a:gd name="T16" fmla="*/ 1 w 697"/>
                <a:gd name="T17" fmla="*/ 1 h 659"/>
                <a:gd name="T18" fmla="*/ 1 w 697"/>
                <a:gd name="T19" fmla="*/ 1 h 659"/>
                <a:gd name="T20" fmla="*/ 1 w 697"/>
                <a:gd name="T21" fmla="*/ 1 h 659"/>
                <a:gd name="T22" fmla="*/ 1 w 697"/>
                <a:gd name="T23" fmla="*/ 1 h 659"/>
                <a:gd name="T24" fmla="*/ 1 w 697"/>
                <a:gd name="T25" fmla="*/ 1 h 659"/>
                <a:gd name="T26" fmla="*/ 1 w 697"/>
                <a:gd name="T27" fmla="*/ 1 h 659"/>
                <a:gd name="T28" fmla="*/ 1 w 697"/>
                <a:gd name="T29" fmla="*/ 1 h 659"/>
                <a:gd name="T30" fmla="*/ 1 w 697"/>
                <a:gd name="T31" fmla="*/ 1 h 659"/>
                <a:gd name="T32" fmla="*/ 1 w 697"/>
                <a:gd name="T33" fmla="*/ 1 h 659"/>
                <a:gd name="T34" fmla="*/ 1 w 697"/>
                <a:gd name="T35" fmla="*/ 1 h 659"/>
                <a:gd name="T36" fmla="*/ 1 w 697"/>
                <a:gd name="T37" fmla="*/ 1 h 659"/>
                <a:gd name="T38" fmla="*/ 1 w 697"/>
                <a:gd name="T39" fmla="*/ 1 h 659"/>
                <a:gd name="T40" fmla="*/ 1 w 697"/>
                <a:gd name="T41" fmla="*/ 1 h 659"/>
                <a:gd name="T42" fmla="*/ 1 w 697"/>
                <a:gd name="T43" fmla="*/ 1 h 659"/>
                <a:gd name="T44" fmla="*/ 1 w 697"/>
                <a:gd name="T45" fmla="*/ 1 h 659"/>
                <a:gd name="T46" fmla="*/ 1 w 697"/>
                <a:gd name="T47" fmla="*/ 1 h 659"/>
                <a:gd name="T48" fmla="*/ 1 w 697"/>
                <a:gd name="T49" fmla="*/ 1 h 659"/>
                <a:gd name="T50" fmla="*/ 1 w 697"/>
                <a:gd name="T51" fmla="*/ 1 h 659"/>
                <a:gd name="T52" fmla="*/ 1 w 697"/>
                <a:gd name="T53" fmla="*/ 1 h 659"/>
                <a:gd name="T54" fmla="*/ 1 w 697"/>
                <a:gd name="T55" fmla="*/ 1 h 659"/>
                <a:gd name="T56" fmla="*/ 1 w 697"/>
                <a:gd name="T57" fmla="*/ 1 h 659"/>
                <a:gd name="T58" fmla="*/ 1 w 697"/>
                <a:gd name="T59" fmla="*/ 1 h 659"/>
                <a:gd name="T60" fmla="*/ 1 w 697"/>
                <a:gd name="T61" fmla="*/ 1 h 659"/>
                <a:gd name="T62" fmla="*/ 1 w 697"/>
                <a:gd name="T63" fmla="*/ 1 h 659"/>
                <a:gd name="T64" fmla="*/ 1 w 697"/>
                <a:gd name="T65" fmla="*/ 1 h 659"/>
                <a:gd name="T66" fmla="*/ 1 w 697"/>
                <a:gd name="T67" fmla="*/ 1 h 659"/>
                <a:gd name="T68" fmla="*/ 1 w 697"/>
                <a:gd name="T69" fmla="*/ 1 h 659"/>
                <a:gd name="T70" fmla="*/ 1 w 697"/>
                <a:gd name="T71" fmla="*/ 1 h 659"/>
                <a:gd name="T72" fmla="*/ 1 w 697"/>
                <a:gd name="T73" fmla="*/ 1 h 659"/>
                <a:gd name="T74" fmla="*/ 1 w 697"/>
                <a:gd name="T75" fmla="*/ 1 h 659"/>
                <a:gd name="T76" fmla="*/ 1 w 697"/>
                <a:gd name="T77" fmla="*/ 1 h 659"/>
                <a:gd name="T78" fmla="*/ 1 w 697"/>
                <a:gd name="T79" fmla="*/ 1 h 659"/>
                <a:gd name="T80" fmla="*/ 1 w 697"/>
                <a:gd name="T81" fmla="*/ 1 h 659"/>
                <a:gd name="T82" fmla="*/ 1 w 697"/>
                <a:gd name="T83" fmla="*/ 1 h 659"/>
                <a:gd name="T84" fmla="*/ 1 w 697"/>
                <a:gd name="T85" fmla="*/ 1 h 659"/>
                <a:gd name="T86" fmla="*/ 1 w 697"/>
                <a:gd name="T87" fmla="*/ 1 h 659"/>
                <a:gd name="T88" fmla="*/ 1 w 697"/>
                <a:gd name="T89" fmla="*/ 1 h 659"/>
                <a:gd name="T90" fmla="*/ 1 w 697"/>
                <a:gd name="T91" fmla="*/ 1 h 659"/>
                <a:gd name="T92" fmla="*/ 1 w 697"/>
                <a:gd name="T93" fmla="*/ 1 h 659"/>
                <a:gd name="T94" fmla="*/ 1 w 697"/>
                <a:gd name="T95" fmla="*/ 1 h 659"/>
                <a:gd name="T96" fmla="*/ 1 w 697"/>
                <a:gd name="T97" fmla="*/ 1 h 659"/>
                <a:gd name="T98" fmla="*/ 1 w 697"/>
                <a:gd name="T99" fmla="*/ 1 h 659"/>
                <a:gd name="T100" fmla="*/ 1 w 697"/>
                <a:gd name="T101" fmla="*/ 1 h 659"/>
                <a:gd name="T102" fmla="*/ 1 w 697"/>
                <a:gd name="T103" fmla="*/ 1 h 659"/>
                <a:gd name="T104" fmla="*/ 1 w 697"/>
                <a:gd name="T105" fmla="*/ 1 h 659"/>
                <a:gd name="T106" fmla="*/ 1 w 697"/>
                <a:gd name="T107" fmla="*/ 1 h 659"/>
                <a:gd name="T108" fmla="*/ 1 w 697"/>
                <a:gd name="T109" fmla="*/ 1 h 659"/>
                <a:gd name="T110" fmla="*/ 1 w 697"/>
                <a:gd name="T111" fmla="*/ 1 h 659"/>
                <a:gd name="T112" fmla="*/ 1 w 697"/>
                <a:gd name="T113" fmla="*/ 1 h 659"/>
                <a:gd name="T114" fmla="*/ 1 w 697"/>
                <a:gd name="T115" fmla="*/ 1 h 659"/>
                <a:gd name="T116" fmla="*/ 1 w 697"/>
                <a:gd name="T117" fmla="*/ 1 h 659"/>
                <a:gd name="T118" fmla="*/ 0 w 697"/>
                <a:gd name="T119" fmla="*/ 1 h 659"/>
                <a:gd name="T120" fmla="*/ 0 w 697"/>
                <a:gd name="T121" fmla="*/ 1 h 6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97"/>
                <a:gd name="T184" fmla="*/ 0 h 659"/>
                <a:gd name="T185" fmla="*/ 697 w 697"/>
                <a:gd name="T186" fmla="*/ 659 h 6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97" h="659">
                  <a:moveTo>
                    <a:pt x="0" y="171"/>
                  </a:moveTo>
                  <a:lnTo>
                    <a:pt x="125" y="53"/>
                  </a:lnTo>
                  <a:lnTo>
                    <a:pt x="173" y="36"/>
                  </a:lnTo>
                  <a:lnTo>
                    <a:pt x="222" y="0"/>
                  </a:lnTo>
                  <a:lnTo>
                    <a:pt x="287" y="24"/>
                  </a:lnTo>
                  <a:lnTo>
                    <a:pt x="289" y="53"/>
                  </a:lnTo>
                  <a:lnTo>
                    <a:pt x="216" y="57"/>
                  </a:lnTo>
                  <a:lnTo>
                    <a:pt x="321" y="95"/>
                  </a:lnTo>
                  <a:lnTo>
                    <a:pt x="395" y="129"/>
                  </a:lnTo>
                  <a:lnTo>
                    <a:pt x="393" y="129"/>
                  </a:lnTo>
                  <a:lnTo>
                    <a:pt x="391" y="136"/>
                  </a:lnTo>
                  <a:lnTo>
                    <a:pt x="386" y="144"/>
                  </a:lnTo>
                  <a:lnTo>
                    <a:pt x="380" y="155"/>
                  </a:lnTo>
                  <a:lnTo>
                    <a:pt x="374" y="167"/>
                  </a:lnTo>
                  <a:lnTo>
                    <a:pt x="369" y="180"/>
                  </a:lnTo>
                  <a:lnTo>
                    <a:pt x="365" y="193"/>
                  </a:lnTo>
                  <a:lnTo>
                    <a:pt x="363" y="209"/>
                  </a:lnTo>
                  <a:lnTo>
                    <a:pt x="363" y="212"/>
                  </a:lnTo>
                  <a:lnTo>
                    <a:pt x="361" y="220"/>
                  </a:lnTo>
                  <a:lnTo>
                    <a:pt x="359" y="228"/>
                  </a:lnTo>
                  <a:lnTo>
                    <a:pt x="359" y="235"/>
                  </a:lnTo>
                  <a:lnTo>
                    <a:pt x="359" y="241"/>
                  </a:lnTo>
                  <a:lnTo>
                    <a:pt x="359" y="251"/>
                  </a:lnTo>
                  <a:lnTo>
                    <a:pt x="359" y="258"/>
                  </a:lnTo>
                  <a:lnTo>
                    <a:pt x="359" y="266"/>
                  </a:lnTo>
                  <a:lnTo>
                    <a:pt x="359" y="277"/>
                  </a:lnTo>
                  <a:lnTo>
                    <a:pt x="359" y="290"/>
                  </a:lnTo>
                  <a:lnTo>
                    <a:pt x="359" y="296"/>
                  </a:lnTo>
                  <a:lnTo>
                    <a:pt x="359" y="300"/>
                  </a:lnTo>
                  <a:lnTo>
                    <a:pt x="359" y="296"/>
                  </a:lnTo>
                  <a:lnTo>
                    <a:pt x="359" y="289"/>
                  </a:lnTo>
                  <a:lnTo>
                    <a:pt x="359" y="283"/>
                  </a:lnTo>
                  <a:lnTo>
                    <a:pt x="363" y="277"/>
                  </a:lnTo>
                  <a:lnTo>
                    <a:pt x="363" y="270"/>
                  </a:lnTo>
                  <a:lnTo>
                    <a:pt x="367" y="262"/>
                  </a:lnTo>
                  <a:lnTo>
                    <a:pt x="369" y="254"/>
                  </a:lnTo>
                  <a:lnTo>
                    <a:pt x="370" y="247"/>
                  </a:lnTo>
                  <a:lnTo>
                    <a:pt x="374" y="237"/>
                  </a:lnTo>
                  <a:lnTo>
                    <a:pt x="378" y="230"/>
                  </a:lnTo>
                  <a:lnTo>
                    <a:pt x="382" y="222"/>
                  </a:lnTo>
                  <a:lnTo>
                    <a:pt x="386" y="214"/>
                  </a:lnTo>
                  <a:lnTo>
                    <a:pt x="391" y="209"/>
                  </a:lnTo>
                  <a:lnTo>
                    <a:pt x="395" y="205"/>
                  </a:lnTo>
                  <a:lnTo>
                    <a:pt x="405" y="193"/>
                  </a:lnTo>
                  <a:lnTo>
                    <a:pt x="416" y="188"/>
                  </a:lnTo>
                  <a:lnTo>
                    <a:pt x="427" y="184"/>
                  </a:lnTo>
                  <a:lnTo>
                    <a:pt x="439" y="182"/>
                  </a:lnTo>
                  <a:lnTo>
                    <a:pt x="448" y="180"/>
                  </a:lnTo>
                  <a:lnTo>
                    <a:pt x="458" y="180"/>
                  </a:lnTo>
                  <a:lnTo>
                    <a:pt x="464" y="180"/>
                  </a:lnTo>
                  <a:lnTo>
                    <a:pt x="465" y="182"/>
                  </a:lnTo>
                  <a:lnTo>
                    <a:pt x="580" y="281"/>
                  </a:lnTo>
                  <a:lnTo>
                    <a:pt x="682" y="334"/>
                  </a:lnTo>
                  <a:lnTo>
                    <a:pt x="697" y="370"/>
                  </a:lnTo>
                  <a:lnTo>
                    <a:pt x="612" y="414"/>
                  </a:lnTo>
                  <a:lnTo>
                    <a:pt x="524" y="395"/>
                  </a:lnTo>
                  <a:lnTo>
                    <a:pt x="471" y="425"/>
                  </a:lnTo>
                  <a:lnTo>
                    <a:pt x="427" y="659"/>
                  </a:lnTo>
                  <a:lnTo>
                    <a:pt x="197" y="311"/>
                  </a:lnTo>
                  <a:lnTo>
                    <a:pt x="0" y="171"/>
                  </a:lnTo>
                  <a:close/>
                </a:path>
              </a:pathLst>
            </a:custGeom>
            <a:solidFill>
              <a:srgbClr val="788578"/>
            </a:solidFill>
            <a:ln w="9525">
              <a:noFill/>
              <a:miter lim="800000"/>
              <a:headEnd/>
              <a:tailEnd/>
            </a:ln>
          </p:spPr>
          <p:txBody>
            <a:bodyPr>
              <a:prstTxWarp prst="textNoShape">
                <a:avLst/>
              </a:prstTxWarp>
            </a:bodyPr>
            <a:lstStyle/>
            <a:p>
              <a:endParaRPr lang="en-US"/>
            </a:p>
          </p:txBody>
        </p:sp>
        <p:sp>
          <p:nvSpPr>
            <p:cNvPr id="50221" name="Freeform 183"/>
            <p:cNvSpPr>
              <a:spLocks/>
            </p:cNvSpPr>
            <p:nvPr/>
          </p:nvSpPr>
          <p:spPr bwMode="auto">
            <a:xfrm>
              <a:off x="5254" y="3249"/>
              <a:ext cx="113" cy="164"/>
            </a:xfrm>
            <a:custGeom>
              <a:avLst/>
              <a:gdLst>
                <a:gd name="T0" fmla="*/ 1 w 224"/>
                <a:gd name="T1" fmla="*/ 0 h 329"/>
                <a:gd name="T2" fmla="*/ 1 w 224"/>
                <a:gd name="T3" fmla="*/ 0 h 329"/>
                <a:gd name="T4" fmla="*/ 1 w 224"/>
                <a:gd name="T5" fmla="*/ 0 h 329"/>
                <a:gd name="T6" fmla="*/ 1 w 224"/>
                <a:gd name="T7" fmla="*/ 0 h 329"/>
                <a:gd name="T8" fmla="*/ 1 w 224"/>
                <a:gd name="T9" fmla="*/ 0 h 329"/>
                <a:gd name="T10" fmla="*/ 1 w 224"/>
                <a:gd name="T11" fmla="*/ 0 h 329"/>
                <a:gd name="T12" fmla="*/ 1 w 224"/>
                <a:gd name="T13" fmla="*/ 0 h 329"/>
                <a:gd name="T14" fmla="*/ 1 w 224"/>
                <a:gd name="T15" fmla="*/ 0 h 329"/>
                <a:gd name="T16" fmla="*/ 1 w 224"/>
                <a:gd name="T17" fmla="*/ 0 h 329"/>
                <a:gd name="T18" fmla="*/ 0 w 224"/>
                <a:gd name="T19" fmla="*/ 0 h 329"/>
                <a:gd name="T20" fmla="*/ 1 w 224"/>
                <a:gd name="T21" fmla="*/ 0 h 329"/>
                <a:gd name="T22" fmla="*/ 1 w 224"/>
                <a:gd name="T23" fmla="*/ 0 h 329"/>
                <a:gd name="T24" fmla="*/ 1 w 224"/>
                <a:gd name="T25" fmla="*/ 0 h 3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4"/>
                <a:gd name="T40" fmla="*/ 0 h 329"/>
                <a:gd name="T41" fmla="*/ 224 w 224"/>
                <a:gd name="T42" fmla="*/ 329 h 3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4" h="329">
                  <a:moveTo>
                    <a:pt x="62" y="245"/>
                  </a:moveTo>
                  <a:lnTo>
                    <a:pt x="102" y="329"/>
                  </a:lnTo>
                  <a:lnTo>
                    <a:pt x="114" y="274"/>
                  </a:lnTo>
                  <a:lnTo>
                    <a:pt x="209" y="167"/>
                  </a:lnTo>
                  <a:lnTo>
                    <a:pt x="95" y="198"/>
                  </a:lnTo>
                  <a:lnTo>
                    <a:pt x="142" y="80"/>
                  </a:lnTo>
                  <a:lnTo>
                    <a:pt x="224" y="61"/>
                  </a:lnTo>
                  <a:lnTo>
                    <a:pt x="156" y="0"/>
                  </a:lnTo>
                  <a:lnTo>
                    <a:pt x="23" y="118"/>
                  </a:lnTo>
                  <a:lnTo>
                    <a:pt x="0" y="203"/>
                  </a:lnTo>
                  <a:lnTo>
                    <a:pt x="59" y="219"/>
                  </a:lnTo>
                  <a:lnTo>
                    <a:pt x="62" y="245"/>
                  </a:lnTo>
                  <a:close/>
                </a:path>
              </a:pathLst>
            </a:custGeom>
            <a:solidFill>
              <a:srgbClr val="7A94A8"/>
            </a:solidFill>
            <a:ln w="9525">
              <a:noFill/>
              <a:miter lim="800000"/>
              <a:headEnd/>
              <a:tailEnd/>
            </a:ln>
          </p:spPr>
          <p:txBody>
            <a:bodyPr>
              <a:prstTxWarp prst="textNoShape">
                <a:avLst/>
              </a:prstTxWarp>
            </a:bodyPr>
            <a:lstStyle/>
            <a:p>
              <a:endParaRPr lang="en-US"/>
            </a:p>
          </p:txBody>
        </p:sp>
        <p:sp>
          <p:nvSpPr>
            <p:cNvPr id="50222" name="Freeform 184"/>
            <p:cNvSpPr>
              <a:spLocks/>
            </p:cNvSpPr>
            <p:nvPr/>
          </p:nvSpPr>
          <p:spPr bwMode="auto">
            <a:xfrm>
              <a:off x="5213" y="3427"/>
              <a:ext cx="141" cy="101"/>
            </a:xfrm>
            <a:custGeom>
              <a:avLst/>
              <a:gdLst>
                <a:gd name="T0" fmla="*/ 0 w 281"/>
                <a:gd name="T1" fmla="*/ 0 h 204"/>
                <a:gd name="T2" fmla="*/ 1 w 281"/>
                <a:gd name="T3" fmla="*/ 0 h 204"/>
                <a:gd name="T4" fmla="*/ 1 w 281"/>
                <a:gd name="T5" fmla="*/ 0 h 204"/>
                <a:gd name="T6" fmla="*/ 1 w 281"/>
                <a:gd name="T7" fmla="*/ 0 h 204"/>
                <a:gd name="T8" fmla="*/ 1 w 281"/>
                <a:gd name="T9" fmla="*/ 0 h 204"/>
                <a:gd name="T10" fmla="*/ 1 w 281"/>
                <a:gd name="T11" fmla="*/ 0 h 204"/>
                <a:gd name="T12" fmla="*/ 1 w 281"/>
                <a:gd name="T13" fmla="*/ 0 h 204"/>
                <a:gd name="T14" fmla="*/ 0 w 281"/>
                <a:gd name="T15" fmla="*/ 0 h 204"/>
                <a:gd name="T16" fmla="*/ 0 w 281"/>
                <a:gd name="T17" fmla="*/ 0 h 2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1"/>
                <a:gd name="T28" fmla="*/ 0 h 204"/>
                <a:gd name="T29" fmla="*/ 281 w 281"/>
                <a:gd name="T30" fmla="*/ 204 h 20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1" h="204">
                  <a:moveTo>
                    <a:pt x="0" y="25"/>
                  </a:moveTo>
                  <a:lnTo>
                    <a:pt x="70" y="0"/>
                  </a:lnTo>
                  <a:lnTo>
                    <a:pt x="146" y="158"/>
                  </a:lnTo>
                  <a:lnTo>
                    <a:pt x="281" y="54"/>
                  </a:lnTo>
                  <a:lnTo>
                    <a:pt x="188" y="204"/>
                  </a:lnTo>
                  <a:lnTo>
                    <a:pt x="91" y="196"/>
                  </a:lnTo>
                  <a:lnTo>
                    <a:pt x="27" y="77"/>
                  </a:lnTo>
                  <a:lnTo>
                    <a:pt x="0" y="25"/>
                  </a:lnTo>
                  <a:close/>
                </a:path>
              </a:pathLst>
            </a:custGeom>
            <a:solidFill>
              <a:srgbClr val="7A94A8"/>
            </a:solidFill>
            <a:ln w="9525">
              <a:noFill/>
              <a:miter lim="800000"/>
              <a:headEnd/>
              <a:tailEnd/>
            </a:ln>
          </p:spPr>
          <p:txBody>
            <a:bodyPr>
              <a:prstTxWarp prst="textNoShape">
                <a:avLst/>
              </a:prstTxWarp>
            </a:bodyPr>
            <a:lstStyle/>
            <a:p>
              <a:endParaRPr lang="en-US"/>
            </a:p>
          </p:txBody>
        </p:sp>
        <p:sp>
          <p:nvSpPr>
            <p:cNvPr id="50223" name="Freeform 185"/>
            <p:cNvSpPr>
              <a:spLocks/>
            </p:cNvSpPr>
            <p:nvPr/>
          </p:nvSpPr>
          <p:spPr bwMode="auto">
            <a:xfrm>
              <a:off x="5014" y="3283"/>
              <a:ext cx="238" cy="117"/>
            </a:xfrm>
            <a:custGeom>
              <a:avLst/>
              <a:gdLst>
                <a:gd name="T0" fmla="*/ 1 w 475"/>
                <a:gd name="T1" fmla="*/ 1 h 234"/>
                <a:gd name="T2" fmla="*/ 1 w 475"/>
                <a:gd name="T3" fmla="*/ 1 h 234"/>
                <a:gd name="T4" fmla="*/ 1 w 475"/>
                <a:gd name="T5" fmla="*/ 1 h 234"/>
                <a:gd name="T6" fmla="*/ 0 w 475"/>
                <a:gd name="T7" fmla="*/ 1 h 234"/>
                <a:gd name="T8" fmla="*/ 1 w 475"/>
                <a:gd name="T9" fmla="*/ 1 h 234"/>
                <a:gd name="T10" fmla="*/ 1 w 475"/>
                <a:gd name="T11" fmla="*/ 1 h 234"/>
                <a:gd name="T12" fmla="*/ 1 w 475"/>
                <a:gd name="T13" fmla="*/ 0 h 234"/>
                <a:gd name="T14" fmla="*/ 1 w 475"/>
                <a:gd name="T15" fmla="*/ 1 h 234"/>
                <a:gd name="T16" fmla="*/ 1 w 475"/>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5"/>
                <a:gd name="T28" fmla="*/ 0 h 234"/>
                <a:gd name="T29" fmla="*/ 475 w 475"/>
                <a:gd name="T30" fmla="*/ 234 h 2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5" h="234">
                  <a:moveTo>
                    <a:pt x="403" y="130"/>
                  </a:moveTo>
                  <a:lnTo>
                    <a:pt x="342" y="221"/>
                  </a:lnTo>
                  <a:lnTo>
                    <a:pt x="222" y="234"/>
                  </a:lnTo>
                  <a:lnTo>
                    <a:pt x="0" y="151"/>
                  </a:lnTo>
                  <a:lnTo>
                    <a:pt x="91" y="71"/>
                  </a:lnTo>
                  <a:lnTo>
                    <a:pt x="331" y="94"/>
                  </a:lnTo>
                  <a:lnTo>
                    <a:pt x="475" y="0"/>
                  </a:lnTo>
                  <a:lnTo>
                    <a:pt x="403" y="130"/>
                  </a:lnTo>
                  <a:close/>
                </a:path>
              </a:pathLst>
            </a:custGeom>
            <a:solidFill>
              <a:srgbClr val="7A94A8"/>
            </a:solidFill>
            <a:ln w="9525">
              <a:noFill/>
              <a:miter lim="800000"/>
              <a:headEnd/>
              <a:tailEnd/>
            </a:ln>
          </p:spPr>
          <p:txBody>
            <a:bodyPr>
              <a:prstTxWarp prst="textNoShape">
                <a:avLst/>
              </a:prstTxWarp>
            </a:bodyPr>
            <a:lstStyle/>
            <a:p>
              <a:endParaRPr lang="en-US"/>
            </a:p>
          </p:txBody>
        </p:sp>
        <p:sp>
          <p:nvSpPr>
            <p:cNvPr id="50224" name="Freeform 187"/>
            <p:cNvSpPr>
              <a:spLocks/>
            </p:cNvSpPr>
            <p:nvPr/>
          </p:nvSpPr>
          <p:spPr bwMode="auto">
            <a:xfrm>
              <a:off x="4576" y="3155"/>
              <a:ext cx="110" cy="117"/>
            </a:xfrm>
            <a:custGeom>
              <a:avLst/>
              <a:gdLst>
                <a:gd name="T0" fmla="*/ 0 w 221"/>
                <a:gd name="T1" fmla="*/ 0 h 234"/>
                <a:gd name="T2" fmla="*/ 0 w 221"/>
                <a:gd name="T3" fmla="*/ 1 h 234"/>
                <a:gd name="T4" fmla="*/ 0 w 221"/>
                <a:gd name="T5" fmla="*/ 1 h 234"/>
                <a:gd name="T6" fmla="*/ 0 w 221"/>
                <a:gd name="T7" fmla="*/ 1 h 234"/>
                <a:gd name="T8" fmla="*/ 0 w 221"/>
                <a:gd name="T9" fmla="*/ 1 h 234"/>
                <a:gd name="T10" fmla="*/ 0 w 221"/>
                <a:gd name="T11" fmla="*/ 1 h 234"/>
                <a:gd name="T12" fmla="*/ 0 w 221"/>
                <a:gd name="T13" fmla="*/ 1 h 234"/>
                <a:gd name="T14" fmla="*/ 0 w 221"/>
                <a:gd name="T15" fmla="*/ 1 h 234"/>
                <a:gd name="T16" fmla="*/ 0 w 221"/>
                <a:gd name="T17" fmla="*/ 1 h 234"/>
                <a:gd name="T18" fmla="*/ 0 w 221"/>
                <a:gd name="T19" fmla="*/ 1 h 234"/>
                <a:gd name="T20" fmla="*/ 0 w 221"/>
                <a:gd name="T21" fmla="*/ 1 h 234"/>
                <a:gd name="T22" fmla="*/ 0 w 221"/>
                <a:gd name="T23" fmla="*/ 1 h 234"/>
                <a:gd name="T24" fmla="*/ 0 w 221"/>
                <a:gd name="T25" fmla="*/ 1 h 234"/>
                <a:gd name="T26" fmla="*/ 0 w 221"/>
                <a:gd name="T27" fmla="*/ 1 h 234"/>
                <a:gd name="T28" fmla="*/ 0 w 221"/>
                <a:gd name="T29" fmla="*/ 1 h 234"/>
                <a:gd name="T30" fmla="*/ 0 w 221"/>
                <a:gd name="T31" fmla="*/ 1 h 234"/>
                <a:gd name="T32" fmla="*/ 0 w 221"/>
                <a:gd name="T33" fmla="*/ 1 h 234"/>
                <a:gd name="T34" fmla="*/ 0 w 221"/>
                <a:gd name="T35" fmla="*/ 1 h 234"/>
                <a:gd name="T36" fmla="*/ 0 w 221"/>
                <a:gd name="T37" fmla="*/ 1 h 234"/>
                <a:gd name="T38" fmla="*/ 0 w 221"/>
                <a:gd name="T39" fmla="*/ 1 h 234"/>
                <a:gd name="T40" fmla="*/ 0 w 221"/>
                <a:gd name="T41" fmla="*/ 1 h 234"/>
                <a:gd name="T42" fmla="*/ 0 w 221"/>
                <a:gd name="T43" fmla="*/ 1 h 234"/>
                <a:gd name="T44" fmla="*/ 0 w 221"/>
                <a:gd name="T45" fmla="*/ 1 h 234"/>
                <a:gd name="T46" fmla="*/ 0 w 221"/>
                <a:gd name="T47" fmla="*/ 1 h 234"/>
                <a:gd name="T48" fmla="*/ 0 w 221"/>
                <a:gd name="T49" fmla="*/ 1 h 234"/>
                <a:gd name="T50" fmla="*/ 0 w 221"/>
                <a:gd name="T51" fmla="*/ 1 h 234"/>
                <a:gd name="T52" fmla="*/ 0 w 221"/>
                <a:gd name="T53" fmla="*/ 1 h 234"/>
                <a:gd name="T54" fmla="*/ 0 w 221"/>
                <a:gd name="T55" fmla="*/ 1 h 234"/>
                <a:gd name="T56" fmla="*/ 0 w 221"/>
                <a:gd name="T57" fmla="*/ 1 h 234"/>
                <a:gd name="T58" fmla="*/ 0 w 221"/>
                <a:gd name="T59" fmla="*/ 1 h 234"/>
                <a:gd name="T60" fmla="*/ 0 w 221"/>
                <a:gd name="T61" fmla="*/ 1 h 234"/>
                <a:gd name="T62" fmla="*/ 0 w 221"/>
                <a:gd name="T63" fmla="*/ 1 h 234"/>
                <a:gd name="T64" fmla="*/ 0 w 221"/>
                <a:gd name="T65" fmla="*/ 1 h 234"/>
                <a:gd name="T66" fmla="*/ 0 w 221"/>
                <a:gd name="T67" fmla="*/ 1 h 234"/>
                <a:gd name="T68" fmla="*/ 0 w 221"/>
                <a:gd name="T69" fmla="*/ 1 h 234"/>
                <a:gd name="T70" fmla="*/ 0 w 221"/>
                <a:gd name="T71" fmla="*/ 1 h 234"/>
                <a:gd name="T72" fmla="*/ 0 w 221"/>
                <a:gd name="T73" fmla="*/ 1 h 234"/>
                <a:gd name="T74" fmla="*/ 0 w 221"/>
                <a:gd name="T75" fmla="*/ 1 h 234"/>
                <a:gd name="T76" fmla="*/ 0 w 221"/>
                <a:gd name="T77" fmla="*/ 1 h 234"/>
                <a:gd name="T78" fmla="*/ 0 w 221"/>
                <a:gd name="T79" fmla="*/ 1 h 234"/>
                <a:gd name="T80" fmla="*/ 0 w 221"/>
                <a:gd name="T81" fmla="*/ 1 h 234"/>
                <a:gd name="T82" fmla="*/ 0 w 221"/>
                <a:gd name="T83" fmla="*/ 1 h 234"/>
                <a:gd name="T84" fmla="*/ 0 w 221"/>
                <a:gd name="T85" fmla="*/ 1 h 234"/>
                <a:gd name="T86" fmla="*/ 0 w 221"/>
                <a:gd name="T87" fmla="*/ 1 h 234"/>
                <a:gd name="T88" fmla="*/ 0 w 221"/>
                <a:gd name="T89" fmla="*/ 1 h 234"/>
                <a:gd name="T90" fmla="*/ 0 w 221"/>
                <a:gd name="T91" fmla="*/ 1 h 234"/>
                <a:gd name="T92" fmla="*/ 0 w 221"/>
                <a:gd name="T93" fmla="*/ 1 h 234"/>
                <a:gd name="T94" fmla="*/ 0 w 221"/>
                <a:gd name="T95" fmla="*/ 1 h 234"/>
                <a:gd name="T96" fmla="*/ 0 w 221"/>
                <a:gd name="T97" fmla="*/ 1 h 234"/>
                <a:gd name="T98" fmla="*/ 0 w 221"/>
                <a:gd name="T99" fmla="*/ 1 h 234"/>
                <a:gd name="T100" fmla="*/ 0 w 221"/>
                <a:gd name="T101" fmla="*/ 1 h 234"/>
                <a:gd name="T102" fmla="*/ 0 w 221"/>
                <a:gd name="T103" fmla="*/ 1 h 234"/>
                <a:gd name="T104" fmla="*/ 0 w 221"/>
                <a:gd name="T105" fmla="*/ 1 h 234"/>
                <a:gd name="T106" fmla="*/ 0 w 221"/>
                <a:gd name="T107" fmla="*/ 1 h 234"/>
                <a:gd name="T108" fmla="*/ 0 w 221"/>
                <a:gd name="T109" fmla="*/ 1 h 234"/>
                <a:gd name="T110" fmla="*/ 0 w 221"/>
                <a:gd name="T111" fmla="*/ 0 h 234"/>
                <a:gd name="T112" fmla="*/ 0 w 221"/>
                <a:gd name="T113" fmla="*/ 0 h 23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21"/>
                <a:gd name="T172" fmla="*/ 0 h 234"/>
                <a:gd name="T173" fmla="*/ 221 w 221"/>
                <a:gd name="T174" fmla="*/ 234 h 23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21" h="234">
                  <a:moveTo>
                    <a:pt x="221" y="0"/>
                  </a:moveTo>
                  <a:lnTo>
                    <a:pt x="160" y="119"/>
                  </a:lnTo>
                  <a:lnTo>
                    <a:pt x="187" y="152"/>
                  </a:lnTo>
                  <a:lnTo>
                    <a:pt x="160" y="178"/>
                  </a:lnTo>
                  <a:lnTo>
                    <a:pt x="211" y="234"/>
                  </a:lnTo>
                  <a:lnTo>
                    <a:pt x="103" y="224"/>
                  </a:lnTo>
                  <a:lnTo>
                    <a:pt x="101" y="218"/>
                  </a:lnTo>
                  <a:lnTo>
                    <a:pt x="94" y="211"/>
                  </a:lnTo>
                  <a:lnTo>
                    <a:pt x="88" y="205"/>
                  </a:lnTo>
                  <a:lnTo>
                    <a:pt x="82" y="201"/>
                  </a:lnTo>
                  <a:lnTo>
                    <a:pt x="73" y="196"/>
                  </a:lnTo>
                  <a:lnTo>
                    <a:pt x="61" y="192"/>
                  </a:lnTo>
                  <a:lnTo>
                    <a:pt x="48" y="186"/>
                  </a:lnTo>
                  <a:lnTo>
                    <a:pt x="37" y="182"/>
                  </a:lnTo>
                  <a:lnTo>
                    <a:pt x="25" y="180"/>
                  </a:lnTo>
                  <a:lnTo>
                    <a:pt x="18" y="178"/>
                  </a:lnTo>
                  <a:lnTo>
                    <a:pt x="10" y="177"/>
                  </a:lnTo>
                  <a:lnTo>
                    <a:pt x="4" y="177"/>
                  </a:lnTo>
                  <a:lnTo>
                    <a:pt x="0" y="177"/>
                  </a:lnTo>
                  <a:lnTo>
                    <a:pt x="0" y="175"/>
                  </a:lnTo>
                  <a:lnTo>
                    <a:pt x="4" y="173"/>
                  </a:lnTo>
                  <a:lnTo>
                    <a:pt x="10" y="169"/>
                  </a:lnTo>
                  <a:lnTo>
                    <a:pt x="18" y="165"/>
                  </a:lnTo>
                  <a:lnTo>
                    <a:pt x="23" y="161"/>
                  </a:lnTo>
                  <a:lnTo>
                    <a:pt x="33" y="156"/>
                  </a:lnTo>
                  <a:lnTo>
                    <a:pt x="40" y="152"/>
                  </a:lnTo>
                  <a:lnTo>
                    <a:pt x="50" y="152"/>
                  </a:lnTo>
                  <a:lnTo>
                    <a:pt x="57" y="150"/>
                  </a:lnTo>
                  <a:lnTo>
                    <a:pt x="65" y="152"/>
                  </a:lnTo>
                  <a:lnTo>
                    <a:pt x="71" y="152"/>
                  </a:lnTo>
                  <a:lnTo>
                    <a:pt x="76" y="156"/>
                  </a:lnTo>
                  <a:lnTo>
                    <a:pt x="84" y="159"/>
                  </a:lnTo>
                  <a:lnTo>
                    <a:pt x="88" y="157"/>
                  </a:lnTo>
                  <a:lnTo>
                    <a:pt x="88" y="150"/>
                  </a:lnTo>
                  <a:lnTo>
                    <a:pt x="88" y="140"/>
                  </a:lnTo>
                  <a:lnTo>
                    <a:pt x="88" y="131"/>
                  </a:lnTo>
                  <a:lnTo>
                    <a:pt x="88" y="125"/>
                  </a:lnTo>
                  <a:lnTo>
                    <a:pt x="88" y="119"/>
                  </a:lnTo>
                  <a:lnTo>
                    <a:pt x="88" y="112"/>
                  </a:lnTo>
                  <a:lnTo>
                    <a:pt x="88" y="104"/>
                  </a:lnTo>
                  <a:lnTo>
                    <a:pt x="88" y="97"/>
                  </a:lnTo>
                  <a:lnTo>
                    <a:pt x="88" y="91"/>
                  </a:lnTo>
                  <a:lnTo>
                    <a:pt x="88" y="83"/>
                  </a:lnTo>
                  <a:lnTo>
                    <a:pt x="88" y="74"/>
                  </a:lnTo>
                  <a:lnTo>
                    <a:pt x="92" y="68"/>
                  </a:lnTo>
                  <a:lnTo>
                    <a:pt x="94" y="66"/>
                  </a:lnTo>
                  <a:lnTo>
                    <a:pt x="99" y="70"/>
                  </a:lnTo>
                  <a:lnTo>
                    <a:pt x="103" y="78"/>
                  </a:lnTo>
                  <a:lnTo>
                    <a:pt x="111" y="87"/>
                  </a:lnTo>
                  <a:lnTo>
                    <a:pt x="114" y="95"/>
                  </a:lnTo>
                  <a:lnTo>
                    <a:pt x="118" y="104"/>
                  </a:lnTo>
                  <a:lnTo>
                    <a:pt x="120" y="112"/>
                  </a:lnTo>
                  <a:lnTo>
                    <a:pt x="122" y="114"/>
                  </a:lnTo>
                  <a:lnTo>
                    <a:pt x="122" y="59"/>
                  </a:lnTo>
                  <a:lnTo>
                    <a:pt x="107" y="34"/>
                  </a:lnTo>
                  <a:lnTo>
                    <a:pt x="221" y="0"/>
                  </a:lnTo>
                  <a:close/>
                </a:path>
              </a:pathLst>
            </a:custGeom>
            <a:solidFill>
              <a:srgbClr val="7A94A8"/>
            </a:solidFill>
            <a:ln w="9525">
              <a:noFill/>
              <a:miter lim="800000"/>
              <a:headEnd/>
              <a:tailEnd/>
            </a:ln>
          </p:spPr>
          <p:txBody>
            <a:bodyPr>
              <a:prstTxWarp prst="textNoShape">
                <a:avLst/>
              </a:prstTxWarp>
            </a:bodyPr>
            <a:lstStyle/>
            <a:p>
              <a:endParaRPr lang="en-US"/>
            </a:p>
          </p:txBody>
        </p:sp>
        <p:sp>
          <p:nvSpPr>
            <p:cNvPr id="50225" name="Freeform 189"/>
            <p:cNvSpPr>
              <a:spLocks/>
            </p:cNvSpPr>
            <p:nvPr/>
          </p:nvSpPr>
          <p:spPr bwMode="auto">
            <a:xfrm>
              <a:off x="4683" y="3144"/>
              <a:ext cx="58" cy="128"/>
            </a:xfrm>
            <a:custGeom>
              <a:avLst/>
              <a:gdLst>
                <a:gd name="T0" fmla="*/ 1 w 116"/>
                <a:gd name="T1" fmla="*/ 0 h 255"/>
                <a:gd name="T2" fmla="*/ 1 w 116"/>
                <a:gd name="T3" fmla="*/ 1 h 255"/>
                <a:gd name="T4" fmla="*/ 1 w 116"/>
                <a:gd name="T5" fmla="*/ 1 h 255"/>
                <a:gd name="T6" fmla="*/ 1 w 116"/>
                <a:gd name="T7" fmla="*/ 1 h 255"/>
                <a:gd name="T8" fmla="*/ 1 w 116"/>
                <a:gd name="T9" fmla="*/ 1 h 255"/>
                <a:gd name="T10" fmla="*/ 1 w 116"/>
                <a:gd name="T11" fmla="*/ 1 h 255"/>
                <a:gd name="T12" fmla="*/ 1 w 116"/>
                <a:gd name="T13" fmla="*/ 1 h 255"/>
                <a:gd name="T14" fmla="*/ 1 w 116"/>
                <a:gd name="T15" fmla="*/ 1 h 255"/>
                <a:gd name="T16" fmla="*/ 1 w 116"/>
                <a:gd name="T17" fmla="*/ 1 h 255"/>
                <a:gd name="T18" fmla="*/ 1 w 116"/>
                <a:gd name="T19" fmla="*/ 1 h 255"/>
                <a:gd name="T20" fmla="*/ 1 w 116"/>
                <a:gd name="T21" fmla="*/ 1 h 255"/>
                <a:gd name="T22" fmla="*/ 1 w 116"/>
                <a:gd name="T23" fmla="*/ 1 h 255"/>
                <a:gd name="T24" fmla="*/ 1 w 116"/>
                <a:gd name="T25" fmla="*/ 1 h 255"/>
                <a:gd name="T26" fmla="*/ 1 w 116"/>
                <a:gd name="T27" fmla="*/ 1 h 255"/>
                <a:gd name="T28" fmla="*/ 1 w 116"/>
                <a:gd name="T29" fmla="*/ 1 h 255"/>
                <a:gd name="T30" fmla="*/ 1 w 116"/>
                <a:gd name="T31" fmla="*/ 1 h 255"/>
                <a:gd name="T32" fmla="*/ 1 w 116"/>
                <a:gd name="T33" fmla="*/ 1 h 255"/>
                <a:gd name="T34" fmla="*/ 1 w 116"/>
                <a:gd name="T35" fmla="*/ 1 h 255"/>
                <a:gd name="T36" fmla="*/ 1 w 116"/>
                <a:gd name="T37" fmla="*/ 1 h 255"/>
                <a:gd name="T38" fmla="*/ 1 w 116"/>
                <a:gd name="T39" fmla="*/ 1 h 255"/>
                <a:gd name="T40" fmla="*/ 1 w 116"/>
                <a:gd name="T41" fmla="*/ 1 h 255"/>
                <a:gd name="T42" fmla="*/ 1 w 116"/>
                <a:gd name="T43" fmla="*/ 1 h 255"/>
                <a:gd name="T44" fmla="*/ 1 w 116"/>
                <a:gd name="T45" fmla="*/ 1 h 255"/>
                <a:gd name="T46" fmla="*/ 1 w 116"/>
                <a:gd name="T47" fmla="*/ 1 h 255"/>
                <a:gd name="T48" fmla="*/ 1 w 116"/>
                <a:gd name="T49" fmla="*/ 1 h 255"/>
                <a:gd name="T50" fmla="*/ 1 w 116"/>
                <a:gd name="T51" fmla="*/ 1 h 255"/>
                <a:gd name="T52" fmla="*/ 1 w 116"/>
                <a:gd name="T53" fmla="*/ 1 h 255"/>
                <a:gd name="T54" fmla="*/ 1 w 116"/>
                <a:gd name="T55" fmla="*/ 1 h 255"/>
                <a:gd name="T56" fmla="*/ 1 w 116"/>
                <a:gd name="T57" fmla="*/ 1 h 255"/>
                <a:gd name="T58" fmla="*/ 1 w 116"/>
                <a:gd name="T59" fmla="*/ 1 h 255"/>
                <a:gd name="T60" fmla="*/ 1 w 116"/>
                <a:gd name="T61" fmla="*/ 1 h 255"/>
                <a:gd name="T62" fmla="*/ 1 w 116"/>
                <a:gd name="T63" fmla="*/ 1 h 255"/>
                <a:gd name="T64" fmla="*/ 1 w 116"/>
                <a:gd name="T65" fmla="*/ 1 h 255"/>
                <a:gd name="T66" fmla="*/ 1 w 116"/>
                <a:gd name="T67" fmla="*/ 1 h 255"/>
                <a:gd name="T68" fmla="*/ 1 w 116"/>
                <a:gd name="T69" fmla="*/ 1 h 255"/>
                <a:gd name="T70" fmla="*/ 1 w 116"/>
                <a:gd name="T71" fmla="*/ 1 h 255"/>
                <a:gd name="T72" fmla="*/ 1 w 116"/>
                <a:gd name="T73" fmla="*/ 1 h 255"/>
                <a:gd name="T74" fmla="*/ 1 w 116"/>
                <a:gd name="T75" fmla="*/ 1 h 255"/>
                <a:gd name="T76" fmla="*/ 1 w 116"/>
                <a:gd name="T77" fmla="*/ 1 h 255"/>
                <a:gd name="T78" fmla="*/ 1 w 116"/>
                <a:gd name="T79" fmla="*/ 1 h 255"/>
                <a:gd name="T80" fmla="*/ 1 w 116"/>
                <a:gd name="T81" fmla="*/ 1 h 255"/>
                <a:gd name="T82" fmla="*/ 1 w 116"/>
                <a:gd name="T83" fmla="*/ 1 h 255"/>
                <a:gd name="T84" fmla="*/ 1 w 116"/>
                <a:gd name="T85" fmla="*/ 1 h 255"/>
                <a:gd name="T86" fmla="*/ 0 w 116"/>
                <a:gd name="T87" fmla="*/ 1 h 255"/>
                <a:gd name="T88" fmla="*/ 0 w 116"/>
                <a:gd name="T89" fmla="*/ 1 h 255"/>
                <a:gd name="T90" fmla="*/ 0 w 116"/>
                <a:gd name="T91" fmla="*/ 1 h 255"/>
                <a:gd name="T92" fmla="*/ 0 w 116"/>
                <a:gd name="T93" fmla="*/ 1 h 255"/>
                <a:gd name="T94" fmla="*/ 0 w 116"/>
                <a:gd name="T95" fmla="*/ 1 h 255"/>
                <a:gd name="T96" fmla="*/ 0 w 116"/>
                <a:gd name="T97" fmla="*/ 1 h 255"/>
                <a:gd name="T98" fmla="*/ 0 w 116"/>
                <a:gd name="T99" fmla="*/ 1 h 255"/>
                <a:gd name="T100" fmla="*/ 0 w 116"/>
                <a:gd name="T101" fmla="*/ 1 h 255"/>
                <a:gd name="T102" fmla="*/ 1 w 116"/>
                <a:gd name="T103" fmla="*/ 1 h 255"/>
                <a:gd name="T104" fmla="*/ 1 w 116"/>
                <a:gd name="T105" fmla="*/ 1 h 255"/>
                <a:gd name="T106" fmla="*/ 1 w 116"/>
                <a:gd name="T107" fmla="*/ 1 h 255"/>
                <a:gd name="T108" fmla="*/ 1 w 116"/>
                <a:gd name="T109" fmla="*/ 1 h 255"/>
                <a:gd name="T110" fmla="*/ 1 w 116"/>
                <a:gd name="T111" fmla="*/ 0 h 255"/>
                <a:gd name="T112" fmla="*/ 1 w 116"/>
                <a:gd name="T113" fmla="*/ 0 h 2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16"/>
                <a:gd name="T172" fmla="*/ 0 h 255"/>
                <a:gd name="T173" fmla="*/ 116 w 116"/>
                <a:gd name="T174" fmla="*/ 255 h 2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16" h="255">
                  <a:moveTo>
                    <a:pt x="116" y="0"/>
                  </a:moveTo>
                  <a:lnTo>
                    <a:pt x="114" y="2"/>
                  </a:lnTo>
                  <a:lnTo>
                    <a:pt x="114" y="9"/>
                  </a:lnTo>
                  <a:lnTo>
                    <a:pt x="112" y="13"/>
                  </a:lnTo>
                  <a:lnTo>
                    <a:pt x="112" y="21"/>
                  </a:lnTo>
                  <a:lnTo>
                    <a:pt x="110" y="28"/>
                  </a:lnTo>
                  <a:lnTo>
                    <a:pt x="110" y="36"/>
                  </a:lnTo>
                  <a:lnTo>
                    <a:pt x="109" y="43"/>
                  </a:lnTo>
                  <a:lnTo>
                    <a:pt x="107" y="53"/>
                  </a:lnTo>
                  <a:lnTo>
                    <a:pt x="105" y="63"/>
                  </a:lnTo>
                  <a:lnTo>
                    <a:pt x="103" y="74"/>
                  </a:lnTo>
                  <a:lnTo>
                    <a:pt x="99" y="83"/>
                  </a:lnTo>
                  <a:lnTo>
                    <a:pt x="97" y="97"/>
                  </a:lnTo>
                  <a:lnTo>
                    <a:pt x="93" y="108"/>
                  </a:lnTo>
                  <a:lnTo>
                    <a:pt x="91" y="121"/>
                  </a:lnTo>
                  <a:lnTo>
                    <a:pt x="86" y="133"/>
                  </a:lnTo>
                  <a:lnTo>
                    <a:pt x="80" y="144"/>
                  </a:lnTo>
                  <a:lnTo>
                    <a:pt x="76" y="156"/>
                  </a:lnTo>
                  <a:lnTo>
                    <a:pt x="72" y="167"/>
                  </a:lnTo>
                  <a:lnTo>
                    <a:pt x="67" y="177"/>
                  </a:lnTo>
                  <a:lnTo>
                    <a:pt x="61" y="190"/>
                  </a:lnTo>
                  <a:lnTo>
                    <a:pt x="57" y="199"/>
                  </a:lnTo>
                  <a:lnTo>
                    <a:pt x="53" y="209"/>
                  </a:lnTo>
                  <a:lnTo>
                    <a:pt x="48" y="218"/>
                  </a:lnTo>
                  <a:lnTo>
                    <a:pt x="44" y="226"/>
                  </a:lnTo>
                  <a:lnTo>
                    <a:pt x="40" y="234"/>
                  </a:lnTo>
                  <a:lnTo>
                    <a:pt x="36" y="241"/>
                  </a:lnTo>
                  <a:lnTo>
                    <a:pt x="33" y="249"/>
                  </a:lnTo>
                  <a:lnTo>
                    <a:pt x="33" y="255"/>
                  </a:lnTo>
                  <a:lnTo>
                    <a:pt x="29" y="249"/>
                  </a:lnTo>
                  <a:lnTo>
                    <a:pt x="27" y="241"/>
                  </a:lnTo>
                  <a:lnTo>
                    <a:pt x="25" y="234"/>
                  </a:lnTo>
                  <a:lnTo>
                    <a:pt x="23" y="226"/>
                  </a:lnTo>
                  <a:lnTo>
                    <a:pt x="19" y="218"/>
                  </a:lnTo>
                  <a:lnTo>
                    <a:pt x="19" y="209"/>
                  </a:lnTo>
                  <a:lnTo>
                    <a:pt x="15" y="199"/>
                  </a:lnTo>
                  <a:lnTo>
                    <a:pt x="12" y="190"/>
                  </a:lnTo>
                  <a:lnTo>
                    <a:pt x="10" y="178"/>
                  </a:lnTo>
                  <a:lnTo>
                    <a:pt x="8" y="169"/>
                  </a:lnTo>
                  <a:lnTo>
                    <a:pt x="6" y="158"/>
                  </a:lnTo>
                  <a:lnTo>
                    <a:pt x="4" y="144"/>
                  </a:lnTo>
                  <a:lnTo>
                    <a:pt x="2" y="135"/>
                  </a:lnTo>
                  <a:lnTo>
                    <a:pt x="2" y="125"/>
                  </a:lnTo>
                  <a:lnTo>
                    <a:pt x="0" y="112"/>
                  </a:lnTo>
                  <a:lnTo>
                    <a:pt x="0" y="102"/>
                  </a:lnTo>
                  <a:lnTo>
                    <a:pt x="0" y="91"/>
                  </a:lnTo>
                  <a:lnTo>
                    <a:pt x="0" y="83"/>
                  </a:lnTo>
                  <a:lnTo>
                    <a:pt x="0" y="74"/>
                  </a:lnTo>
                  <a:lnTo>
                    <a:pt x="0" y="64"/>
                  </a:lnTo>
                  <a:lnTo>
                    <a:pt x="0" y="57"/>
                  </a:lnTo>
                  <a:lnTo>
                    <a:pt x="0" y="51"/>
                  </a:lnTo>
                  <a:lnTo>
                    <a:pt x="2" y="38"/>
                  </a:lnTo>
                  <a:lnTo>
                    <a:pt x="4" y="28"/>
                  </a:lnTo>
                  <a:lnTo>
                    <a:pt x="4" y="23"/>
                  </a:lnTo>
                  <a:lnTo>
                    <a:pt x="6" y="21"/>
                  </a:lnTo>
                  <a:lnTo>
                    <a:pt x="116" y="0"/>
                  </a:lnTo>
                  <a:close/>
                </a:path>
              </a:pathLst>
            </a:custGeom>
            <a:solidFill>
              <a:srgbClr val="B3FFFF"/>
            </a:solidFill>
            <a:ln w="9525">
              <a:noFill/>
              <a:miter lim="800000"/>
              <a:headEnd/>
              <a:tailEnd/>
            </a:ln>
          </p:spPr>
          <p:txBody>
            <a:bodyPr>
              <a:prstTxWarp prst="textNoShape">
                <a:avLst/>
              </a:prstTxWarp>
            </a:bodyPr>
            <a:lstStyle/>
            <a:p>
              <a:endParaRPr lang="en-US"/>
            </a:p>
          </p:txBody>
        </p:sp>
        <p:sp>
          <p:nvSpPr>
            <p:cNvPr id="50226" name="Freeform 192"/>
            <p:cNvSpPr>
              <a:spLocks/>
            </p:cNvSpPr>
            <p:nvPr/>
          </p:nvSpPr>
          <p:spPr bwMode="auto">
            <a:xfrm>
              <a:off x="3738" y="3249"/>
              <a:ext cx="440" cy="419"/>
            </a:xfrm>
            <a:custGeom>
              <a:avLst/>
              <a:gdLst>
                <a:gd name="T0" fmla="*/ 1 w 880"/>
                <a:gd name="T1" fmla="*/ 1 h 838"/>
                <a:gd name="T2" fmla="*/ 1 w 880"/>
                <a:gd name="T3" fmla="*/ 1 h 838"/>
                <a:gd name="T4" fmla="*/ 1 w 880"/>
                <a:gd name="T5" fmla="*/ 1 h 838"/>
                <a:gd name="T6" fmla="*/ 1 w 880"/>
                <a:gd name="T7" fmla="*/ 1 h 838"/>
                <a:gd name="T8" fmla="*/ 1 w 880"/>
                <a:gd name="T9" fmla="*/ 1 h 838"/>
                <a:gd name="T10" fmla="*/ 1 w 880"/>
                <a:gd name="T11" fmla="*/ 1 h 838"/>
                <a:gd name="T12" fmla="*/ 1 w 880"/>
                <a:gd name="T13" fmla="*/ 1 h 838"/>
                <a:gd name="T14" fmla="*/ 1 w 880"/>
                <a:gd name="T15" fmla="*/ 1 h 838"/>
                <a:gd name="T16" fmla="*/ 1 w 880"/>
                <a:gd name="T17" fmla="*/ 1 h 838"/>
                <a:gd name="T18" fmla="*/ 1 w 880"/>
                <a:gd name="T19" fmla="*/ 1 h 838"/>
                <a:gd name="T20" fmla="*/ 1 w 880"/>
                <a:gd name="T21" fmla="*/ 1 h 838"/>
                <a:gd name="T22" fmla="*/ 1 w 880"/>
                <a:gd name="T23" fmla="*/ 0 h 838"/>
                <a:gd name="T24" fmla="*/ 1 w 880"/>
                <a:gd name="T25" fmla="*/ 0 h 838"/>
                <a:gd name="T26" fmla="*/ 1 w 880"/>
                <a:gd name="T27" fmla="*/ 1 h 838"/>
                <a:gd name="T28" fmla="*/ 1 w 880"/>
                <a:gd name="T29" fmla="*/ 1 h 838"/>
                <a:gd name="T30" fmla="*/ 1 w 880"/>
                <a:gd name="T31" fmla="*/ 1 h 838"/>
                <a:gd name="T32" fmla="*/ 1 w 880"/>
                <a:gd name="T33" fmla="*/ 1 h 838"/>
                <a:gd name="T34" fmla="*/ 1 w 880"/>
                <a:gd name="T35" fmla="*/ 1 h 838"/>
                <a:gd name="T36" fmla="*/ 1 w 880"/>
                <a:gd name="T37" fmla="*/ 1 h 838"/>
                <a:gd name="T38" fmla="*/ 1 w 880"/>
                <a:gd name="T39" fmla="*/ 1 h 838"/>
                <a:gd name="T40" fmla="*/ 0 w 880"/>
                <a:gd name="T41" fmla="*/ 1 h 838"/>
                <a:gd name="T42" fmla="*/ 1 w 880"/>
                <a:gd name="T43" fmla="*/ 1 h 838"/>
                <a:gd name="T44" fmla="*/ 1 w 880"/>
                <a:gd name="T45" fmla="*/ 1 h 838"/>
                <a:gd name="T46" fmla="*/ 1 w 880"/>
                <a:gd name="T47" fmla="*/ 1 h 838"/>
                <a:gd name="T48" fmla="*/ 1 w 880"/>
                <a:gd name="T49" fmla="*/ 1 h 838"/>
                <a:gd name="T50" fmla="*/ 1 w 880"/>
                <a:gd name="T51" fmla="*/ 1 h 838"/>
                <a:gd name="T52" fmla="*/ 1 w 880"/>
                <a:gd name="T53" fmla="*/ 1 h 838"/>
                <a:gd name="T54" fmla="*/ 1 w 880"/>
                <a:gd name="T55" fmla="*/ 1 h 838"/>
                <a:gd name="T56" fmla="*/ 1 w 880"/>
                <a:gd name="T57" fmla="*/ 1 h 838"/>
                <a:gd name="T58" fmla="*/ 1 w 880"/>
                <a:gd name="T59" fmla="*/ 1 h 838"/>
                <a:gd name="T60" fmla="*/ 1 w 880"/>
                <a:gd name="T61" fmla="*/ 1 h 838"/>
                <a:gd name="T62" fmla="*/ 1 w 880"/>
                <a:gd name="T63" fmla="*/ 1 h 838"/>
                <a:gd name="T64" fmla="*/ 1 w 880"/>
                <a:gd name="T65" fmla="*/ 1 h 838"/>
                <a:gd name="T66" fmla="*/ 1 w 880"/>
                <a:gd name="T67" fmla="*/ 1 h 838"/>
                <a:gd name="T68" fmla="*/ 1 w 880"/>
                <a:gd name="T69" fmla="*/ 1 h 838"/>
                <a:gd name="T70" fmla="*/ 1 w 880"/>
                <a:gd name="T71" fmla="*/ 1 h 838"/>
                <a:gd name="T72" fmla="*/ 1 w 880"/>
                <a:gd name="T73" fmla="*/ 1 h 838"/>
                <a:gd name="T74" fmla="*/ 1 w 880"/>
                <a:gd name="T75" fmla="*/ 1 h 838"/>
                <a:gd name="T76" fmla="*/ 1 w 880"/>
                <a:gd name="T77" fmla="*/ 1 h 838"/>
                <a:gd name="T78" fmla="*/ 1 w 880"/>
                <a:gd name="T79" fmla="*/ 1 h 838"/>
                <a:gd name="T80" fmla="*/ 1 w 880"/>
                <a:gd name="T81" fmla="*/ 1 h 838"/>
                <a:gd name="T82" fmla="*/ 1 w 880"/>
                <a:gd name="T83" fmla="*/ 1 h 838"/>
                <a:gd name="T84" fmla="*/ 1 w 880"/>
                <a:gd name="T85" fmla="*/ 1 h 838"/>
                <a:gd name="T86" fmla="*/ 1 w 880"/>
                <a:gd name="T87" fmla="*/ 1 h 838"/>
                <a:gd name="T88" fmla="*/ 1 w 880"/>
                <a:gd name="T89" fmla="*/ 1 h 838"/>
                <a:gd name="T90" fmla="*/ 1 w 880"/>
                <a:gd name="T91" fmla="*/ 1 h 838"/>
                <a:gd name="T92" fmla="*/ 1 w 880"/>
                <a:gd name="T93" fmla="*/ 1 h 838"/>
                <a:gd name="T94" fmla="*/ 1 w 880"/>
                <a:gd name="T95" fmla="*/ 1 h 838"/>
                <a:gd name="T96" fmla="*/ 1 w 880"/>
                <a:gd name="T97" fmla="*/ 1 h 838"/>
                <a:gd name="T98" fmla="*/ 1 w 880"/>
                <a:gd name="T99" fmla="*/ 1 h 838"/>
                <a:gd name="T100" fmla="*/ 1 w 880"/>
                <a:gd name="T101" fmla="*/ 1 h 838"/>
                <a:gd name="T102" fmla="*/ 1 w 880"/>
                <a:gd name="T103" fmla="*/ 1 h 838"/>
                <a:gd name="T104" fmla="*/ 1 w 880"/>
                <a:gd name="T105" fmla="*/ 1 h 838"/>
                <a:gd name="T106" fmla="*/ 1 w 880"/>
                <a:gd name="T107" fmla="*/ 1 h 83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880"/>
                <a:gd name="T163" fmla="*/ 0 h 838"/>
                <a:gd name="T164" fmla="*/ 880 w 880"/>
                <a:gd name="T165" fmla="*/ 838 h 83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880" h="838">
                  <a:moveTo>
                    <a:pt x="444" y="517"/>
                  </a:moveTo>
                  <a:lnTo>
                    <a:pt x="443" y="513"/>
                  </a:lnTo>
                  <a:lnTo>
                    <a:pt x="443" y="510"/>
                  </a:lnTo>
                  <a:lnTo>
                    <a:pt x="443" y="500"/>
                  </a:lnTo>
                  <a:lnTo>
                    <a:pt x="443" y="490"/>
                  </a:lnTo>
                  <a:lnTo>
                    <a:pt x="439" y="475"/>
                  </a:lnTo>
                  <a:lnTo>
                    <a:pt x="437" y="462"/>
                  </a:lnTo>
                  <a:lnTo>
                    <a:pt x="435" y="443"/>
                  </a:lnTo>
                  <a:lnTo>
                    <a:pt x="433" y="426"/>
                  </a:lnTo>
                  <a:lnTo>
                    <a:pt x="427" y="403"/>
                  </a:lnTo>
                  <a:lnTo>
                    <a:pt x="424" y="382"/>
                  </a:lnTo>
                  <a:lnTo>
                    <a:pt x="418" y="359"/>
                  </a:lnTo>
                  <a:lnTo>
                    <a:pt x="414" y="336"/>
                  </a:lnTo>
                  <a:lnTo>
                    <a:pt x="406" y="314"/>
                  </a:lnTo>
                  <a:lnTo>
                    <a:pt x="401" y="291"/>
                  </a:lnTo>
                  <a:lnTo>
                    <a:pt x="393" y="268"/>
                  </a:lnTo>
                  <a:lnTo>
                    <a:pt x="386" y="245"/>
                  </a:lnTo>
                  <a:lnTo>
                    <a:pt x="374" y="222"/>
                  </a:lnTo>
                  <a:lnTo>
                    <a:pt x="365" y="201"/>
                  </a:lnTo>
                  <a:lnTo>
                    <a:pt x="353" y="181"/>
                  </a:lnTo>
                  <a:lnTo>
                    <a:pt x="342" y="162"/>
                  </a:lnTo>
                  <a:lnTo>
                    <a:pt x="330" y="143"/>
                  </a:lnTo>
                  <a:lnTo>
                    <a:pt x="317" y="127"/>
                  </a:lnTo>
                  <a:lnTo>
                    <a:pt x="306" y="110"/>
                  </a:lnTo>
                  <a:lnTo>
                    <a:pt x="292" y="97"/>
                  </a:lnTo>
                  <a:lnTo>
                    <a:pt x="279" y="82"/>
                  </a:lnTo>
                  <a:lnTo>
                    <a:pt x="266" y="70"/>
                  </a:lnTo>
                  <a:lnTo>
                    <a:pt x="252" y="57"/>
                  </a:lnTo>
                  <a:lnTo>
                    <a:pt x="241" y="46"/>
                  </a:lnTo>
                  <a:lnTo>
                    <a:pt x="228" y="34"/>
                  </a:lnTo>
                  <a:lnTo>
                    <a:pt x="214" y="27"/>
                  </a:lnTo>
                  <a:lnTo>
                    <a:pt x="203" y="19"/>
                  </a:lnTo>
                  <a:lnTo>
                    <a:pt x="192" y="13"/>
                  </a:lnTo>
                  <a:lnTo>
                    <a:pt x="180" y="8"/>
                  </a:lnTo>
                  <a:lnTo>
                    <a:pt x="169" y="4"/>
                  </a:lnTo>
                  <a:lnTo>
                    <a:pt x="157" y="0"/>
                  </a:lnTo>
                  <a:lnTo>
                    <a:pt x="148" y="0"/>
                  </a:lnTo>
                  <a:lnTo>
                    <a:pt x="136" y="0"/>
                  </a:lnTo>
                  <a:lnTo>
                    <a:pt x="129" y="0"/>
                  </a:lnTo>
                  <a:lnTo>
                    <a:pt x="119" y="4"/>
                  </a:lnTo>
                  <a:lnTo>
                    <a:pt x="112" y="8"/>
                  </a:lnTo>
                  <a:lnTo>
                    <a:pt x="102" y="9"/>
                  </a:lnTo>
                  <a:lnTo>
                    <a:pt x="95" y="15"/>
                  </a:lnTo>
                  <a:lnTo>
                    <a:pt x="87" y="21"/>
                  </a:lnTo>
                  <a:lnTo>
                    <a:pt x="79" y="28"/>
                  </a:lnTo>
                  <a:lnTo>
                    <a:pt x="72" y="36"/>
                  </a:lnTo>
                  <a:lnTo>
                    <a:pt x="68" y="46"/>
                  </a:lnTo>
                  <a:lnTo>
                    <a:pt x="60" y="57"/>
                  </a:lnTo>
                  <a:lnTo>
                    <a:pt x="55" y="68"/>
                  </a:lnTo>
                  <a:lnTo>
                    <a:pt x="47" y="78"/>
                  </a:lnTo>
                  <a:lnTo>
                    <a:pt x="41" y="91"/>
                  </a:lnTo>
                  <a:lnTo>
                    <a:pt x="36" y="103"/>
                  </a:lnTo>
                  <a:lnTo>
                    <a:pt x="32" y="118"/>
                  </a:lnTo>
                  <a:lnTo>
                    <a:pt x="24" y="131"/>
                  </a:lnTo>
                  <a:lnTo>
                    <a:pt x="21" y="146"/>
                  </a:lnTo>
                  <a:lnTo>
                    <a:pt x="17" y="162"/>
                  </a:lnTo>
                  <a:lnTo>
                    <a:pt x="13" y="179"/>
                  </a:lnTo>
                  <a:lnTo>
                    <a:pt x="9" y="194"/>
                  </a:lnTo>
                  <a:lnTo>
                    <a:pt x="5" y="211"/>
                  </a:lnTo>
                  <a:lnTo>
                    <a:pt x="3" y="228"/>
                  </a:lnTo>
                  <a:lnTo>
                    <a:pt x="1" y="247"/>
                  </a:lnTo>
                  <a:lnTo>
                    <a:pt x="0" y="264"/>
                  </a:lnTo>
                  <a:lnTo>
                    <a:pt x="0" y="283"/>
                  </a:lnTo>
                  <a:lnTo>
                    <a:pt x="0" y="300"/>
                  </a:lnTo>
                  <a:lnTo>
                    <a:pt x="1" y="319"/>
                  </a:lnTo>
                  <a:lnTo>
                    <a:pt x="1" y="336"/>
                  </a:lnTo>
                  <a:lnTo>
                    <a:pt x="3" y="355"/>
                  </a:lnTo>
                  <a:lnTo>
                    <a:pt x="7" y="373"/>
                  </a:lnTo>
                  <a:lnTo>
                    <a:pt x="11" y="394"/>
                  </a:lnTo>
                  <a:lnTo>
                    <a:pt x="13" y="409"/>
                  </a:lnTo>
                  <a:lnTo>
                    <a:pt x="17" y="430"/>
                  </a:lnTo>
                  <a:lnTo>
                    <a:pt x="22" y="445"/>
                  </a:lnTo>
                  <a:lnTo>
                    <a:pt x="28" y="466"/>
                  </a:lnTo>
                  <a:lnTo>
                    <a:pt x="32" y="483"/>
                  </a:lnTo>
                  <a:lnTo>
                    <a:pt x="40" y="498"/>
                  </a:lnTo>
                  <a:lnTo>
                    <a:pt x="43" y="515"/>
                  </a:lnTo>
                  <a:lnTo>
                    <a:pt x="51" y="534"/>
                  </a:lnTo>
                  <a:lnTo>
                    <a:pt x="57" y="551"/>
                  </a:lnTo>
                  <a:lnTo>
                    <a:pt x="64" y="567"/>
                  </a:lnTo>
                  <a:lnTo>
                    <a:pt x="70" y="584"/>
                  </a:lnTo>
                  <a:lnTo>
                    <a:pt x="78" y="603"/>
                  </a:lnTo>
                  <a:lnTo>
                    <a:pt x="83" y="618"/>
                  </a:lnTo>
                  <a:lnTo>
                    <a:pt x="89" y="633"/>
                  </a:lnTo>
                  <a:lnTo>
                    <a:pt x="95" y="648"/>
                  </a:lnTo>
                  <a:lnTo>
                    <a:pt x="100" y="665"/>
                  </a:lnTo>
                  <a:lnTo>
                    <a:pt x="108" y="681"/>
                  </a:lnTo>
                  <a:lnTo>
                    <a:pt x="114" y="696"/>
                  </a:lnTo>
                  <a:lnTo>
                    <a:pt x="121" y="709"/>
                  </a:lnTo>
                  <a:lnTo>
                    <a:pt x="131" y="724"/>
                  </a:lnTo>
                  <a:lnTo>
                    <a:pt x="138" y="738"/>
                  </a:lnTo>
                  <a:lnTo>
                    <a:pt x="148" y="749"/>
                  </a:lnTo>
                  <a:lnTo>
                    <a:pt x="157" y="760"/>
                  </a:lnTo>
                  <a:lnTo>
                    <a:pt x="169" y="774"/>
                  </a:lnTo>
                  <a:lnTo>
                    <a:pt x="180" y="783"/>
                  </a:lnTo>
                  <a:lnTo>
                    <a:pt x="194" y="793"/>
                  </a:lnTo>
                  <a:lnTo>
                    <a:pt x="209" y="802"/>
                  </a:lnTo>
                  <a:lnTo>
                    <a:pt x="224" y="810"/>
                  </a:lnTo>
                  <a:lnTo>
                    <a:pt x="237" y="816"/>
                  </a:lnTo>
                  <a:lnTo>
                    <a:pt x="254" y="821"/>
                  </a:lnTo>
                  <a:lnTo>
                    <a:pt x="273" y="825"/>
                  </a:lnTo>
                  <a:lnTo>
                    <a:pt x="292" y="829"/>
                  </a:lnTo>
                  <a:lnTo>
                    <a:pt x="311" y="831"/>
                  </a:lnTo>
                  <a:lnTo>
                    <a:pt x="332" y="835"/>
                  </a:lnTo>
                  <a:lnTo>
                    <a:pt x="353" y="835"/>
                  </a:lnTo>
                  <a:lnTo>
                    <a:pt x="374" y="838"/>
                  </a:lnTo>
                  <a:lnTo>
                    <a:pt x="395" y="837"/>
                  </a:lnTo>
                  <a:lnTo>
                    <a:pt x="418" y="837"/>
                  </a:lnTo>
                  <a:lnTo>
                    <a:pt x="439" y="837"/>
                  </a:lnTo>
                  <a:lnTo>
                    <a:pt x="463" y="837"/>
                  </a:lnTo>
                  <a:lnTo>
                    <a:pt x="484" y="835"/>
                  </a:lnTo>
                  <a:lnTo>
                    <a:pt x="507" y="835"/>
                  </a:lnTo>
                  <a:lnTo>
                    <a:pt x="530" y="835"/>
                  </a:lnTo>
                  <a:lnTo>
                    <a:pt x="551" y="835"/>
                  </a:lnTo>
                  <a:lnTo>
                    <a:pt x="572" y="833"/>
                  </a:lnTo>
                  <a:lnTo>
                    <a:pt x="591" y="831"/>
                  </a:lnTo>
                  <a:lnTo>
                    <a:pt x="610" y="829"/>
                  </a:lnTo>
                  <a:lnTo>
                    <a:pt x="629" y="829"/>
                  </a:lnTo>
                  <a:lnTo>
                    <a:pt x="646" y="829"/>
                  </a:lnTo>
                  <a:lnTo>
                    <a:pt x="663" y="829"/>
                  </a:lnTo>
                  <a:lnTo>
                    <a:pt x="678" y="829"/>
                  </a:lnTo>
                  <a:lnTo>
                    <a:pt x="693" y="829"/>
                  </a:lnTo>
                  <a:lnTo>
                    <a:pt x="705" y="829"/>
                  </a:lnTo>
                  <a:lnTo>
                    <a:pt x="718" y="829"/>
                  </a:lnTo>
                  <a:lnTo>
                    <a:pt x="728" y="829"/>
                  </a:lnTo>
                  <a:lnTo>
                    <a:pt x="737" y="829"/>
                  </a:lnTo>
                  <a:lnTo>
                    <a:pt x="745" y="829"/>
                  </a:lnTo>
                  <a:lnTo>
                    <a:pt x="749" y="829"/>
                  </a:lnTo>
                  <a:lnTo>
                    <a:pt x="752" y="829"/>
                  </a:lnTo>
                  <a:lnTo>
                    <a:pt x="754" y="829"/>
                  </a:lnTo>
                  <a:lnTo>
                    <a:pt x="880" y="829"/>
                  </a:lnTo>
                  <a:lnTo>
                    <a:pt x="825" y="538"/>
                  </a:lnTo>
                  <a:lnTo>
                    <a:pt x="821" y="536"/>
                  </a:lnTo>
                  <a:lnTo>
                    <a:pt x="813" y="532"/>
                  </a:lnTo>
                  <a:lnTo>
                    <a:pt x="808" y="529"/>
                  </a:lnTo>
                  <a:lnTo>
                    <a:pt x="802" y="527"/>
                  </a:lnTo>
                  <a:lnTo>
                    <a:pt x="794" y="523"/>
                  </a:lnTo>
                  <a:lnTo>
                    <a:pt x="787" y="521"/>
                  </a:lnTo>
                  <a:lnTo>
                    <a:pt x="775" y="517"/>
                  </a:lnTo>
                  <a:lnTo>
                    <a:pt x="766" y="513"/>
                  </a:lnTo>
                  <a:lnTo>
                    <a:pt x="752" y="510"/>
                  </a:lnTo>
                  <a:lnTo>
                    <a:pt x="741" y="506"/>
                  </a:lnTo>
                  <a:lnTo>
                    <a:pt x="724" y="502"/>
                  </a:lnTo>
                  <a:lnTo>
                    <a:pt x="711" y="502"/>
                  </a:lnTo>
                  <a:lnTo>
                    <a:pt x="693" y="500"/>
                  </a:lnTo>
                  <a:lnTo>
                    <a:pt x="678" y="500"/>
                  </a:lnTo>
                  <a:lnTo>
                    <a:pt x="659" y="498"/>
                  </a:lnTo>
                  <a:lnTo>
                    <a:pt x="640" y="498"/>
                  </a:lnTo>
                  <a:lnTo>
                    <a:pt x="619" y="498"/>
                  </a:lnTo>
                  <a:lnTo>
                    <a:pt x="600" y="498"/>
                  </a:lnTo>
                  <a:lnTo>
                    <a:pt x="581" y="498"/>
                  </a:lnTo>
                  <a:lnTo>
                    <a:pt x="562" y="502"/>
                  </a:lnTo>
                  <a:lnTo>
                    <a:pt x="543" y="502"/>
                  </a:lnTo>
                  <a:lnTo>
                    <a:pt x="526" y="506"/>
                  </a:lnTo>
                  <a:lnTo>
                    <a:pt x="507" y="506"/>
                  </a:lnTo>
                  <a:lnTo>
                    <a:pt x="492" y="510"/>
                  </a:lnTo>
                  <a:lnTo>
                    <a:pt x="479" y="510"/>
                  </a:lnTo>
                  <a:lnTo>
                    <a:pt x="467" y="513"/>
                  </a:lnTo>
                  <a:lnTo>
                    <a:pt x="456" y="513"/>
                  </a:lnTo>
                  <a:lnTo>
                    <a:pt x="450" y="513"/>
                  </a:lnTo>
                  <a:lnTo>
                    <a:pt x="444" y="515"/>
                  </a:lnTo>
                  <a:lnTo>
                    <a:pt x="444" y="517"/>
                  </a:lnTo>
                  <a:close/>
                </a:path>
              </a:pathLst>
            </a:custGeom>
            <a:solidFill>
              <a:srgbClr val="FF704D"/>
            </a:solidFill>
            <a:ln w="9525">
              <a:noFill/>
              <a:miter lim="800000"/>
              <a:headEnd/>
              <a:tailEnd/>
            </a:ln>
          </p:spPr>
          <p:txBody>
            <a:bodyPr>
              <a:prstTxWarp prst="textNoShape">
                <a:avLst/>
              </a:prstTxWarp>
            </a:bodyPr>
            <a:lstStyle/>
            <a:p>
              <a:endParaRPr lang="en-US"/>
            </a:p>
          </p:txBody>
        </p:sp>
        <p:sp>
          <p:nvSpPr>
            <p:cNvPr id="50227" name="Freeform 193"/>
            <p:cNvSpPr>
              <a:spLocks/>
            </p:cNvSpPr>
            <p:nvPr/>
          </p:nvSpPr>
          <p:spPr bwMode="auto">
            <a:xfrm>
              <a:off x="4246" y="3296"/>
              <a:ext cx="154" cy="152"/>
            </a:xfrm>
            <a:custGeom>
              <a:avLst/>
              <a:gdLst>
                <a:gd name="T0" fmla="*/ 1 w 308"/>
                <a:gd name="T1" fmla="*/ 1 h 304"/>
                <a:gd name="T2" fmla="*/ 1 w 308"/>
                <a:gd name="T3" fmla="*/ 1 h 304"/>
                <a:gd name="T4" fmla="*/ 1 w 308"/>
                <a:gd name="T5" fmla="*/ 1 h 304"/>
                <a:gd name="T6" fmla="*/ 1 w 308"/>
                <a:gd name="T7" fmla="*/ 1 h 304"/>
                <a:gd name="T8" fmla="*/ 1 w 308"/>
                <a:gd name="T9" fmla="*/ 1 h 304"/>
                <a:gd name="T10" fmla="*/ 1 w 308"/>
                <a:gd name="T11" fmla="*/ 1 h 304"/>
                <a:gd name="T12" fmla="*/ 1 w 308"/>
                <a:gd name="T13" fmla="*/ 1 h 304"/>
                <a:gd name="T14" fmla="*/ 0 w 308"/>
                <a:gd name="T15" fmla="*/ 1 h 304"/>
                <a:gd name="T16" fmla="*/ 0 w 308"/>
                <a:gd name="T17" fmla="*/ 1 h 304"/>
                <a:gd name="T18" fmla="*/ 0 w 308"/>
                <a:gd name="T19" fmla="*/ 1 h 304"/>
                <a:gd name="T20" fmla="*/ 0 w 308"/>
                <a:gd name="T21" fmla="*/ 1 h 304"/>
                <a:gd name="T22" fmla="*/ 0 w 308"/>
                <a:gd name="T23" fmla="*/ 1 h 304"/>
                <a:gd name="T24" fmla="*/ 0 w 308"/>
                <a:gd name="T25" fmla="*/ 1 h 304"/>
                <a:gd name="T26" fmla="*/ 1 w 308"/>
                <a:gd name="T27" fmla="*/ 1 h 304"/>
                <a:gd name="T28" fmla="*/ 1 w 308"/>
                <a:gd name="T29" fmla="*/ 1 h 304"/>
                <a:gd name="T30" fmla="*/ 1 w 308"/>
                <a:gd name="T31" fmla="*/ 1 h 304"/>
                <a:gd name="T32" fmla="*/ 1 w 308"/>
                <a:gd name="T33" fmla="*/ 1 h 304"/>
                <a:gd name="T34" fmla="*/ 1 w 308"/>
                <a:gd name="T35" fmla="*/ 1 h 304"/>
                <a:gd name="T36" fmla="*/ 1 w 308"/>
                <a:gd name="T37" fmla="*/ 1 h 304"/>
                <a:gd name="T38" fmla="*/ 1 w 308"/>
                <a:gd name="T39" fmla="*/ 1 h 304"/>
                <a:gd name="T40" fmla="*/ 1 w 308"/>
                <a:gd name="T41" fmla="*/ 0 h 304"/>
                <a:gd name="T42" fmla="*/ 1 w 308"/>
                <a:gd name="T43" fmla="*/ 0 h 304"/>
                <a:gd name="T44" fmla="*/ 1 w 308"/>
                <a:gd name="T45" fmla="*/ 0 h 304"/>
                <a:gd name="T46" fmla="*/ 1 w 308"/>
                <a:gd name="T47" fmla="*/ 0 h 304"/>
                <a:gd name="T48" fmla="*/ 1 w 308"/>
                <a:gd name="T49" fmla="*/ 0 h 304"/>
                <a:gd name="T50" fmla="*/ 1 w 308"/>
                <a:gd name="T51" fmla="*/ 0 h 304"/>
                <a:gd name="T52" fmla="*/ 1 w 308"/>
                <a:gd name="T53" fmla="*/ 1 h 304"/>
                <a:gd name="T54" fmla="*/ 1 w 308"/>
                <a:gd name="T55" fmla="*/ 1 h 304"/>
                <a:gd name="T56" fmla="*/ 1 w 308"/>
                <a:gd name="T57" fmla="*/ 1 h 304"/>
                <a:gd name="T58" fmla="*/ 1 w 308"/>
                <a:gd name="T59" fmla="*/ 1 h 304"/>
                <a:gd name="T60" fmla="*/ 1 w 308"/>
                <a:gd name="T61" fmla="*/ 1 h 304"/>
                <a:gd name="T62" fmla="*/ 1 w 308"/>
                <a:gd name="T63" fmla="*/ 1 h 304"/>
                <a:gd name="T64" fmla="*/ 1 w 308"/>
                <a:gd name="T65" fmla="*/ 1 h 304"/>
                <a:gd name="T66" fmla="*/ 1 w 308"/>
                <a:gd name="T67" fmla="*/ 1 h 304"/>
                <a:gd name="T68" fmla="*/ 1 w 308"/>
                <a:gd name="T69" fmla="*/ 1 h 304"/>
                <a:gd name="T70" fmla="*/ 1 w 308"/>
                <a:gd name="T71" fmla="*/ 1 h 304"/>
                <a:gd name="T72" fmla="*/ 1 w 308"/>
                <a:gd name="T73" fmla="*/ 1 h 304"/>
                <a:gd name="T74" fmla="*/ 1 w 308"/>
                <a:gd name="T75" fmla="*/ 1 h 304"/>
                <a:gd name="T76" fmla="*/ 1 w 308"/>
                <a:gd name="T77" fmla="*/ 1 h 304"/>
                <a:gd name="T78" fmla="*/ 1 w 308"/>
                <a:gd name="T79" fmla="*/ 1 h 304"/>
                <a:gd name="T80" fmla="*/ 1 w 308"/>
                <a:gd name="T81" fmla="*/ 1 h 304"/>
                <a:gd name="T82" fmla="*/ 1 w 308"/>
                <a:gd name="T83" fmla="*/ 1 h 304"/>
                <a:gd name="T84" fmla="*/ 1 w 308"/>
                <a:gd name="T85" fmla="*/ 1 h 304"/>
                <a:gd name="T86" fmla="*/ 1 w 308"/>
                <a:gd name="T87" fmla="*/ 1 h 304"/>
                <a:gd name="T88" fmla="*/ 1 w 308"/>
                <a:gd name="T89" fmla="*/ 1 h 304"/>
                <a:gd name="T90" fmla="*/ 1 w 308"/>
                <a:gd name="T91" fmla="*/ 1 h 304"/>
                <a:gd name="T92" fmla="*/ 1 w 308"/>
                <a:gd name="T93" fmla="*/ 1 h 304"/>
                <a:gd name="T94" fmla="*/ 1 w 308"/>
                <a:gd name="T95" fmla="*/ 1 h 304"/>
                <a:gd name="T96" fmla="*/ 1 w 308"/>
                <a:gd name="T97" fmla="*/ 1 h 304"/>
                <a:gd name="T98" fmla="*/ 1 w 308"/>
                <a:gd name="T99" fmla="*/ 1 h 304"/>
                <a:gd name="T100" fmla="*/ 1 w 308"/>
                <a:gd name="T101" fmla="*/ 1 h 304"/>
                <a:gd name="T102" fmla="*/ 1 w 308"/>
                <a:gd name="T103" fmla="*/ 1 h 304"/>
                <a:gd name="T104" fmla="*/ 1 w 308"/>
                <a:gd name="T105" fmla="*/ 1 h 304"/>
                <a:gd name="T106" fmla="*/ 1 w 308"/>
                <a:gd name="T107" fmla="*/ 1 h 304"/>
                <a:gd name="T108" fmla="*/ 1 w 308"/>
                <a:gd name="T109" fmla="*/ 1 h 304"/>
                <a:gd name="T110" fmla="*/ 1 w 308"/>
                <a:gd name="T111" fmla="*/ 1 h 304"/>
                <a:gd name="T112" fmla="*/ 1 w 308"/>
                <a:gd name="T113" fmla="*/ 1 h 304"/>
                <a:gd name="T114" fmla="*/ 1 w 308"/>
                <a:gd name="T115" fmla="*/ 1 h 3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8"/>
                <a:gd name="T175" fmla="*/ 0 h 304"/>
                <a:gd name="T176" fmla="*/ 308 w 308"/>
                <a:gd name="T177" fmla="*/ 304 h 3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8" h="304">
                  <a:moveTo>
                    <a:pt x="34" y="291"/>
                  </a:moveTo>
                  <a:lnTo>
                    <a:pt x="32" y="287"/>
                  </a:lnTo>
                  <a:lnTo>
                    <a:pt x="30" y="283"/>
                  </a:lnTo>
                  <a:lnTo>
                    <a:pt x="26" y="276"/>
                  </a:lnTo>
                  <a:lnTo>
                    <a:pt x="23" y="266"/>
                  </a:lnTo>
                  <a:lnTo>
                    <a:pt x="21" y="259"/>
                  </a:lnTo>
                  <a:lnTo>
                    <a:pt x="17" y="253"/>
                  </a:lnTo>
                  <a:lnTo>
                    <a:pt x="15" y="245"/>
                  </a:lnTo>
                  <a:lnTo>
                    <a:pt x="13" y="240"/>
                  </a:lnTo>
                  <a:lnTo>
                    <a:pt x="9" y="232"/>
                  </a:lnTo>
                  <a:lnTo>
                    <a:pt x="7" y="223"/>
                  </a:lnTo>
                  <a:lnTo>
                    <a:pt x="5" y="215"/>
                  </a:lnTo>
                  <a:lnTo>
                    <a:pt x="5" y="209"/>
                  </a:lnTo>
                  <a:lnTo>
                    <a:pt x="4" y="200"/>
                  </a:lnTo>
                  <a:lnTo>
                    <a:pt x="2" y="190"/>
                  </a:lnTo>
                  <a:lnTo>
                    <a:pt x="0" y="183"/>
                  </a:lnTo>
                  <a:lnTo>
                    <a:pt x="0" y="175"/>
                  </a:lnTo>
                  <a:lnTo>
                    <a:pt x="0" y="166"/>
                  </a:lnTo>
                  <a:lnTo>
                    <a:pt x="0" y="158"/>
                  </a:lnTo>
                  <a:lnTo>
                    <a:pt x="0" y="148"/>
                  </a:lnTo>
                  <a:lnTo>
                    <a:pt x="0" y="141"/>
                  </a:lnTo>
                  <a:lnTo>
                    <a:pt x="0" y="131"/>
                  </a:lnTo>
                  <a:lnTo>
                    <a:pt x="0" y="124"/>
                  </a:lnTo>
                  <a:lnTo>
                    <a:pt x="0" y="116"/>
                  </a:lnTo>
                  <a:lnTo>
                    <a:pt x="0" y="108"/>
                  </a:lnTo>
                  <a:lnTo>
                    <a:pt x="0" y="101"/>
                  </a:lnTo>
                  <a:lnTo>
                    <a:pt x="4" y="93"/>
                  </a:lnTo>
                  <a:lnTo>
                    <a:pt x="4" y="86"/>
                  </a:lnTo>
                  <a:lnTo>
                    <a:pt x="7" y="82"/>
                  </a:lnTo>
                  <a:lnTo>
                    <a:pt x="11" y="69"/>
                  </a:lnTo>
                  <a:lnTo>
                    <a:pt x="21" y="57"/>
                  </a:lnTo>
                  <a:lnTo>
                    <a:pt x="26" y="50"/>
                  </a:lnTo>
                  <a:lnTo>
                    <a:pt x="36" y="42"/>
                  </a:lnTo>
                  <a:lnTo>
                    <a:pt x="43" y="34"/>
                  </a:lnTo>
                  <a:lnTo>
                    <a:pt x="51" y="29"/>
                  </a:lnTo>
                  <a:lnTo>
                    <a:pt x="61" y="25"/>
                  </a:lnTo>
                  <a:lnTo>
                    <a:pt x="70" y="21"/>
                  </a:lnTo>
                  <a:lnTo>
                    <a:pt x="78" y="17"/>
                  </a:lnTo>
                  <a:lnTo>
                    <a:pt x="87" y="11"/>
                  </a:lnTo>
                  <a:lnTo>
                    <a:pt x="95" y="8"/>
                  </a:lnTo>
                  <a:lnTo>
                    <a:pt x="104" y="4"/>
                  </a:lnTo>
                  <a:lnTo>
                    <a:pt x="112" y="0"/>
                  </a:lnTo>
                  <a:lnTo>
                    <a:pt x="125" y="0"/>
                  </a:lnTo>
                  <a:lnTo>
                    <a:pt x="131" y="0"/>
                  </a:lnTo>
                  <a:lnTo>
                    <a:pt x="137" y="0"/>
                  </a:lnTo>
                  <a:lnTo>
                    <a:pt x="144" y="0"/>
                  </a:lnTo>
                  <a:lnTo>
                    <a:pt x="154" y="0"/>
                  </a:lnTo>
                  <a:lnTo>
                    <a:pt x="161" y="0"/>
                  </a:lnTo>
                  <a:lnTo>
                    <a:pt x="169" y="0"/>
                  </a:lnTo>
                  <a:lnTo>
                    <a:pt x="177" y="0"/>
                  </a:lnTo>
                  <a:lnTo>
                    <a:pt x="186" y="0"/>
                  </a:lnTo>
                  <a:lnTo>
                    <a:pt x="196" y="0"/>
                  </a:lnTo>
                  <a:lnTo>
                    <a:pt x="205" y="2"/>
                  </a:lnTo>
                  <a:lnTo>
                    <a:pt x="215" y="4"/>
                  </a:lnTo>
                  <a:lnTo>
                    <a:pt x="226" y="6"/>
                  </a:lnTo>
                  <a:lnTo>
                    <a:pt x="234" y="8"/>
                  </a:lnTo>
                  <a:lnTo>
                    <a:pt x="241" y="10"/>
                  </a:lnTo>
                  <a:lnTo>
                    <a:pt x="251" y="13"/>
                  </a:lnTo>
                  <a:lnTo>
                    <a:pt x="260" y="17"/>
                  </a:lnTo>
                  <a:lnTo>
                    <a:pt x="268" y="19"/>
                  </a:lnTo>
                  <a:lnTo>
                    <a:pt x="275" y="23"/>
                  </a:lnTo>
                  <a:lnTo>
                    <a:pt x="281" y="27"/>
                  </a:lnTo>
                  <a:lnTo>
                    <a:pt x="289" y="32"/>
                  </a:lnTo>
                  <a:lnTo>
                    <a:pt x="296" y="40"/>
                  </a:lnTo>
                  <a:lnTo>
                    <a:pt x="304" y="50"/>
                  </a:lnTo>
                  <a:lnTo>
                    <a:pt x="306" y="59"/>
                  </a:lnTo>
                  <a:lnTo>
                    <a:pt x="308" y="70"/>
                  </a:lnTo>
                  <a:lnTo>
                    <a:pt x="306" y="82"/>
                  </a:lnTo>
                  <a:lnTo>
                    <a:pt x="302" y="91"/>
                  </a:lnTo>
                  <a:lnTo>
                    <a:pt x="298" y="101"/>
                  </a:lnTo>
                  <a:lnTo>
                    <a:pt x="293" y="110"/>
                  </a:lnTo>
                  <a:lnTo>
                    <a:pt x="283" y="118"/>
                  </a:lnTo>
                  <a:lnTo>
                    <a:pt x="273" y="126"/>
                  </a:lnTo>
                  <a:lnTo>
                    <a:pt x="264" y="133"/>
                  </a:lnTo>
                  <a:lnTo>
                    <a:pt x="254" y="139"/>
                  </a:lnTo>
                  <a:lnTo>
                    <a:pt x="245" y="145"/>
                  </a:lnTo>
                  <a:lnTo>
                    <a:pt x="234" y="150"/>
                  </a:lnTo>
                  <a:lnTo>
                    <a:pt x="224" y="156"/>
                  </a:lnTo>
                  <a:lnTo>
                    <a:pt x="216" y="162"/>
                  </a:lnTo>
                  <a:lnTo>
                    <a:pt x="207" y="166"/>
                  </a:lnTo>
                  <a:lnTo>
                    <a:pt x="201" y="171"/>
                  </a:lnTo>
                  <a:lnTo>
                    <a:pt x="196" y="177"/>
                  </a:lnTo>
                  <a:lnTo>
                    <a:pt x="192" y="183"/>
                  </a:lnTo>
                  <a:lnTo>
                    <a:pt x="186" y="188"/>
                  </a:lnTo>
                  <a:lnTo>
                    <a:pt x="184" y="192"/>
                  </a:lnTo>
                  <a:lnTo>
                    <a:pt x="180" y="188"/>
                  </a:lnTo>
                  <a:lnTo>
                    <a:pt x="177" y="183"/>
                  </a:lnTo>
                  <a:lnTo>
                    <a:pt x="169" y="177"/>
                  </a:lnTo>
                  <a:lnTo>
                    <a:pt x="163" y="175"/>
                  </a:lnTo>
                  <a:lnTo>
                    <a:pt x="158" y="177"/>
                  </a:lnTo>
                  <a:lnTo>
                    <a:pt x="154" y="186"/>
                  </a:lnTo>
                  <a:lnTo>
                    <a:pt x="152" y="190"/>
                  </a:lnTo>
                  <a:lnTo>
                    <a:pt x="150" y="198"/>
                  </a:lnTo>
                  <a:lnTo>
                    <a:pt x="150" y="205"/>
                  </a:lnTo>
                  <a:lnTo>
                    <a:pt x="150" y="215"/>
                  </a:lnTo>
                  <a:lnTo>
                    <a:pt x="150" y="221"/>
                  </a:lnTo>
                  <a:lnTo>
                    <a:pt x="152" y="226"/>
                  </a:lnTo>
                  <a:lnTo>
                    <a:pt x="154" y="234"/>
                  </a:lnTo>
                  <a:lnTo>
                    <a:pt x="156" y="242"/>
                  </a:lnTo>
                  <a:lnTo>
                    <a:pt x="158" y="251"/>
                  </a:lnTo>
                  <a:lnTo>
                    <a:pt x="159" y="255"/>
                  </a:lnTo>
                  <a:lnTo>
                    <a:pt x="158" y="259"/>
                  </a:lnTo>
                  <a:lnTo>
                    <a:pt x="152" y="272"/>
                  </a:lnTo>
                  <a:lnTo>
                    <a:pt x="146" y="280"/>
                  </a:lnTo>
                  <a:lnTo>
                    <a:pt x="140" y="287"/>
                  </a:lnTo>
                  <a:lnTo>
                    <a:pt x="133" y="293"/>
                  </a:lnTo>
                  <a:lnTo>
                    <a:pt x="127" y="301"/>
                  </a:lnTo>
                  <a:lnTo>
                    <a:pt x="116" y="302"/>
                  </a:lnTo>
                  <a:lnTo>
                    <a:pt x="106" y="304"/>
                  </a:lnTo>
                  <a:lnTo>
                    <a:pt x="97" y="304"/>
                  </a:lnTo>
                  <a:lnTo>
                    <a:pt x="87" y="304"/>
                  </a:lnTo>
                  <a:lnTo>
                    <a:pt x="78" y="302"/>
                  </a:lnTo>
                  <a:lnTo>
                    <a:pt x="72" y="302"/>
                  </a:lnTo>
                  <a:lnTo>
                    <a:pt x="68" y="301"/>
                  </a:lnTo>
                  <a:lnTo>
                    <a:pt x="34" y="291"/>
                  </a:lnTo>
                  <a:close/>
                </a:path>
              </a:pathLst>
            </a:custGeom>
            <a:solidFill>
              <a:srgbClr val="D99966"/>
            </a:solidFill>
            <a:ln w="9525">
              <a:noFill/>
              <a:miter lim="800000"/>
              <a:headEnd/>
              <a:tailEnd/>
            </a:ln>
          </p:spPr>
          <p:txBody>
            <a:bodyPr>
              <a:prstTxWarp prst="textNoShape">
                <a:avLst/>
              </a:prstTxWarp>
            </a:bodyPr>
            <a:lstStyle/>
            <a:p>
              <a:endParaRPr lang="en-US"/>
            </a:p>
          </p:txBody>
        </p:sp>
        <p:sp>
          <p:nvSpPr>
            <p:cNvPr id="50228" name="Freeform 202"/>
            <p:cNvSpPr>
              <a:spLocks/>
            </p:cNvSpPr>
            <p:nvPr/>
          </p:nvSpPr>
          <p:spPr bwMode="auto">
            <a:xfrm>
              <a:off x="4655" y="3015"/>
              <a:ext cx="96" cy="165"/>
            </a:xfrm>
            <a:custGeom>
              <a:avLst/>
              <a:gdLst>
                <a:gd name="T0" fmla="*/ 1 w 192"/>
                <a:gd name="T1" fmla="*/ 1 h 329"/>
                <a:gd name="T2" fmla="*/ 1 w 192"/>
                <a:gd name="T3" fmla="*/ 1 h 329"/>
                <a:gd name="T4" fmla="*/ 1 w 192"/>
                <a:gd name="T5" fmla="*/ 1 h 329"/>
                <a:gd name="T6" fmla="*/ 1 w 192"/>
                <a:gd name="T7" fmla="*/ 1 h 329"/>
                <a:gd name="T8" fmla="*/ 1 w 192"/>
                <a:gd name="T9" fmla="*/ 1 h 329"/>
                <a:gd name="T10" fmla="*/ 1 w 192"/>
                <a:gd name="T11" fmla="*/ 1 h 329"/>
                <a:gd name="T12" fmla="*/ 1 w 192"/>
                <a:gd name="T13" fmla="*/ 1 h 329"/>
                <a:gd name="T14" fmla="*/ 1 w 192"/>
                <a:gd name="T15" fmla="*/ 1 h 329"/>
                <a:gd name="T16" fmla="*/ 1 w 192"/>
                <a:gd name="T17" fmla="*/ 1 h 329"/>
                <a:gd name="T18" fmla="*/ 1 w 192"/>
                <a:gd name="T19" fmla="*/ 1 h 329"/>
                <a:gd name="T20" fmla="*/ 1 w 192"/>
                <a:gd name="T21" fmla="*/ 1 h 329"/>
                <a:gd name="T22" fmla="*/ 1 w 192"/>
                <a:gd name="T23" fmla="*/ 1 h 329"/>
                <a:gd name="T24" fmla="*/ 1 w 192"/>
                <a:gd name="T25" fmla="*/ 1 h 329"/>
                <a:gd name="T26" fmla="*/ 1 w 192"/>
                <a:gd name="T27" fmla="*/ 1 h 329"/>
                <a:gd name="T28" fmla="*/ 1 w 192"/>
                <a:gd name="T29" fmla="*/ 1 h 329"/>
                <a:gd name="T30" fmla="*/ 1 w 192"/>
                <a:gd name="T31" fmla="*/ 1 h 329"/>
                <a:gd name="T32" fmla="*/ 1 w 192"/>
                <a:gd name="T33" fmla="*/ 1 h 329"/>
                <a:gd name="T34" fmla="*/ 1 w 192"/>
                <a:gd name="T35" fmla="*/ 1 h 329"/>
                <a:gd name="T36" fmla="*/ 1 w 192"/>
                <a:gd name="T37" fmla="*/ 1 h 329"/>
                <a:gd name="T38" fmla="*/ 1 w 192"/>
                <a:gd name="T39" fmla="*/ 1 h 329"/>
                <a:gd name="T40" fmla="*/ 1 w 192"/>
                <a:gd name="T41" fmla="*/ 0 h 329"/>
                <a:gd name="T42" fmla="*/ 1 w 192"/>
                <a:gd name="T43" fmla="*/ 1 h 329"/>
                <a:gd name="T44" fmla="*/ 0 w 192"/>
                <a:gd name="T45" fmla="*/ 1 h 329"/>
                <a:gd name="T46" fmla="*/ 1 w 192"/>
                <a:gd name="T47" fmla="*/ 1 h 329"/>
                <a:gd name="T48" fmla="*/ 1 w 192"/>
                <a:gd name="T49" fmla="*/ 1 h 329"/>
                <a:gd name="T50" fmla="*/ 1 w 192"/>
                <a:gd name="T51" fmla="*/ 1 h 329"/>
                <a:gd name="T52" fmla="*/ 1 w 192"/>
                <a:gd name="T53" fmla="*/ 1 h 329"/>
                <a:gd name="T54" fmla="*/ 1 w 192"/>
                <a:gd name="T55" fmla="*/ 1 h 3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92"/>
                <a:gd name="T85" fmla="*/ 0 h 329"/>
                <a:gd name="T86" fmla="*/ 192 w 192"/>
                <a:gd name="T87" fmla="*/ 329 h 32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92" h="329">
                  <a:moveTo>
                    <a:pt x="63" y="280"/>
                  </a:moveTo>
                  <a:lnTo>
                    <a:pt x="103" y="329"/>
                  </a:lnTo>
                  <a:lnTo>
                    <a:pt x="166" y="259"/>
                  </a:lnTo>
                  <a:lnTo>
                    <a:pt x="166" y="257"/>
                  </a:lnTo>
                  <a:lnTo>
                    <a:pt x="166" y="253"/>
                  </a:lnTo>
                  <a:lnTo>
                    <a:pt x="164" y="247"/>
                  </a:lnTo>
                  <a:lnTo>
                    <a:pt x="164" y="242"/>
                  </a:lnTo>
                  <a:lnTo>
                    <a:pt x="164" y="232"/>
                  </a:lnTo>
                  <a:lnTo>
                    <a:pt x="164" y="223"/>
                  </a:lnTo>
                  <a:lnTo>
                    <a:pt x="164" y="213"/>
                  </a:lnTo>
                  <a:lnTo>
                    <a:pt x="166" y="204"/>
                  </a:lnTo>
                  <a:lnTo>
                    <a:pt x="167" y="192"/>
                  </a:lnTo>
                  <a:lnTo>
                    <a:pt x="171" y="183"/>
                  </a:lnTo>
                  <a:lnTo>
                    <a:pt x="175" y="173"/>
                  </a:lnTo>
                  <a:lnTo>
                    <a:pt x="179" y="167"/>
                  </a:lnTo>
                  <a:lnTo>
                    <a:pt x="186" y="156"/>
                  </a:lnTo>
                  <a:lnTo>
                    <a:pt x="190" y="152"/>
                  </a:lnTo>
                  <a:lnTo>
                    <a:pt x="192" y="105"/>
                  </a:lnTo>
                  <a:lnTo>
                    <a:pt x="177" y="103"/>
                  </a:lnTo>
                  <a:lnTo>
                    <a:pt x="169" y="32"/>
                  </a:lnTo>
                  <a:lnTo>
                    <a:pt x="74" y="0"/>
                  </a:lnTo>
                  <a:lnTo>
                    <a:pt x="4" y="8"/>
                  </a:lnTo>
                  <a:lnTo>
                    <a:pt x="0" y="124"/>
                  </a:lnTo>
                  <a:lnTo>
                    <a:pt x="4" y="147"/>
                  </a:lnTo>
                  <a:lnTo>
                    <a:pt x="4" y="190"/>
                  </a:lnTo>
                  <a:lnTo>
                    <a:pt x="42" y="270"/>
                  </a:lnTo>
                  <a:lnTo>
                    <a:pt x="63" y="280"/>
                  </a:lnTo>
                  <a:close/>
                </a:path>
              </a:pathLst>
            </a:custGeom>
            <a:solidFill>
              <a:srgbClr val="D99966"/>
            </a:solidFill>
            <a:ln w="9525">
              <a:noFill/>
              <a:miter lim="800000"/>
              <a:headEnd/>
              <a:tailEnd/>
            </a:ln>
          </p:spPr>
          <p:txBody>
            <a:bodyPr>
              <a:prstTxWarp prst="textNoShape">
                <a:avLst/>
              </a:prstTxWarp>
            </a:bodyPr>
            <a:lstStyle/>
            <a:p>
              <a:endParaRPr lang="en-US"/>
            </a:p>
          </p:txBody>
        </p:sp>
        <p:sp>
          <p:nvSpPr>
            <p:cNvPr id="50229" name="Freeform 203"/>
            <p:cNvSpPr>
              <a:spLocks/>
            </p:cNvSpPr>
            <p:nvPr/>
          </p:nvSpPr>
          <p:spPr bwMode="auto">
            <a:xfrm>
              <a:off x="4637" y="2991"/>
              <a:ext cx="115" cy="87"/>
            </a:xfrm>
            <a:custGeom>
              <a:avLst/>
              <a:gdLst>
                <a:gd name="T0" fmla="*/ 1 w 230"/>
                <a:gd name="T1" fmla="*/ 1 h 173"/>
                <a:gd name="T2" fmla="*/ 1 w 230"/>
                <a:gd name="T3" fmla="*/ 1 h 173"/>
                <a:gd name="T4" fmla="*/ 1 w 230"/>
                <a:gd name="T5" fmla="*/ 1 h 173"/>
                <a:gd name="T6" fmla="*/ 1 w 230"/>
                <a:gd name="T7" fmla="*/ 0 h 173"/>
                <a:gd name="T8" fmla="*/ 1 w 230"/>
                <a:gd name="T9" fmla="*/ 1 h 173"/>
                <a:gd name="T10" fmla="*/ 1 w 230"/>
                <a:gd name="T11" fmla="*/ 1 h 173"/>
                <a:gd name="T12" fmla="*/ 1 w 230"/>
                <a:gd name="T13" fmla="*/ 1 h 173"/>
                <a:gd name="T14" fmla="*/ 1 w 230"/>
                <a:gd name="T15" fmla="*/ 1 h 173"/>
                <a:gd name="T16" fmla="*/ 1 w 230"/>
                <a:gd name="T17" fmla="*/ 1 h 173"/>
                <a:gd name="T18" fmla="*/ 1 w 230"/>
                <a:gd name="T19" fmla="*/ 1 h 173"/>
                <a:gd name="T20" fmla="*/ 1 w 230"/>
                <a:gd name="T21" fmla="*/ 1 h 173"/>
                <a:gd name="T22" fmla="*/ 0 w 230"/>
                <a:gd name="T23" fmla="*/ 1 h 173"/>
                <a:gd name="T24" fmla="*/ 1 w 230"/>
                <a:gd name="T25" fmla="*/ 1 h 173"/>
                <a:gd name="T26" fmla="*/ 1 w 230"/>
                <a:gd name="T27" fmla="*/ 1 h 173"/>
                <a:gd name="T28" fmla="*/ 1 w 230"/>
                <a:gd name="T29" fmla="*/ 1 h 173"/>
                <a:gd name="T30" fmla="*/ 1 w 230"/>
                <a:gd name="T31" fmla="*/ 1 h 173"/>
                <a:gd name="T32" fmla="*/ 1 w 230"/>
                <a:gd name="T33" fmla="*/ 1 h 173"/>
                <a:gd name="T34" fmla="*/ 1 w 230"/>
                <a:gd name="T35" fmla="*/ 1 h 173"/>
                <a:gd name="T36" fmla="*/ 1 w 230"/>
                <a:gd name="T37" fmla="*/ 1 h 173"/>
                <a:gd name="T38" fmla="*/ 1 w 230"/>
                <a:gd name="T39" fmla="*/ 1 h 173"/>
                <a:gd name="T40" fmla="*/ 1 w 230"/>
                <a:gd name="T41" fmla="*/ 1 h 173"/>
                <a:gd name="T42" fmla="*/ 1 w 230"/>
                <a:gd name="T43" fmla="*/ 1 h 173"/>
                <a:gd name="T44" fmla="*/ 1 w 230"/>
                <a:gd name="T45" fmla="*/ 1 h 173"/>
                <a:gd name="T46" fmla="*/ 1 w 230"/>
                <a:gd name="T47" fmla="*/ 1 h 173"/>
                <a:gd name="T48" fmla="*/ 1 w 230"/>
                <a:gd name="T49" fmla="*/ 1 h 173"/>
                <a:gd name="T50" fmla="*/ 1 w 230"/>
                <a:gd name="T51" fmla="*/ 1 h 173"/>
                <a:gd name="T52" fmla="*/ 1 w 230"/>
                <a:gd name="T53" fmla="*/ 1 h 173"/>
                <a:gd name="T54" fmla="*/ 1 w 230"/>
                <a:gd name="T55" fmla="*/ 1 h 173"/>
                <a:gd name="T56" fmla="*/ 1 w 230"/>
                <a:gd name="T57" fmla="*/ 1 h 173"/>
                <a:gd name="T58" fmla="*/ 1 w 230"/>
                <a:gd name="T59" fmla="*/ 1 h 173"/>
                <a:gd name="T60" fmla="*/ 1 w 230"/>
                <a:gd name="T61" fmla="*/ 1 h 173"/>
                <a:gd name="T62" fmla="*/ 1 w 230"/>
                <a:gd name="T63" fmla="*/ 1 h 173"/>
                <a:gd name="T64" fmla="*/ 1 w 230"/>
                <a:gd name="T65" fmla="*/ 1 h 173"/>
                <a:gd name="T66" fmla="*/ 1 w 230"/>
                <a:gd name="T67" fmla="*/ 1 h 173"/>
                <a:gd name="T68" fmla="*/ 1 w 230"/>
                <a:gd name="T69" fmla="*/ 1 h 173"/>
                <a:gd name="T70" fmla="*/ 1 w 230"/>
                <a:gd name="T71" fmla="*/ 1 h 173"/>
                <a:gd name="T72" fmla="*/ 1 w 230"/>
                <a:gd name="T73" fmla="*/ 1 h 173"/>
                <a:gd name="T74" fmla="*/ 1 w 230"/>
                <a:gd name="T75" fmla="*/ 1 h 173"/>
                <a:gd name="T76" fmla="*/ 1 w 230"/>
                <a:gd name="T77" fmla="*/ 1 h 173"/>
                <a:gd name="T78" fmla="*/ 1 w 230"/>
                <a:gd name="T79" fmla="*/ 1 h 173"/>
                <a:gd name="T80" fmla="*/ 1 w 230"/>
                <a:gd name="T81" fmla="*/ 1 h 173"/>
                <a:gd name="T82" fmla="*/ 1 w 230"/>
                <a:gd name="T83" fmla="*/ 1 h 17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30"/>
                <a:gd name="T127" fmla="*/ 0 h 173"/>
                <a:gd name="T128" fmla="*/ 230 w 230"/>
                <a:gd name="T129" fmla="*/ 173 h 17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30" h="173">
                  <a:moveTo>
                    <a:pt x="183" y="28"/>
                  </a:moveTo>
                  <a:lnTo>
                    <a:pt x="179" y="26"/>
                  </a:lnTo>
                  <a:lnTo>
                    <a:pt x="175" y="22"/>
                  </a:lnTo>
                  <a:lnTo>
                    <a:pt x="169" y="19"/>
                  </a:lnTo>
                  <a:lnTo>
                    <a:pt x="162" y="15"/>
                  </a:lnTo>
                  <a:lnTo>
                    <a:pt x="152" y="7"/>
                  </a:lnTo>
                  <a:lnTo>
                    <a:pt x="141" y="3"/>
                  </a:lnTo>
                  <a:lnTo>
                    <a:pt x="127" y="0"/>
                  </a:lnTo>
                  <a:lnTo>
                    <a:pt x="114" y="2"/>
                  </a:lnTo>
                  <a:lnTo>
                    <a:pt x="107" y="2"/>
                  </a:lnTo>
                  <a:lnTo>
                    <a:pt x="99" y="2"/>
                  </a:lnTo>
                  <a:lnTo>
                    <a:pt x="91" y="3"/>
                  </a:lnTo>
                  <a:lnTo>
                    <a:pt x="84" y="7"/>
                  </a:lnTo>
                  <a:lnTo>
                    <a:pt x="76" y="9"/>
                  </a:lnTo>
                  <a:lnTo>
                    <a:pt x="69" y="15"/>
                  </a:lnTo>
                  <a:lnTo>
                    <a:pt x="61" y="19"/>
                  </a:lnTo>
                  <a:lnTo>
                    <a:pt x="53" y="22"/>
                  </a:lnTo>
                  <a:lnTo>
                    <a:pt x="40" y="30"/>
                  </a:lnTo>
                  <a:lnTo>
                    <a:pt x="29" y="40"/>
                  </a:lnTo>
                  <a:lnTo>
                    <a:pt x="17" y="49"/>
                  </a:lnTo>
                  <a:lnTo>
                    <a:pt x="10" y="59"/>
                  </a:lnTo>
                  <a:lnTo>
                    <a:pt x="4" y="64"/>
                  </a:lnTo>
                  <a:lnTo>
                    <a:pt x="0" y="70"/>
                  </a:lnTo>
                  <a:lnTo>
                    <a:pt x="0" y="76"/>
                  </a:lnTo>
                  <a:lnTo>
                    <a:pt x="0" y="81"/>
                  </a:lnTo>
                  <a:lnTo>
                    <a:pt x="2" y="87"/>
                  </a:lnTo>
                  <a:lnTo>
                    <a:pt x="4" y="89"/>
                  </a:lnTo>
                  <a:lnTo>
                    <a:pt x="8" y="91"/>
                  </a:lnTo>
                  <a:lnTo>
                    <a:pt x="13" y="91"/>
                  </a:lnTo>
                  <a:lnTo>
                    <a:pt x="21" y="95"/>
                  </a:lnTo>
                  <a:lnTo>
                    <a:pt x="30" y="95"/>
                  </a:lnTo>
                  <a:lnTo>
                    <a:pt x="44" y="99"/>
                  </a:lnTo>
                  <a:lnTo>
                    <a:pt x="49" y="99"/>
                  </a:lnTo>
                  <a:lnTo>
                    <a:pt x="57" y="99"/>
                  </a:lnTo>
                  <a:lnTo>
                    <a:pt x="65" y="99"/>
                  </a:lnTo>
                  <a:lnTo>
                    <a:pt x="72" y="100"/>
                  </a:lnTo>
                  <a:lnTo>
                    <a:pt x="82" y="99"/>
                  </a:lnTo>
                  <a:lnTo>
                    <a:pt x="89" y="99"/>
                  </a:lnTo>
                  <a:lnTo>
                    <a:pt x="97" y="99"/>
                  </a:lnTo>
                  <a:lnTo>
                    <a:pt x="108" y="99"/>
                  </a:lnTo>
                  <a:lnTo>
                    <a:pt x="116" y="99"/>
                  </a:lnTo>
                  <a:lnTo>
                    <a:pt x="126" y="99"/>
                  </a:lnTo>
                  <a:lnTo>
                    <a:pt x="133" y="97"/>
                  </a:lnTo>
                  <a:lnTo>
                    <a:pt x="143" y="97"/>
                  </a:lnTo>
                  <a:lnTo>
                    <a:pt x="150" y="95"/>
                  </a:lnTo>
                  <a:lnTo>
                    <a:pt x="158" y="95"/>
                  </a:lnTo>
                  <a:lnTo>
                    <a:pt x="162" y="95"/>
                  </a:lnTo>
                  <a:lnTo>
                    <a:pt x="169" y="95"/>
                  </a:lnTo>
                  <a:lnTo>
                    <a:pt x="177" y="95"/>
                  </a:lnTo>
                  <a:lnTo>
                    <a:pt x="181" y="95"/>
                  </a:lnTo>
                  <a:lnTo>
                    <a:pt x="181" y="102"/>
                  </a:lnTo>
                  <a:lnTo>
                    <a:pt x="181" y="112"/>
                  </a:lnTo>
                  <a:lnTo>
                    <a:pt x="183" y="125"/>
                  </a:lnTo>
                  <a:lnTo>
                    <a:pt x="183" y="137"/>
                  </a:lnTo>
                  <a:lnTo>
                    <a:pt x="184" y="148"/>
                  </a:lnTo>
                  <a:lnTo>
                    <a:pt x="186" y="159"/>
                  </a:lnTo>
                  <a:lnTo>
                    <a:pt x="190" y="167"/>
                  </a:lnTo>
                  <a:lnTo>
                    <a:pt x="198" y="173"/>
                  </a:lnTo>
                  <a:lnTo>
                    <a:pt x="205" y="167"/>
                  </a:lnTo>
                  <a:lnTo>
                    <a:pt x="211" y="159"/>
                  </a:lnTo>
                  <a:lnTo>
                    <a:pt x="213" y="156"/>
                  </a:lnTo>
                  <a:lnTo>
                    <a:pt x="228" y="152"/>
                  </a:lnTo>
                  <a:lnTo>
                    <a:pt x="228" y="148"/>
                  </a:lnTo>
                  <a:lnTo>
                    <a:pt x="228" y="140"/>
                  </a:lnTo>
                  <a:lnTo>
                    <a:pt x="228" y="135"/>
                  </a:lnTo>
                  <a:lnTo>
                    <a:pt x="230" y="129"/>
                  </a:lnTo>
                  <a:lnTo>
                    <a:pt x="230" y="121"/>
                  </a:lnTo>
                  <a:lnTo>
                    <a:pt x="230" y="116"/>
                  </a:lnTo>
                  <a:lnTo>
                    <a:pt x="230" y="106"/>
                  </a:lnTo>
                  <a:lnTo>
                    <a:pt x="230" y="99"/>
                  </a:lnTo>
                  <a:lnTo>
                    <a:pt x="228" y="91"/>
                  </a:lnTo>
                  <a:lnTo>
                    <a:pt x="228" y="81"/>
                  </a:lnTo>
                  <a:lnTo>
                    <a:pt x="226" y="74"/>
                  </a:lnTo>
                  <a:lnTo>
                    <a:pt x="226" y="66"/>
                  </a:lnTo>
                  <a:lnTo>
                    <a:pt x="224" y="59"/>
                  </a:lnTo>
                  <a:lnTo>
                    <a:pt x="222" y="55"/>
                  </a:lnTo>
                  <a:lnTo>
                    <a:pt x="219" y="41"/>
                  </a:lnTo>
                  <a:lnTo>
                    <a:pt x="211" y="36"/>
                  </a:lnTo>
                  <a:lnTo>
                    <a:pt x="205" y="30"/>
                  </a:lnTo>
                  <a:lnTo>
                    <a:pt x="198" y="30"/>
                  </a:lnTo>
                  <a:lnTo>
                    <a:pt x="186" y="26"/>
                  </a:lnTo>
                  <a:lnTo>
                    <a:pt x="183" y="28"/>
                  </a:lnTo>
                  <a:close/>
                </a:path>
              </a:pathLst>
            </a:custGeom>
            <a:solidFill>
              <a:srgbClr val="666666"/>
            </a:solidFill>
            <a:ln w="9525">
              <a:noFill/>
              <a:miter lim="800000"/>
              <a:headEnd/>
              <a:tailEnd/>
            </a:ln>
          </p:spPr>
          <p:txBody>
            <a:bodyPr>
              <a:prstTxWarp prst="textNoShape">
                <a:avLst/>
              </a:prstTxWarp>
            </a:bodyPr>
            <a:lstStyle/>
            <a:p>
              <a:endParaRPr lang="en-US"/>
            </a:p>
          </p:txBody>
        </p:sp>
        <p:sp>
          <p:nvSpPr>
            <p:cNvPr id="50230" name="Freeform 204"/>
            <p:cNvSpPr>
              <a:spLocks/>
            </p:cNvSpPr>
            <p:nvPr/>
          </p:nvSpPr>
          <p:spPr bwMode="auto">
            <a:xfrm>
              <a:off x="4694" y="3180"/>
              <a:ext cx="23" cy="33"/>
            </a:xfrm>
            <a:custGeom>
              <a:avLst/>
              <a:gdLst>
                <a:gd name="T0" fmla="*/ 0 w 48"/>
                <a:gd name="T1" fmla="*/ 0 h 67"/>
                <a:gd name="T2" fmla="*/ 0 w 48"/>
                <a:gd name="T3" fmla="*/ 0 h 67"/>
                <a:gd name="T4" fmla="*/ 0 w 48"/>
                <a:gd name="T5" fmla="*/ 0 h 67"/>
                <a:gd name="T6" fmla="*/ 0 w 48"/>
                <a:gd name="T7" fmla="*/ 0 h 67"/>
                <a:gd name="T8" fmla="*/ 0 w 48"/>
                <a:gd name="T9" fmla="*/ 0 h 67"/>
                <a:gd name="T10" fmla="*/ 0 w 48"/>
                <a:gd name="T11" fmla="*/ 0 h 67"/>
                <a:gd name="T12" fmla="*/ 0 60000 65536"/>
                <a:gd name="T13" fmla="*/ 0 60000 65536"/>
                <a:gd name="T14" fmla="*/ 0 60000 65536"/>
                <a:gd name="T15" fmla="*/ 0 60000 65536"/>
                <a:gd name="T16" fmla="*/ 0 60000 65536"/>
                <a:gd name="T17" fmla="*/ 0 60000 65536"/>
                <a:gd name="T18" fmla="*/ 0 w 48"/>
                <a:gd name="T19" fmla="*/ 0 h 67"/>
                <a:gd name="T20" fmla="*/ 48 w 48"/>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48" h="67">
                  <a:moveTo>
                    <a:pt x="25" y="0"/>
                  </a:moveTo>
                  <a:lnTo>
                    <a:pt x="0" y="36"/>
                  </a:lnTo>
                  <a:lnTo>
                    <a:pt x="23" y="67"/>
                  </a:lnTo>
                  <a:lnTo>
                    <a:pt x="48" y="34"/>
                  </a:lnTo>
                  <a:lnTo>
                    <a:pt x="25" y="0"/>
                  </a:lnTo>
                  <a:close/>
                </a:path>
              </a:pathLst>
            </a:custGeom>
            <a:solidFill>
              <a:srgbClr val="FF6600"/>
            </a:solidFill>
            <a:ln w="9525">
              <a:noFill/>
              <a:miter lim="800000"/>
              <a:headEnd/>
              <a:tailEnd/>
            </a:ln>
          </p:spPr>
          <p:txBody>
            <a:bodyPr>
              <a:prstTxWarp prst="textNoShape">
                <a:avLst/>
              </a:prstTxWarp>
            </a:bodyPr>
            <a:lstStyle/>
            <a:p>
              <a:endParaRPr lang="en-US"/>
            </a:p>
          </p:txBody>
        </p:sp>
        <p:sp>
          <p:nvSpPr>
            <p:cNvPr id="50231" name="Freeform 205"/>
            <p:cNvSpPr>
              <a:spLocks/>
            </p:cNvSpPr>
            <p:nvPr/>
          </p:nvSpPr>
          <p:spPr bwMode="auto">
            <a:xfrm>
              <a:off x="4692" y="3208"/>
              <a:ext cx="25" cy="64"/>
            </a:xfrm>
            <a:custGeom>
              <a:avLst/>
              <a:gdLst>
                <a:gd name="T0" fmla="*/ 0 w 52"/>
                <a:gd name="T1" fmla="*/ 0 h 128"/>
                <a:gd name="T2" fmla="*/ 0 w 52"/>
                <a:gd name="T3" fmla="*/ 1 h 128"/>
                <a:gd name="T4" fmla="*/ 0 w 52"/>
                <a:gd name="T5" fmla="*/ 1 h 128"/>
                <a:gd name="T6" fmla="*/ 0 w 52"/>
                <a:gd name="T7" fmla="*/ 1 h 128"/>
                <a:gd name="T8" fmla="*/ 0 w 52"/>
                <a:gd name="T9" fmla="*/ 0 h 128"/>
                <a:gd name="T10" fmla="*/ 0 w 52"/>
                <a:gd name="T11" fmla="*/ 0 h 128"/>
                <a:gd name="T12" fmla="*/ 0 60000 65536"/>
                <a:gd name="T13" fmla="*/ 0 60000 65536"/>
                <a:gd name="T14" fmla="*/ 0 60000 65536"/>
                <a:gd name="T15" fmla="*/ 0 60000 65536"/>
                <a:gd name="T16" fmla="*/ 0 60000 65536"/>
                <a:gd name="T17" fmla="*/ 0 60000 65536"/>
                <a:gd name="T18" fmla="*/ 0 w 52"/>
                <a:gd name="T19" fmla="*/ 0 h 128"/>
                <a:gd name="T20" fmla="*/ 52 w 52"/>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52" h="128">
                  <a:moveTo>
                    <a:pt x="21" y="0"/>
                  </a:moveTo>
                  <a:lnTo>
                    <a:pt x="0" y="86"/>
                  </a:lnTo>
                  <a:lnTo>
                    <a:pt x="16" y="128"/>
                  </a:lnTo>
                  <a:lnTo>
                    <a:pt x="52" y="61"/>
                  </a:lnTo>
                  <a:lnTo>
                    <a:pt x="21" y="0"/>
                  </a:lnTo>
                  <a:close/>
                </a:path>
              </a:pathLst>
            </a:custGeom>
            <a:solidFill>
              <a:srgbClr val="FF6600"/>
            </a:solidFill>
            <a:ln w="9525">
              <a:noFill/>
              <a:miter lim="800000"/>
              <a:headEnd/>
              <a:tailEnd/>
            </a:ln>
          </p:spPr>
          <p:txBody>
            <a:bodyPr>
              <a:prstTxWarp prst="textNoShape">
                <a:avLst/>
              </a:prstTxWarp>
            </a:bodyPr>
            <a:lstStyle/>
            <a:p>
              <a:endParaRPr lang="en-US"/>
            </a:p>
          </p:txBody>
        </p:sp>
        <p:sp>
          <p:nvSpPr>
            <p:cNvPr id="50232" name="Freeform 210"/>
            <p:cNvSpPr>
              <a:spLocks/>
            </p:cNvSpPr>
            <p:nvPr/>
          </p:nvSpPr>
          <p:spPr bwMode="auto">
            <a:xfrm>
              <a:off x="4728" y="3162"/>
              <a:ext cx="192" cy="153"/>
            </a:xfrm>
            <a:custGeom>
              <a:avLst/>
              <a:gdLst>
                <a:gd name="T0" fmla="*/ 1 w 384"/>
                <a:gd name="T1" fmla="*/ 1 h 304"/>
                <a:gd name="T2" fmla="*/ 1 w 384"/>
                <a:gd name="T3" fmla="*/ 1 h 304"/>
                <a:gd name="T4" fmla="*/ 1 w 384"/>
                <a:gd name="T5" fmla="*/ 1 h 304"/>
                <a:gd name="T6" fmla="*/ 1 w 384"/>
                <a:gd name="T7" fmla="*/ 1 h 304"/>
                <a:gd name="T8" fmla="*/ 1 w 384"/>
                <a:gd name="T9" fmla="*/ 1 h 304"/>
                <a:gd name="T10" fmla="*/ 1 w 384"/>
                <a:gd name="T11" fmla="*/ 1 h 304"/>
                <a:gd name="T12" fmla="*/ 1 w 384"/>
                <a:gd name="T13" fmla="*/ 1 h 304"/>
                <a:gd name="T14" fmla="*/ 1 w 384"/>
                <a:gd name="T15" fmla="*/ 1 h 304"/>
                <a:gd name="T16" fmla="*/ 1 w 384"/>
                <a:gd name="T17" fmla="*/ 1 h 304"/>
                <a:gd name="T18" fmla="*/ 1 w 384"/>
                <a:gd name="T19" fmla="*/ 1 h 304"/>
                <a:gd name="T20" fmla="*/ 1 w 384"/>
                <a:gd name="T21" fmla="*/ 1 h 304"/>
                <a:gd name="T22" fmla="*/ 1 w 384"/>
                <a:gd name="T23" fmla="*/ 1 h 304"/>
                <a:gd name="T24" fmla="*/ 1 w 384"/>
                <a:gd name="T25" fmla="*/ 1 h 304"/>
                <a:gd name="T26" fmla="*/ 1 w 384"/>
                <a:gd name="T27" fmla="*/ 1 h 304"/>
                <a:gd name="T28" fmla="*/ 1 w 384"/>
                <a:gd name="T29" fmla="*/ 1 h 304"/>
                <a:gd name="T30" fmla="*/ 1 w 384"/>
                <a:gd name="T31" fmla="*/ 1 h 304"/>
                <a:gd name="T32" fmla="*/ 1 w 384"/>
                <a:gd name="T33" fmla="*/ 1 h 304"/>
                <a:gd name="T34" fmla="*/ 1 w 384"/>
                <a:gd name="T35" fmla="*/ 1 h 304"/>
                <a:gd name="T36" fmla="*/ 1 w 384"/>
                <a:gd name="T37" fmla="*/ 1 h 304"/>
                <a:gd name="T38" fmla="*/ 1 w 384"/>
                <a:gd name="T39" fmla="*/ 1 h 304"/>
                <a:gd name="T40" fmla="*/ 1 w 384"/>
                <a:gd name="T41" fmla="*/ 1 h 304"/>
                <a:gd name="T42" fmla="*/ 1 w 384"/>
                <a:gd name="T43" fmla="*/ 1 h 304"/>
                <a:gd name="T44" fmla="*/ 1 w 384"/>
                <a:gd name="T45" fmla="*/ 1 h 304"/>
                <a:gd name="T46" fmla="*/ 1 w 384"/>
                <a:gd name="T47" fmla="*/ 1 h 304"/>
                <a:gd name="T48" fmla="*/ 1 w 384"/>
                <a:gd name="T49" fmla="*/ 1 h 304"/>
                <a:gd name="T50" fmla="*/ 1 w 384"/>
                <a:gd name="T51" fmla="*/ 1 h 304"/>
                <a:gd name="T52" fmla="*/ 1 w 384"/>
                <a:gd name="T53" fmla="*/ 1 h 304"/>
                <a:gd name="T54" fmla="*/ 1 w 384"/>
                <a:gd name="T55" fmla="*/ 1 h 304"/>
                <a:gd name="T56" fmla="*/ 1 w 384"/>
                <a:gd name="T57" fmla="*/ 1 h 304"/>
                <a:gd name="T58" fmla="*/ 1 w 384"/>
                <a:gd name="T59" fmla="*/ 1 h 304"/>
                <a:gd name="T60" fmla="*/ 1 w 384"/>
                <a:gd name="T61" fmla="*/ 1 h 304"/>
                <a:gd name="T62" fmla="*/ 1 w 384"/>
                <a:gd name="T63" fmla="*/ 1 h 304"/>
                <a:gd name="T64" fmla="*/ 1 w 384"/>
                <a:gd name="T65" fmla="*/ 1 h 304"/>
                <a:gd name="T66" fmla="*/ 1 w 384"/>
                <a:gd name="T67" fmla="*/ 1 h 304"/>
                <a:gd name="T68" fmla="*/ 1 w 384"/>
                <a:gd name="T69" fmla="*/ 1 h 304"/>
                <a:gd name="T70" fmla="*/ 1 w 384"/>
                <a:gd name="T71" fmla="*/ 1 h 304"/>
                <a:gd name="T72" fmla="*/ 1 w 384"/>
                <a:gd name="T73" fmla="*/ 1 h 304"/>
                <a:gd name="T74" fmla="*/ 1 w 384"/>
                <a:gd name="T75" fmla="*/ 1 h 304"/>
                <a:gd name="T76" fmla="*/ 1 w 384"/>
                <a:gd name="T77" fmla="*/ 1 h 304"/>
                <a:gd name="T78" fmla="*/ 1 w 384"/>
                <a:gd name="T79" fmla="*/ 1 h 304"/>
                <a:gd name="T80" fmla="*/ 1 w 384"/>
                <a:gd name="T81" fmla="*/ 1 h 304"/>
                <a:gd name="T82" fmla="*/ 1 w 384"/>
                <a:gd name="T83" fmla="*/ 1 h 304"/>
                <a:gd name="T84" fmla="*/ 1 w 384"/>
                <a:gd name="T85" fmla="*/ 1 h 304"/>
                <a:gd name="T86" fmla="*/ 1 w 384"/>
                <a:gd name="T87" fmla="*/ 1 h 304"/>
                <a:gd name="T88" fmla="*/ 1 w 384"/>
                <a:gd name="T89" fmla="*/ 1 h 304"/>
                <a:gd name="T90" fmla="*/ 1 w 384"/>
                <a:gd name="T91" fmla="*/ 1 h 304"/>
                <a:gd name="T92" fmla="*/ 1 w 384"/>
                <a:gd name="T93" fmla="*/ 1 h 304"/>
                <a:gd name="T94" fmla="*/ 1 w 384"/>
                <a:gd name="T95" fmla="*/ 1 h 304"/>
                <a:gd name="T96" fmla="*/ 1 w 384"/>
                <a:gd name="T97" fmla="*/ 1 h 304"/>
                <a:gd name="T98" fmla="*/ 1 w 384"/>
                <a:gd name="T99" fmla="*/ 1 h 304"/>
                <a:gd name="T100" fmla="*/ 1 w 384"/>
                <a:gd name="T101" fmla="*/ 1 h 304"/>
                <a:gd name="T102" fmla="*/ 1 w 384"/>
                <a:gd name="T103" fmla="*/ 1 h 304"/>
                <a:gd name="T104" fmla="*/ 1 w 384"/>
                <a:gd name="T105" fmla="*/ 1 h 304"/>
                <a:gd name="T106" fmla="*/ 1 w 384"/>
                <a:gd name="T107" fmla="*/ 1 h 304"/>
                <a:gd name="T108" fmla="*/ 1 w 384"/>
                <a:gd name="T109" fmla="*/ 1 h 304"/>
                <a:gd name="T110" fmla="*/ 1 w 384"/>
                <a:gd name="T111" fmla="*/ 1 h 304"/>
                <a:gd name="T112" fmla="*/ 1 w 384"/>
                <a:gd name="T113" fmla="*/ 1 h 304"/>
                <a:gd name="T114" fmla="*/ 1 w 384"/>
                <a:gd name="T115" fmla="*/ 1 h 304"/>
                <a:gd name="T116" fmla="*/ 1 w 384"/>
                <a:gd name="T117" fmla="*/ 1 h 304"/>
                <a:gd name="T118" fmla="*/ 1 w 384"/>
                <a:gd name="T119" fmla="*/ 1 h 304"/>
                <a:gd name="T120" fmla="*/ 1 w 384"/>
                <a:gd name="T121" fmla="*/ 1 h 304"/>
                <a:gd name="T122" fmla="*/ 1 w 384"/>
                <a:gd name="T123" fmla="*/ 0 h 30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84"/>
                <a:gd name="T187" fmla="*/ 0 h 304"/>
                <a:gd name="T188" fmla="*/ 384 w 384"/>
                <a:gd name="T189" fmla="*/ 304 h 30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84" h="304">
                  <a:moveTo>
                    <a:pt x="68" y="0"/>
                  </a:moveTo>
                  <a:lnTo>
                    <a:pt x="83" y="76"/>
                  </a:lnTo>
                  <a:lnTo>
                    <a:pt x="47" y="101"/>
                  </a:lnTo>
                  <a:lnTo>
                    <a:pt x="76" y="142"/>
                  </a:lnTo>
                  <a:lnTo>
                    <a:pt x="0" y="228"/>
                  </a:lnTo>
                  <a:lnTo>
                    <a:pt x="3" y="228"/>
                  </a:lnTo>
                  <a:lnTo>
                    <a:pt x="11" y="230"/>
                  </a:lnTo>
                  <a:lnTo>
                    <a:pt x="22" y="232"/>
                  </a:lnTo>
                  <a:lnTo>
                    <a:pt x="30" y="232"/>
                  </a:lnTo>
                  <a:lnTo>
                    <a:pt x="38" y="234"/>
                  </a:lnTo>
                  <a:lnTo>
                    <a:pt x="45" y="234"/>
                  </a:lnTo>
                  <a:lnTo>
                    <a:pt x="55" y="238"/>
                  </a:lnTo>
                  <a:lnTo>
                    <a:pt x="64" y="238"/>
                  </a:lnTo>
                  <a:lnTo>
                    <a:pt x="76" y="241"/>
                  </a:lnTo>
                  <a:lnTo>
                    <a:pt x="87" y="243"/>
                  </a:lnTo>
                  <a:lnTo>
                    <a:pt x="102" y="247"/>
                  </a:lnTo>
                  <a:lnTo>
                    <a:pt x="114" y="249"/>
                  </a:lnTo>
                  <a:lnTo>
                    <a:pt x="129" y="251"/>
                  </a:lnTo>
                  <a:lnTo>
                    <a:pt x="144" y="255"/>
                  </a:lnTo>
                  <a:lnTo>
                    <a:pt x="159" y="258"/>
                  </a:lnTo>
                  <a:lnTo>
                    <a:pt x="173" y="260"/>
                  </a:lnTo>
                  <a:lnTo>
                    <a:pt x="188" y="264"/>
                  </a:lnTo>
                  <a:lnTo>
                    <a:pt x="201" y="266"/>
                  </a:lnTo>
                  <a:lnTo>
                    <a:pt x="216" y="270"/>
                  </a:lnTo>
                  <a:lnTo>
                    <a:pt x="228" y="272"/>
                  </a:lnTo>
                  <a:lnTo>
                    <a:pt x="241" y="274"/>
                  </a:lnTo>
                  <a:lnTo>
                    <a:pt x="252" y="276"/>
                  </a:lnTo>
                  <a:lnTo>
                    <a:pt x="262" y="279"/>
                  </a:lnTo>
                  <a:lnTo>
                    <a:pt x="270" y="279"/>
                  </a:lnTo>
                  <a:lnTo>
                    <a:pt x="275" y="281"/>
                  </a:lnTo>
                  <a:lnTo>
                    <a:pt x="279" y="283"/>
                  </a:lnTo>
                  <a:lnTo>
                    <a:pt x="281" y="283"/>
                  </a:lnTo>
                  <a:lnTo>
                    <a:pt x="384" y="304"/>
                  </a:lnTo>
                  <a:lnTo>
                    <a:pt x="382" y="302"/>
                  </a:lnTo>
                  <a:lnTo>
                    <a:pt x="378" y="298"/>
                  </a:lnTo>
                  <a:lnTo>
                    <a:pt x="374" y="291"/>
                  </a:lnTo>
                  <a:lnTo>
                    <a:pt x="368" y="283"/>
                  </a:lnTo>
                  <a:lnTo>
                    <a:pt x="363" y="270"/>
                  </a:lnTo>
                  <a:lnTo>
                    <a:pt x="357" y="258"/>
                  </a:lnTo>
                  <a:lnTo>
                    <a:pt x="351" y="247"/>
                  </a:lnTo>
                  <a:lnTo>
                    <a:pt x="349" y="234"/>
                  </a:lnTo>
                  <a:lnTo>
                    <a:pt x="346" y="219"/>
                  </a:lnTo>
                  <a:lnTo>
                    <a:pt x="346" y="205"/>
                  </a:lnTo>
                  <a:lnTo>
                    <a:pt x="346" y="194"/>
                  </a:lnTo>
                  <a:lnTo>
                    <a:pt x="349" y="184"/>
                  </a:lnTo>
                  <a:lnTo>
                    <a:pt x="349" y="175"/>
                  </a:lnTo>
                  <a:lnTo>
                    <a:pt x="353" y="169"/>
                  </a:lnTo>
                  <a:lnTo>
                    <a:pt x="353" y="163"/>
                  </a:lnTo>
                  <a:lnTo>
                    <a:pt x="355" y="163"/>
                  </a:lnTo>
                  <a:lnTo>
                    <a:pt x="306" y="142"/>
                  </a:lnTo>
                  <a:lnTo>
                    <a:pt x="321" y="137"/>
                  </a:lnTo>
                  <a:lnTo>
                    <a:pt x="268" y="116"/>
                  </a:lnTo>
                  <a:lnTo>
                    <a:pt x="268" y="141"/>
                  </a:lnTo>
                  <a:lnTo>
                    <a:pt x="256" y="148"/>
                  </a:lnTo>
                  <a:lnTo>
                    <a:pt x="256" y="150"/>
                  </a:lnTo>
                  <a:lnTo>
                    <a:pt x="256" y="158"/>
                  </a:lnTo>
                  <a:lnTo>
                    <a:pt x="254" y="162"/>
                  </a:lnTo>
                  <a:lnTo>
                    <a:pt x="254" y="169"/>
                  </a:lnTo>
                  <a:lnTo>
                    <a:pt x="254" y="177"/>
                  </a:lnTo>
                  <a:lnTo>
                    <a:pt x="254" y="186"/>
                  </a:lnTo>
                  <a:lnTo>
                    <a:pt x="254" y="194"/>
                  </a:lnTo>
                  <a:lnTo>
                    <a:pt x="254" y="205"/>
                  </a:lnTo>
                  <a:lnTo>
                    <a:pt x="254" y="213"/>
                  </a:lnTo>
                  <a:lnTo>
                    <a:pt x="254" y="224"/>
                  </a:lnTo>
                  <a:lnTo>
                    <a:pt x="254" y="230"/>
                  </a:lnTo>
                  <a:lnTo>
                    <a:pt x="254" y="238"/>
                  </a:lnTo>
                  <a:lnTo>
                    <a:pt x="254" y="241"/>
                  </a:lnTo>
                  <a:lnTo>
                    <a:pt x="254" y="243"/>
                  </a:lnTo>
                  <a:lnTo>
                    <a:pt x="252" y="243"/>
                  </a:lnTo>
                  <a:lnTo>
                    <a:pt x="245" y="238"/>
                  </a:lnTo>
                  <a:lnTo>
                    <a:pt x="241" y="234"/>
                  </a:lnTo>
                  <a:lnTo>
                    <a:pt x="239" y="230"/>
                  </a:lnTo>
                  <a:lnTo>
                    <a:pt x="237" y="224"/>
                  </a:lnTo>
                  <a:lnTo>
                    <a:pt x="237" y="219"/>
                  </a:lnTo>
                  <a:lnTo>
                    <a:pt x="237" y="207"/>
                  </a:lnTo>
                  <a:lnTo>
                    <a:pt x="237" y="198"/>
                  </a:lnTo>
                  <a:lnTo>
                    <a:pt x="239" y="188"/>
                  </a:lnTo>
                  <a:lnTo>
                    <a:pt x="241" y="179"/>
                  </a:lnTo>
                  <a:lnTo>
                    <a:pt x="241" y="169"/>
                  </a:lnTo>
                  <a:lnTo>
                    <a:pt x="241" y="162"/>
                  </a:lnTo>
                  <a:lnTo>
                    <a:pt x="239" y="158"/>
                  </a:lnTo>
                  <a:lnTo>
                    <a:pt x="237" y="156"/>
                  </a:lnTo>
                  <a:lnTo>
                    <a:pt x="233" y="156"/>
                  </a:lnTo>
                  <a:lnTo>
                    <a:pt x="228" y="162"/>
                  </a:lnTo>
                  <a:lnTo>
                    <a:pt x="220" y="167"/>
                  </a:lnTo>
                  <a:lnTo>
                    <a:pt x="214" y="175"/>
                  </a:lnTo>
                  <a:lnTo>
                    <a:pt x="207" y="182"/>
                  </a:lnTo>
                  <a:lnTo>
                    <a:pt x="201" y="188"/>
                  </a:lnTo>
                  <a:lnTo>
                    <a:pt x="195" y="194"/>
                  </a:lnTo>
                  <a:lnTo>
                    <a:pt x="192" y="198"/>
                  </a:lnTo>
                  <a:lnTo>
                    <a:pt x="184" y="196"/>
                  </a:lnTo>
                  <a:lnTo>
                    <a:pt x="182" y="186"/>
                  </a:lnTo>
                  <a:lnTo>
                    <a:pt x="180" y="177"/>
                  </a:lnTo>
                  <a:lnTo>
                    <a:pt x="180" y="169"/>
                  </a:lnTo>
                  <a:lnTo>
                    <a:pt x="176" y="160"/>
                  </a:lnTo>
                  <a:lnTo>
                    <a:pt x="176" y="152"/>
                  </a:lnTo>
                  <a:lnTo>
                    <a:pt x="173" y="141"/>
                  </a:lnTo>
                  <a:lnTo>
                    <a:pt x="169" y="133"/>
                  </a:lnTo>
                  <a:lnTo>
                    <a:pt x="165" y="122"/>
                  </a:lnTo>
                  <a:lnTo>
                    <a:pt x="161" y="114"/>
                  </a:lnTo>
                  <a:lnTo>
                    <a:pt x="157" y="104"/>
                  </a:lnTo>
                  <a:lnTo>
                    <a:pt x="155" y="97"/>
                  </a:lnTo>
                  <a:lnTo>
                    <a:pt x="152" y="89"/>
                  </a:lnTo>
                  <a:lnTo>
                    <a:pt x="152" y="82"/>
                  </a:lnTo>
                  <a:lnTo>
                    <a:pt x="152" y="74"/>
                  </a:lnTo>
                  <a:lnTo>
                    <a:pt x="155" y="66"/>
                  </a:lnTo>
                  <a:lnTo>
                    <a:pt x="157" y="61"/>
                  </a:lnTo>
                  <a:lnTo>
                    <a:pt x="161" y="55"/>
                  </a:lnTo>
                  <a:lnTo>
                    <a:pt x="169" y="47"/>
                  </a:lnTo>
                  <a:lnTo>
                    <a:pt x="173" y="44"/>
                  </a:lnTo>
                  <a:lnTo>
                    <a:pt x="169" y="44"/>
                  </a:lnTo>
                  <a:lnTo>
                    <a:pt x="159" y="44"/>
                  </a:lnTo>
                  <a:lnTo>
                    <a:pt x="154" y="42"/>
                  </a:lnTo>
                  <a:lnTo>
                    <a:pt x="148" y="40"/>
                  </a:lnTo>
                  <a:lnTo>
                    <a:pt x="138" y="38"/>
                  </a:lnTo>
                  <a:lnTo>
                    <a:pt x="131" y="36"/>
                  </a:lnTo>
                  <a:lnTo>
                    <a:pt x="119" y="30"/>
                  </a:lnTo>
                  <a:lnTo>
                    <a:pt x="110" y="25"/>
                  </a:lnTo>
                  <a:lnTo>
                    <a:pt x="98" y="19"/>
                  </a:lnTo>
                  <a:lnTo>
                    <a:pt x="89" y="13"/>
                  </a:lnTo>
                  <a:lnTo>
                    <a:pt x="79" y="7"/>
                  </a:lnTo>
                  <a:lnTo>
                    <a:pt x="74" y="4"/>
                  </a:lnTo>
                  <a:lnTo>
                    <a:pt x="68" y="0"/>
                  </a:lnTo>
                  <a:close/>
                </a:path>
              </a:pathLst>
            </a:custGeom>
            <a:solidFill>
              <a:srgbClr val="7A94A8"/>
            </a:solidFill>
            <a:ln w="9525">
              <a:noFill/>
              <a:miter lim="800000"/>
              <a:headEnd/>
              <a:tailEnd/>
            </a:ln>
          </p:spPr>
          <p:txBody>
            <a:bodyPr>
              <a:prstTxWarp prst="textNoShape">
                <a:avLst/>
              </a:prstTxWarp>
            </a:bodyPr>
            <a:lstStyle/>
            <a:p>
              <a:endParaRPr lang="en-US"/>
            </a:p>
          </p:txBody>
        </p:sp>
        <p:sp>
          <p:nvSpPr>
            <p:cNvPr id="50233" name="Freeform 211"/>
            <p:cNvSpPr>
              <a:spLocks/>
            </p:cNvSpPr>
            <p:nvPr/>
          </p:nvSpPr>
          <p:spPr bwMode="auto">
            <a:xfrm>
              <a:off x="4693" y="3134"/>
              <a:ext cx="59" cy="141"/>
            </a:xfrm>
            <a:custGeom>
              <a:avLst/>
              <a:gdLst>
                <a:gd name="T0" fmla="*/ 1 w 118"/>
                <a:gd name="T1" fmla="*/ 1 h 281"/>
                <a:gd name="T2" fmla="*/ 1 w 118"/>
                <a:gd name="T3" fmla="*/ 1 h 281"/>
                <a:gd name="T4" fmla="*/ 1 w 118"/>
                <a:gd name="T5" fmla="*/ 1 h 281"/>
                <a:gd name="T6" fmla="*/ 1 w 118"/>
                <a:gd name="T7" fmla="*/ 1 h 281"/>
                <a:gd name="T8" fmla="*/ 1 w 118"/>
                <a:gd name="T9" fmla="*/ 1 h 281"/>
                <a:gd name="T10" fmla="*/ 1 w 118"/>
                <a:gd name="T11" fmla="*/ 1 h 281"/>
                <a:gd name="T12" fmla="*/ 1 w 118"/>
                <a:gd name="T13" fmla="*/ 1 h 281"/>
                <a:gd name="T14" fmla="*/ 1 w 118"/>
                <a:gd name="T15" fmla="*/ 1 h 281"/>
                <a:gd name="T16" fmla="*/ 1 w 118"/>
                <a:gd name="T17" fmla="*/ 1 h 281"/>
                <a:gd name="T18" fmla="*/ 1 w 118"/>
                <a:gd name="T19" fmla="*/ 1 h 281"/>
                <a:gd name="T20" fmla="*/ 1 w 118"/>
                <a:gd name="T21" fmla="*/ 1 h 281"/>
                <a:gd name="T22" fmla="*/ 1 w 118"/>
                <a:gd name="T23" fmla="*/ 1 h 281"/>
                <a:gd name="T24" fmla="*/ 1 w 118"/>
                <a:gd name="T25" fmla="*/ 1 h 281"/>
                <a:gd name="T26" fmla="*/ 1 w 118"/>
                <a:gd name="T27" fmla="*/ 1 h 281"/>
                <a:gd name="T28" fmla="*/ 1 w 118"/>
                <a:gd name="T29" fmla="*/ 1 h 281"/>
                <a:gd name="T30" fmla="*/ 0 w 118"/>
                <a:gd name="T31" fmla="*/ 1 h 281"/>
                <a:gd name="T32" fmla="*/ 1 w 118"/>
                <a:gd name="T33" fmla="*/ 1 h 281"/>
                <a:gd name="T34" fmla="*/ 1 w 118"/>
                <a:gd name="T35" fmla="*/ 1 h 281"/>
                <a:gd name="T36" fmla="*/ 1 w 118"/>
                <a:gd name="T37" fmla="*/ 1 h 281"/>
                <a:gd name="T38" fmla="*/ 1 w 118"/>
                <a:gd name="T39" fmla="*/ 1 h 281"/>
                <a:gd name="T40" fmla="*/ 1 w 118"/>
                <a:gd name="T41" fmla="*/ 1 h 281"/>
                <a:gd name="T42" fmla="*/ 1 w 118"/>
                <a:gd name="T43" fmla="*/ 1 h 281"/>
                <a:gd name="T44" fmla="*/ 1 w 118"/>
                <a:gd name="T45" fmla="*/ 1 h 281"/>
                <a:gd name="T46" fmla="*/ 1 w 118"/>
                <a:gd name="T47" fmla="*/ 1 h 281"/>
                <a:gd name="T48" fmla="*/ 1 w 118"/>
                <a:gd name="T49" fmla="*/ 1 h 281"/>
                <a:gd name="T50" fmla="*/ 1 w 118"/>
                <a:gd name="T51" fmla="*/ 1 h 281"/>
                <a:gd name="T52" fmla="*/ 1 w 118"/>
                <a:gd name="T53" fmla="*/ 1 h 281"/>
                <a:gd name="T54" fmla="*/ 1 w 118"/>
                <a:gd name="T55" fmla="*/ 1 h 281"/>
                <a:gd name="T56" fmla="*/ 1 w 118"/>
                <a:gd name="T57" fmla="*/ 1 h 281"/>
                <a:gd name="T58" fmla="*/ 1 w 118"/>
                <a:gd name="T59" fmla="*/ 1 h 281"/>
                <a:gd name="T60" fmla="*/ 1 w 118"/>
                <a:gd name="T61" fmla="*/ 1 h 281"/>
                <a:gd name="T62" fmla="*/ 1 w 118"/>
                <a:gd name="T63" fmla="*/ 1 h 281"/>
                <a:gd name="T64" fmla="*/ 1 w 118"/>
                <a:gd name="T65" fmla="*/ 1 h 281"/>
                <a:gd name="T66" fmla="*/ 1 w 118"/>
                <a:gd name="T67" fmla="*/ 0 h 28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8"/>
                <a:gd name="T103" fmla="*/ 0 h 281"/>
                <a:gd name="T104" fmla="*/ 118 w 118"/>
                <a:gd name="T105" fmla="*/ 281 h 28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8" h="281">
                  <a:moveTo>
                    <a:pt x="86" y="0"/>
                  </a:moveTo>
                  <a:lnTo>
                    <a:pt x="86" y="2"/>
                  </a:lnTo>
                  <a:lnTo>
                    <a:pt x="93" y="7"/>
                  </a:lnTo>
                  <a:lnTo>
                    <a:pt x="99" y="13"/>
                  </a:lnTo>
                  <a:lnTo>
                    <a:pt x="110" y="25"/>
                  </a:lnTo>
                  <a:lnTo>
                    <a:pt x="112" y="30"/>
                  </a:lnTo>
                  <a:lnTo>
                    <a:pt x="116" y="38"/>
                  </a:lnTo>
                  <a:lnTo>
                    <a:pt x="118" y="45"/>
                  </a:lnTo>
                  <a:lnTo>
                    <a:pt x="118" y="55"/>
                  </a:lnTo>
                  <a:lnTo>
                    <a:pt x="118" y="64"/>
                  </a:lnTo>
                  <a:lnTo>
                    <a:pt x="118" y="76"/>
                  </a:lnTo>
                  <a:lnTo>
                    <a:pt x="114" y="84"/>
                  </a:lnTo>
                  <a:lnTo>
                    <a:pt x="114" y="91"/>
                  </a:lnTo>
                  <a:lnTo>
                    <a:pt x="110" y="99"/>
                  </a:lnTo>
                  <a:lnTo>
                    <a:pt x="110" y="108"/>
                  </a:lnTo>
                  <a:lnTo>
                    <a:pt x="105" y="116"/>
                  </a:lnTo>
                  <a:lnTo>
                    <a:pt x="99" y="127"/>
                  </a:lnTo>
                  <a:lnTo>
                    <a:pt x="93" y="139"/>
                  </a:lnTo>
                  <a:lnTo>
                    <a:pt x="90" y="154"/>
                  </a:lnTo>
                  <a:lnTo>
                    <a:pt x="82" y="165"/>
                  </a:lnTo>
                  <a:lnTo>
                    <a:pt x="74" y="182"/>
                  </a:lnTo>
                  <a:lnTo>
                    <a:pt x="67" y="196"/>
                  </a:lnTo>
                  <a:lnTo>
                    <a:pt x="61" y="211"/>
                  </a:lnTo>
                  <a:lnTo>
                    <a:pt x="53" y="222"/>
                  </a:lnTo>
                  <a:lnTo>
                    <a:pt x="46" y="236"/>
                  </a:lnTo>
                  <a:lnTo>
                    <a:pt x="40" y="247"/>
                  </a:lnTo>
                  <a:lnTo>
                    <a:pt x="36" y="258"/>
                  </a:lnTo>
                  <a:lnTo>
                    <a:pt x="33" y="266"/>
                  </a:lnTo>
                  <a:lnTo>
                    <a:pt x="31" y="272"/>
                  </a:lnTo>
                  <a:lnTo>
                    <a:pt x="27" y="276"/>
                  </a:lnTo>
                  <a:lnTo>
                    <a:pt x="27" y="279"/>
                  </a:lnTo>
                  <a:lnTo>
                    <a:pt x="0" y="281"/>
                  </a:lnTo>
                  <a:lnTo>
                    <a:pt x="0" y="277"/>
                  </a:lnTo>
                  <a:lnTo>
                    <a:pt x="6" y="270"/>
                  </a:lnTo>
                  <a:lnTo>
                    <a:pt x="8" y="264"/>
                  </a:lnTo>
                  <a:lnTo>
                    <a:pt x="12" y="258"/>
                  </a:lnTo>
                  <a:lnTo>
                    <a:pt x="17" y="251"/>
                  </a:lnTo>
                  <a:lnTo>
                    <a:pt x="21" y="245"/>
                  </a:lnTo>
                  <a:lnTo>
                    <a:pt x="25" y="236"/>
                  </a:lnTo>
                  <a:lnTo>
                    <a:pt x="31" y="226"/>
                  </a:lnTo>
                  <a:lnTo>
                    <a:pt x="36" y="219"/>
                  </a:lnTo>
                  <a:lnTo>
                    <a:pt x="42" y="209"/>
                  </a:lnTo>
                  <a:lnTo>
                    <a:pt x="46" y="198"/>
                  </a:lnTo>
                  <a:lnTo>
                    <a:pt x="50" y="190"/>
                  </a:lnTo>
                  <a:lnTo>
                    <a:pt x="53" y="179"/>
                  </a:lnTo>
                  <a:lnTo>
                    <a:pt x="59" y="169"/>
                  </a:lnTo>
                  <a:lnTo>
                    <a:pt x="61" y="160"/>
                  </a:lnTo>
                  <a:lnTo>
                    <a:pt x="65" y="150"/>
                  </a:lnTo>
                  <a:lnTo>
                    <a:pt x="69" y="141"/>
                  </a:lnTo>
                  <a:lnTo>
                    <a:pt x="72" y="131"/>
                  </a:lnTo>
                  <a:lnTo>
                    <a:pt x="74" y="122"/>
                  </a:lnTo>
                  <a:lnTo>
                    <a:pt x="78" y="112"/>
                  </a:lnTo>
                  <a:lnTo>
                    <a:pt x="80" y="104"/>
                  </a:lnTo>
                  <a:lnTo>
                    <a:pt x="82" y="97"/>
                  </a:lnTo>
                  <a:lnTo>
                    <a:pt x="84" y="89"/>
                  </a:lnTo>
                  <a:lnTo>
                    <a:pt x="86" y="82"/>
                  </a:lnTo>
                  <a:lnTo>
                    <a:pt x="86" y="74"/>
                  </a:lnTo>
                  <a:lnTo>
                    <a:pt x="88" y="68"/>
                  </a:lnTo>
                  <a:lnTo>
                    <a:pt x="88" y="61"/>
                  </a:lnTo>
                  <a:lnTo>
                    <a:pt x="90" y="53"/>
                  </a:lnTo>
                  <a:lnTo>
                    <a:pt x="90" y="47"/>
                  </a:lnTo>
                  <a:lnTo>
                    <a:pt x="90" y="42"/>
                  </a:lnTo>
                  <a:lnTo>
                    <a:pt x="90" y="30"/>
                  </a:lnTo>
                  <a:lnTo>
                    <a:pt x="90" y="23"/>
                  </a:lnTo>
                  <a:lnTo>
                    <a:pt x="88" y="15"/>
                  </a:lnTo>
                  <a:lnTo>
                    <a:pt x="88" y="11"/>
                  </a:lnTo>
                  <a:lnTo>
                    <a:pt x="86" y="2"/>
                  </a:lnTo>
                  <a:lnTo>
                    <a:pt x="86" y="0"/>
                  </a:lnTo>
                  <a:close/>
                </a:path>
              </a:pathLst>
            </a:custGeom>
            <a:solidFill>
              <a:srgbClr val="7A94A8"/>
            </a:solidFill>
            <a:ln w="9525">
              <a:noFill/>
              <a:miter lim="800000"/>
              <a:headEnd/>
              <a:tailEnd/>
            </a:ln>
          </p:spPr>
          <p:txBody>
            <a:bodyPr>
              <a:prstTxWarp prst="textNoShape">
                <a:avLst/>
              </a:prstTxWarp>
            </a:bodyPr>
            <a:lstStyle/>
            <a:p>
              <a:endParaRPr lang="en-US"/>
            </a:p>
          </p:txBody>
        </p:sp>
        <p:sp>
          <p:nvSpPr>
            <p:cNvPr id="50234" name="Freeform 212"/>
            <p:cNvSpPr>
              <a:spLocks/>
            </p:cNvSpPr>
            <p:nvPr/>
          </p:nvSpPr>
          <p:spPr bwMode="auto">
            <a:xfrm>
              <a:off x="5211" y="3351"/>
              <a:ext cx="68" cy="76"/>
            </a:xfrm>
            <a:custGeom>
              <a:avLst/>
              <a:gdLst>
                <a:gd name="T0" fmla="*/ 0 w 137"/>
                <a:gd name="T1" fmla="*/ 1 h 152"/>
                <a:gd name="T2" fmla="*/ 0 w 137"/>
                <a:gd name="T3" fmla="*/ 1 h 152"/>
                <a:gd name="T4" fmla="*/ 0 w 137"/>
                <a:gd name="T5" fmla="*/ 1 h 152"/>
                <a:gd name="T6" fmla="*/ 0 w 137"/>
                <a:gd name="T7" fmla="*/ 1 h 152"/>
                <a:gd name="T8" fmla="*/ 0 w 137"/>
                <a:gd name="T9" fmla="*/ 1 h 152"/>
                <a:gd name="T10" fmla="*/ 0 w 137"/>
                <a:gd name="T11" fmla="*/ 1 h 152"/>
                <a:gd name="T12" fmla="*/ 0 w 137"/>
                <a:gd name="T13" fmla="*/ 1 h 152"/>
                <a:gd name="T14" fmla="*/ 0 w 137"/>
                <a:gd name="T15" fmla="*/ 1 h 152"/>
                <a:gd name="T16" fmla="*/ 0 w 137"/>
                <a:gd name="T17" fmla="*/ 1 h 152"/>
                <a:gd name="T18" fmla="*/ 0 w 137"/>
                <a:gd name="T19" fmla="*/ 1 h 152"/>
                <a:gd name="T20" fmla="*/ 0 w 137"/>
                <a:gd name="T21" fmla="*/ 1 h 152"/>
                <a:gd name="T22" fmla="*/ 0 w 137"/>
                <a:gd name="T23" fmla="*/ 1 h 152"/>
                <a:gd name="T24" fmla="*/ 0 w 137"/>
                <a:gd name="T25" fmla="*/ 1 h 152"/>
                <a:gd name="T26" fmla="*/ 0 w 137"/>
                <a:gd name="T27" fmla="*/ 1 h 152"/>
                <a:gd name="T28" fmla="*/ 0 w 137"/>
                <a:gd name="T29" fmla="*/ 1 h 152"/>
                <a:gd name="T30" fmla="*/ 0 w 137"/>
                <a:gd name="T31" fmla="*/ 1 h 152"/>
                <a:gd name="T32" fmla="*/ 0 w 137"/>
                <a:gd name="T33" fmla="*/ 0 h 152"/>
                <a:gd name="T34" fmla="*/ 0 w 137"/>
                <a:gd name="T35" fmla="*/ 0 h 152"/>
                <a:gd name="T36" fmla="*/ 0 w 137"/>
                <a:gd name="T37" fmla="*/ 1 h 152"/>
                <a:gd name="T38" fmla="*/ 0 w 137"/>
                <a:gd name="T39" fmla="*/ 1 h 152"/>
                <a:gd name="T40" fmla="*/ 0 w 137"/>
                <a:gd name="T41" fmla="*/ 1 h 152"/>
                <a:gd name="T42" fmla="*/ 0 w 137"/>
                <a:gd name="T43" fmla="*/ 1 h 152"/>
                <a:gd name="T44" fmla="*/ 0 w 137"/>
                <a:gd name="T45" fmla="*/ 1 h 152"/>
                <a:gd name="T46" fmla="*/ 0 w 137"/>
                <a:gd name="T47" fmla="*/ 1 h 152"/>
                <a:gd name="T48" fmla="*/ 0 w 137"/>
                <a:gd name="T49" fmla="*/ 1 h 152"/>
                <a:gd name="T50" fmla="*/ 0 w 137"/>
                <a:gd name="T51" fmla="*/ 1 h 152"/>
                <a:gd name="T52" fmla="*/ 0 w 137"/>
                <a:gd name="T53" fmla="*/ 1 h 152"/>
                <a:gd name="T54" fmla="*/ 0 w 137"/>
                <a:gd name="T55" fmla="*/ 1 h 152"/>
                <a:gd name="T56" fmla="*/ 0 w 137"/>
                <a:gd name="T57" fmla="*/ 1 h 152"/>
                <a:gd name="T58" fmla="*/ 0 w 137"/>
                <a:gd name="T59" fmla="*/ 1 h 152"/>
                <a:gd name="T60" fmla="*/ 0 w 137"/>
                <a:gd name="T61" fmla="*/ 1 h 152"/>
                <a:gd name="T62" fmla="*/ 0 w 137"/>
                <a:gd name="T63" fmla="*/ 1 h 152"/>
                <a:gd name="T64" fmla="*/ 0 w 137"/>
                <a:gd name="T65" fmla="*/ 1 h 152"/>
                <a:gd name="T66" fmla="*/ 0 w 137"/>
                <a:gd name="T67" fmla="*/ 1 h 1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37"/>
                <a:gd name="T103" fmla="*/ 0 h 152"/>
                <a:gd name="T104" fmla="*/ 137 w 137"/>
                <a:gd name="T105" fmla="*/ 152 h 15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37" h="152">
                  <a:moveTo>
                    <a:pt x="0" y="111"/>
                  </a:moveTo>
                  <a:lnTo>
                    <a:pt x="35" y="152"/>
                  </a:lnTo>
                  <a:lnTo>
                    <a:pt x="36" y="151"/>
                  </a:lnTo>
                  <a:lnTo>
                    <a:pt x="50" y="149"/>
                  </a:lnTo>
                  <a:lnTo>
                    <a:pt x="55" y="145"/>
                  </a:lnTo>
                  <a:lnTo>
                    <a:pt x="65" y="141"/>
                  </a:lnTo>
                  <a:lnTo>
                    <a:pt x="73" y="133"/>
                  </a:lnTo>
                  <a:lnTo>
                    <a:pt x="82" y="128"/>
                  </a:lnTo>
                  <a:lnTo>
                    <a:pt x="92" y="116"/>
                  </a:lnTo>
                  <a:lnTo>
                    <a:pt x="101" y="105"/>
                  </a:lnTo>
                  <a:lnTo>
                    <a:pt x="111" y="94"/>
                  </a:lnTo>
                  <a:lnTo>
                    <a:pt x="118" y="84"/>
                  </a:lnTo>
                  <a:lnTo>
                    <a:pt x="126" y="73"/>
                  </a:lnTo>
                  <a:lnTo>
                    <a:pt x="131" y="65"/>
                  </a:lnTo>
                  <a:lnTo>
                    <a:pt x="133" y="59"/>
                  </a:lnTo>
                  <a:lnTo>
                    <a:pt x="137" y="57"/>
                  </a:lnTo>
                  <a:lnTo>
                    <a:pt x="111" y="0"/>
                  </a:lnTo>
                  <a:lnTo>
                    <a:pt x="109" y="0"/>
                  </a:lnTo>
                  <a:lnTo>
                    <a:pt x="101" y="2"/>
                  </a:lnTo>
                  <a:lnTo>
                    <a:pt x="92" y="6"/>
                  </a:lnTo>
                  <a:lnTo>
                    <a:pt x="82" y="12"/>
                  </a:lnTo>
                  <a:lnTo>
                    <a:pt x="67" y="19"/>
                  </a:lnTo>
                  <a:lnTo>
                    <a:pt x="54" y="27"/>
                  </a:lnTo>
                  <a:lnTo>
                    <a:pt x="42" y="37"/>
                  </a:lnTo>
                  <a:lnTo>
                    <a:pt x="33" y="48"/>
                  </a:lnTo>
                  <a:lnTo>
                    <a:pt x="21" y="57"/>
                  </a:lnTo>
                  <a:lnTo>
                    <a:pt x="14" y="69"/>
                  </a:lnTo>
                  <a:lnTo>
                    <a:pt x="8" y="78"/>
                  </a:lnTo>
                  <a:lnTo>
                    <a:pt x="6" y="90"/>
                  </a:lnTo>
                  <a:lnTo>
                    <a:pt x="0" y="97"/>
                  </a:lnTo>
                  <a:lnTo>
                    <a:pt x="0" y="105"/>
                  </a:lnTo>
                  <a:lnTo>
                    <a:pt x="0" y="109"/>
                  </a:lnTo>
                  <a:lnTo>
                    <a:pt x="0" y="111"/>
                  </a:lnTo>
                  <a:close/>
                </a:path>
              </a:pathLst>
            </a:custGeom>
            <a:solidFill>
              <a:srgbClr val="D4EBD4"/>
            </a:solidFill>
            <a:ln w="9525">
              <a:noFill/>
              <a:miter lim="800000"/>
              <a:headEnd/>
              <a:tailEnd/>
            </a:ln>
          </p:spPr>
          <p:txBody>
            <a:bodyPr>
              <a:prstTxWarp prst="textNoShape">
                <a:avLst/>
              </a:prstTxWarp>
            </a:bodyPr>
            <a:lstStyle/>
            <a:p>
              <a:endParaRPr lang="en-US"/>
            </a:p>
          </p:txBody>
        </p:sp>
        <p:sp>
          <p:nvSpPr>
            <p:cNvPr id="50235" name="Freeform 213"/>
            <p:cNvSpPr>
              <a:spLocks/>
            </p:cNvSpPr>
            <p:nvPr/>
          </p:nvSpPr>
          <p:spPr bwMode="auto">
            <a:xfrm>
              <a:off x="4975" y="3296"/>
              <a:ext cx="145" cy="204"/>
            </a:xfrm>
            <a:custGeom>
              <a:avLst/>
              <a:gdLst>
                <a:gd name="T0" fmla="*/ 0 w 291"/>
                <a:gd name="T1" fmla="*/ 0 h 409"/>
                <a:gd name="T2" fmla="*/ 0 w 291"/>
                <a:gd name="T3" fmla="*/ 0 h 409"/>
                <a:gd name="T4" fmla="*/ 0 w 291"/>
                <a:gd name="T5" fmla="*/ 0 h 409"/>
                <a:gd name="T6" fmla="*/ 0 w 291"/>
                <a:gd name="T7" fmla="*/ 0 h 409"/>
                <a:gd name="T8" fmla="*/ 0 w 291"/>
                <a:gd name="T9" fmla="*/ 0 h 409"/>
                <a:gd name="T10" fmla="*/ 0 w 291"/>
                <a:gd name="T11" fmla="*/ 0 h 409"/>
                <a:gd name="T12" fmla="*/ 0 w 291"/>
                <a:gd name="T13" fmla="*/ 0 h 409"/>
                <a:gd name="T14" fmla="*/ 0 w 291"/>
                <a:gd name="T15" fmla="*/ 0 h 409"/>
                <a:gd name="T16" fmla="*/ 0 w 291"/>
                <a:gd name="T17" fmla="*/ 0 h 409"/>
                <a:gd name="T18" fmla="*/ 0 w 291"/>
                <a:gd name="T19" fmla="*/ 0 h 409"/>
                <a:gd name="T20" fmla="*/ 0 w 291"/>
                <a:gd name="T21" fmla="*/ 0 h 409"/>
                <a:gd name="T22" fmla="*/ 0 w 291"/>
                <a:gd name="T23" fmla="*/ 0 h 409"/>
                <a:gd name="T24" fmla="*/ 0 w 291"/>
                <a:gd name="T25" fmla="*/ 0 h 409"/>
                <a:gd name="T26" fmla="*/ 0 w 291"/>
                <a:gd name="T27" fmla="*/ 0 h 409"/>
                <a:gd name="T28" fmla="*/ 0 w 291"/>
                <a:gd name="T29" fmla="*/ 0 h 409"/>
                <a:gd name="T30" fmla="*/ 0 w 291"/>
                <a:gd name="T31" fmla="*/ 0 h 409"/>
                <a:gd name="T32" fmla="*/ 0 w 291"/>
                <a:gd name="T33" fmla="*/ 0 h 409"/>
                <a:gd name="T34" fmla="*/ 0 w 291"/>
                <a:gd name="T35" fmla="*/ 0 h 409"/>
                <a:gd name="T36" fmla="*/ 0 w 291"/>
                <a:gd name="T37" fmla="*/ 0 h 409"/>
                <a:gd name="T38" fmla="*/ 0 w 291"/>
                <a:gd name="T39" fmla="*/ 0 h 409"/>
                <a:gd name="T40" fmla="*/ 0 w 291"/>
                <a:gd name="T41" fmla="*/ 0 h 409"/>
                <a:gd name="T42" fmla="*/ 0 w 291"/>
                <a:gd name="T43" fmla="*/ 0 h 409"/>
                <a:gd name="T44" fmla="*/ 0 w 291"/>
                <a:gd name="T45" fmla="*/ 0 h 409"/>
                <a:gd name="T46" fmla="*/ 0 w 291"/>
                <a:gd name="T47" fmla="*/ 0 h 409"/>
                <a:gd name="T48" fmla="*/ 0 w 291"/>
                <a:gd name="T49" fmla="*/ 0 h 409"/>
                <a:gd name="T50" fmla="*/ 0 w 291"/>
                <a:gd name="T51" fmla="*/ 0 h 409"/>
                <a:gd name="T52" fmla="*/ 0 w 291"/>
                <a:gd name="T53" fmla="*/ 0 h 409"/>
                <a:gd name="T54" fmla="*/ 0 w 291"/>
                <a:gd name="T55" fmla="*/ 0 h 409"/>
                <a:gd name="T56" fmla="*/ 0 w 291"/>
                <a:gd name="T57" fmla="*/ 0 h 409"/>
                <a:gd name="T58" fmla="*/ 0 w 291"/>
                <a:gd name="T59" fmla="*/ 0 h 409"/>
                <a:gd name="T60" fmla="*/ 0 w 291"/>
                <a:gd name="T61" fmla="*/ 0 h 409"/>
                <a:gd name="T62" fmla="*/ 0 w 291"/>
                <a:gd name="T63" fmla="*/ 0 h 409"/>
                <a:gd name="T64" fmla="*/ 0 w 291"/>
                <a:gd name="T65" fmla="*/ 0 h 409"/>
                <a:gd name="T66" fmla="*/ 0 w 291"/>
                <a:gd name="T67" fmla="*/ 0 h 409"/>
                <a:gd name="T68" fmla="*/ 0 w 291"/>
                <a:gd name="T69" fmla="*/ 0 h 409"/>
                <a:gd name="T70" fmla="*/ 0 w 291"/>
                <a:gd name="T71" fmla="*/ 0 h 409"/>
                <a:gd name="T72" fmla="*/ 0 w 291"/>
                <a:gd name="T73" fmla="*/ 0 h 409"/>
                <a:gd name="T74" fmla="*/ 0 w 291"/>
                <a:gd name="T75" fmla="*/ 0 h 409"/>
                <a:gd name="T76" fmla="*/ 0 w 291"/>
                <a:gd name="T77" fmla="*/ 0 h 409"/>
                <a:gd name="T78" fmla="*/ 0 w 291"/>
                <a:gd name="T79" fmla="*/ 0 h 409"/>
                <a:gd name="T80" fmla="*/ 0 w 291"/>
                <a:gd name="T81" fmla="*/ 0 h 409"/>
                <a:gd name="T82" fmla="*/ 0 w 291"/>
                <a:gd name="T83" fmla="*/ 0 h 409"/>
                <a:gd name="T84" fmla="*/ 0 w 291"/>
                <a:gd name="T85" fmla="*/ 0 h 409"/>
                <a:gd name="T86" fmla="*/ 0 w 291"/>
                <a:gd name="T87" fmla="*/ 0 h 409"/>
                <a:gd name="T88" fmla="*/ 0 w 291"/>
                <a:gd name="T89" fmla="*/ 0 h 409"/>
                <a:gd name="T90" fmla="*/ 0 w 291"/>
                <a:gd name="T91" fmla="*/ 0 h 409"/>
                <a:gd name="T92" fmla="*/ 0 w 291"/>
                <a:gd name="T93" fmla="*/ 0 h 409"/>
                <a:gd name="T94" fmla="*/ 0 w 291"/>
                <a:gd name="T95" fmla="*/ 0 h 409"/>
                <a:gd name="T96" fmla="*/ 0 w 291"/>
                <a:gd name="T97" fmla="*/ 0 h 409"/>
                <a:gd name="T98" fmla="*/ 0 w 291"/>
                <a:gd name="T99" fmla="*/ 0 h 409"/>
                <a:gd name="T100" fmla="*/ 0 w 291"/>
                <a:gd name="T101" fmla="*/ 0 h 409"/>
                <a:gd name="T102" fmla="*/ 0 w 291"/>
                <a:gd name="T103" fmla="*/ 0 h 409"/>
                <a:gd name="T104" fmla="*/ 0 w 291"/>
                <a:gd name="T105" fmla="*/ 0 h 409"/>
                <a:gd name="T106" fmla="*/ 0 w 291"/>
                <a:gd name="T107" fmla="*/ 0 h 409"/>
                <a:gd name="T108" fmla="*/ 0 w 291"/>
                <a:gd name="T109" fmla="*/ 0 h 40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91"/>
                <a:gd name="T166" fmla="*/ 0 h 409"/>
                <a:gd name="T167" fmla="*/ 291 w 291"/>
                <a:gd name="T168" fmla="*/ 409 h 40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91" h="409">
                  <a:moveTo>
                    <a:pt x="291" y="344"/>
                  </a:moveTo>
                  <a:lnTo>
                    <a:pt x="289" y="342"/>
                  </a:lnTo>
                  <a:lnTo>
                    <a:pt x="285" y="339"/>
                  </a:lnTo>
                  <a:lnTo>
                    <a:pt x="279" y="333"/>
                  </a:lnTo>
                  <a:lnTo>
                    <a:pt x="272" y="321"/>
                  </a:lnTo>
                  <a:lnTo>
                    <a:pt x="268" y="314"/>
                  </a:lnTo>
                  <a:lnTo>
                    <a:pt x="264" y="306"/>
                  </a:lnTo>
                  <a:lnTo>
                    <a:pt x="260" y="297"/>
                  </a:lnTo>
                  <a:lnTo>
                    <a:pt x="258" y="287"/>
                  </a:lnTo>
                  <a:lnTo>
                    <a:pt x="255" y="276"/>
                  </a:lnTo>
                  <a:lnTo>
                    <a:pt x="251" y="264"/>
                  </a:lnTo>
                  <a:lnTo>
                    <a:pt x="247" y="251"/>
                  </a:lnTo>
                  <a:lnTo>
                    <a:pt x="247" y="238"/>
                  </a:lnTo>
                  <a:lnTo>
                    <a:pt x="245" y="221"/>
                  </a:lnTo>
                  <a:lnTo>
                    <a:pt x="245" y="204"/>
                  </a:lnTo>
                  <a:lnTo>
                    <a:pt x="245" y="186"/>
                  </a:lnTo>
                  <a:lnTo>
                    <a:pt x="245" y="167"/>
                  </a:lnTo>
                  <a:lnTo>
                    <a:pt x="245" y="148"/>
                  </a:lnTo>
                  <a:lnTo>
                    <a:pt x="247" y="129"/>
                  </a:lnTo>
                  <a:lnTo>
                    <a:pt x="247" y="112"/>
                  </a:lnTo>
                  <a:lnTo>
                    <a:pt x="251" y="97"/>
                  </a:lnTo>
                  <a:lnTo>
                    <a:pt x="251" y="78"/>
                  </a:lnTo>
                  <a:lnTo>
                    <a:pt x="253" y="65"/>
                  </a:lnTo>
                  <a:lnTo>
                    <a:pt x="253" y="50"/>
                  </a:lnTo>
                  <a:lnTo>
                    <a:pt x="255" y="40"/>
                  </a:lnTo>
                  <a:lnTo>
                    <a:pt x="256" y="29"/>
                  </a:lnTo>
                  <a:lnTo>
                    <a:pt x="258" y="23"/>
                  </a:lnTo>
                  <a:lnTo>
                    <a:pt x="258" y="17"/>
                  </a:lnTo>
                  <a:lnTo>
                    <a:pt x="85" y="0"/>
                  </a:lnTo>
                  <a:lnTo>
                    <a:pt x="0" y="175"/>
                  </a:lnTo>
                  <a:lnTo>
                    <a:pt x="23" y="186"/>
                  </a:lnTo>
                  <a:lnTo>
                    <a:pt x="21" y="188"/>
                  </a:lnTo>
                  <a:lnTo>
                    <a:pt x="21" y="196"/>
                  </a:lnTo>
                  <a:lnTo>
                    <a:pt x="17" y="204"/>
                  </a:lnTo>
                  <a:lnTo>
                    <a:pt x="17" y="215"/>
                  </a:lnTo>
                  <a:lnTo>
                    <a:pt x="17" y="221"/>
                  </a:lnTo>
                  <a:lnTo>
                    <a:pt x="17" y="228"/>
                  </a:lnTo>
                  <a:lnTo>
                    <a:pt x="17" y="236"/>
                  </a:lnTo>
                  <a:lnTo>
                    <a:pt x="17" y="243"/>
                  </a:lnTo>
                  <a:lnTo>
                    <a:pt x="17" y="249"/>
                  </a:lnTo>
                  <a:lnTo>
                    <a:pt x="17" y="257"/>
                  </a:lnTo>
                  <a:lnTo>
                    <a:pt x="19" y="262"/>
                  </a:lnTo>
                  <a:lnTo>
                    <a:pt x="23" y="272"/>
                  </a:lnTo>
                  <a:lnTo>
                    <a:pt x="26" y="282"/>
                  </a:lnTo>
                  <a:lnTo>
                    <a:pt x="34" y="291"/>
                  </a:lnTo>
                  <a:lnTo>
                    <a:pt x="42" y="299"/>
                  </a:lnTo>
                  <a:lnTo>
                    <a:pt x="49" y="304"/>
                  </a:lnTo>
                  <a:lnTo>
                    <a:pt x="57" y="308"/>
                  </a:lnTo>
                  <a:lnTo>
                    <a:pt x="64" y="312"/>
                  </a:lnTo>
                  <a:lnTo>
                    <a:pt x="68" y="316"/>
                  </a:lnTo>
                  <a:lnTo>
                    <a:pt x="70" y="316"/>
                  </a:lnTo>
                  <a:lnTo>
                    <a:pt x="110" y="409"/>
                  </a:lnTo>
                  <a:lnTo>
                    <a:pt x="291" y="344"/>
                  </a:lnTo>
                  <a:close/>
                </a:path>
              </a:pathLst>
            </a:custGeom>
            <a:solidFill>
              <a:srgbClr val="D69970"/>
            </a:solidFill>
            <a:ln w="9525">
              <a:noFill/>
              <a:miter lim="800000"/>
              <a:headEnd/>
              <a:tailEnd/>
            </a:ln>
          </p:spPr>
          <p:txBody>
            <a:bodyPr>
              <a:prstTxWarp prst="textNoShape">
                <a:avLst/>
              </a:prstTxWarp>
            </a:bodyPr>
            <a:lstStyle/>
            <a:p>
              <a:endParaRPr lang="en-US"/>
            </a:p>
          </p:txBody>
        </p:sp>
        <p:sp>
          <p:nvSpPr>
            <p:cNvPr id="50236" name="Freeform 245"/>
            <p:cNvSpPr>
              <a:spLocks/>
            </p:cNvSpPr>
            <p:nvPr/>
          </p:nvSpPr>
          <p:spPr bwMode="auto">
            <a:xfrm>
              <a:off x="4994" y="3306"/>
              <a:ext cx="103" cy="185"/>
            </a:xfrm>
            <a:custGeom>
              <a:avLst/>
              <a:gdLst>
                <a:gd name="T0" fmla="*/ 1 w 205"/>
                <a:gd name="T1" fmla="*/ 0 h 371"/>
                <a:gd name="T2" fmla="*/ 0 w 205"/>
                <a:gd name="T3" fmla="*/ 0 h 371"/>
                <a:gd name="T4" fmla="*/ 1 w 205"/>
                <a:gd name="T5" fmla="*/ 0 h 371"/>
                <a:gd name="T6" fmla="*/ 0 w 205"/>
                <a:gd name="T7" fmla="*/ 0 h 371"/>
                <a:gd name="T8" fmla="*/ 1 w 205"/>
                <a:gd name="T9" fmla="*/ 0 h 371"/>
                <a:gd name="T10" fmla="*/ 1 w 205"/>
                <a:gd name="T11" fmla="*/ 0 h 371"/>
                <a:gd name="T12" fmla="*/ 1 w 205"/>
                <a:gd name="T13" fmla="*/ 0 h 371"/>
                <a:gd name="T14" fmla="*/ 1 w 205"/>
                <a:gd name="T15" fmla="*/ 0 h 371"/>
                <a:gd name="T16" fmla="*/ 1 w 205"/>
                <a:gd name="T17" fmla="*/ 0 h 371"/>
                <a:gd name="T18" fmla="*/ 1 w 205"/>
                <a:gd name="T19" fmla="*/ 0 h 371"/>
                <a:gd name="T20" fmla="*/ 1 w 205"/>
                <a:gd name="T21" fmla="*/ 0 h 371"/>
                <a:gd name="T22" fmla="*/ 1 w 205"/>
                <a:gd name="T23" fmla="*/ 0 h 371"/>
                <a:gd name="T24" fmla="*/ 1 w 205"/>
                <a:gd name="T25" fmla="*/ 0 h 371"/>
                <a:gd name="T26" fmla="*/ 1 w 205"/>
                <a:gd name="T27" fmla="*/ 0 h 371"/>
                <a:gd name="T28" fmla="*/ 1 w 205"/>
                <a:gd name="T29" fmla="*/ 0 h 371"/>
                <a:gd name="T30" fmla="*/ 1 w 205"/>
                <a:gd name="T31" fmla="*/ 0 h 371"/>
                <a:gd name="T32" fmla="*/ 1 w 205"/>
                <a:gd name="T33" fmla="*/ 0 h 371"/>
                <a:gd name="T34" fmla="*/ 1 w 205"/>
                <a:gd name="T35" fmla="*/ 0 h 371"/>
                <a:gd name="T36" fmla="*/ 1 w 205"/>
                <a:gd name="T37" fmla="*/ 0 h 371"/>
                <a:gd name="T38" fmla="*/ 1 w 205"/>
                <a:gd name="T39" fmla="*/ 0 h 371"/>
                <a:gd name="T40" fmla="*/ 1 w 205"/>
                <a:gd name="T41" fmla="*/ 0 h 371"/>
                <a:gd name="T42" fmla="*/ 1 w 205"/>
                <a:gd name="T43" fmla="*/ 0 h 371"/>
                <a:gd name="T44" fmla="*/ 1 w 205"/>
                <a:gd name="T45" fmla="*/ 0 h 371"/>
                <a:gd name="T46" fmla="*/ 1 w 205"/>
                <a:gd name="T47" fmla="*/ 0 h 371"/>
                <a:gd name="T48" fmla="*/ 1 w 205"/>
                <a:gd name="T49" fmla="*/ 0 h 371"/>
                <a:gd name="T50" fmla="*/ 1 w 205"/>
                <a:gd name="T51" fmla="*/ 0 h 371"/>
                <a:gd name="T52" fmla="*/ 1 w 205"/>
                <a:gd name="T53" fmla="*/ 0 h 371"/>
                <a:gd name="T54" fmla="*/ 1 w 205"/>
                <a:gd name="T55" fmla="*/ 0 h 371"/>
                <a:gd name="T56" fmla="*/ 1 w 205"/>
                <a:gd name="T57" fmla="*/ 0 h 371"/>
                <a:gd name="T58" fmla="*/ 1 w 205"/>
                <a:gd name="T59" fmla="*/ 0 h 37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05"/>
                <a:gd name="T91" fmla="*/ 0 h 371"/>
                <a:gd name="T92" fmla="*/ 205 w 205"/>
                <a:gd name="T93" fmla="*/ 371 h 37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05" h="371">
                  <a:moveTo>
                    <a:pt x="19" y="0"/>
                  </a:moveTo>
                  <a:lnTo>
                    <a:pt x="0" y="68"/>
                  </a:lnTo>
                  <a:lnTo>
                    <a:pt x="25" y="99"/>
                  </a:lnTo>
                  <a:lnTo>
                    <a:pt x="0" y="131"/>
                  </a:lnTo>
                  <a:lnTo>
                    <a:pt x="6" y="133"/>
                  </a:lnTo>
                  <a:lnTo>
                    <a:pt x="11" y="135"/>
                  </a:lnTo>
                  <a:lnTo>
                    <a:pt x="23" y="141"/>
                  </a:lnTo>
                  <a:lnTo>
                    <a:pt x="30" y="145"/>
                  </a:lnTo>
                  <a:lnTo>
                    <a:pt x="40" y="152"/>
                  </a:lnTo>
                  <a:lnTo>
                    <a:pt x="51" y="160"/>
                  </a:lnTo>
                  <a:lnTo>
                    <a:pt x="59" y="169"/>
                  </a:lnTo>
                  <a:lnTo>
                    <a:pt x="63" y="177"/>
                  </a:lnTo>
                  <a:lnTo>
                    <a:pt x="66" y="186"/>
                  </a:lnTo>
                  <a:lnTo>
                    <a:pt x="68" y="198"/>
                  </a:lnTo>
                  <a:lnTo>
                    <a:pt x="70" y="209"/>
                  </a:lnTo>
                  <a:lnTo>
                    <a:pt x="68" y="219"/>
                  </a:lnTo>
                  <a:lnTo>
                    <a:pt x="66" y="230"/>
                  </a:lnTo>
                  <a:lnTo>
                    <a:pt x="63" y="240"/>
                  </a:lnTo>
                  <a:lnTo>
                    <a:pt x="61" y="251"/>
                  </a:lnTo>
                  <a:lnTo>
                    <a:pt x="55" y="259"/>
                  </a:lnTo>
                  <a:lnTo>
                    <a:pt x="51" y="268"/>
                  </a:lnTo>
                  <a:lnTo>
                    <a:pt x="47" y="276"/>
                  </a:lnTo>
                  <a:lnTo>
                    <a:pt x="44" y="283"/>
                  </a:lnTo>
                  <a:lnTo>
                    <a:pt x="36" y="291"/>
                  </a:lnTo>
                  <a:lnTo>
                    <a:pt x="32" y="295"/>
                  </a:lnTo>
                  <a:lnTo>
                    <a:pt x="104" y="371"/>
                  </a:lnTo>
                  <a:lnTo>
                    <a:pt x="205" y="337"/>
                  </a:lnTo>
                  <a:lnTo>
                    <a:pt x="201" y="103"/>
                  </a:lnTo>
                  <a:lnTo>
                    <a:pt x="19" y="0"/>
                  </a:lnTo>
                  <a:close/>
                </a:path>
              </a:pathLst>
            </a:custGeom>
            <a:solidFill>
              <a:srgbClr val="B06945"/>
            </a:solidFill>
            <a:ln w="9525">
              <a:noFill/>
              <a:miter lim="800000"/>
              <a:headEnd/>
              <a:tailEnd/>
            </a:ln>
          </p:spPr>
          <p:txBody>
            <a:bodyPr>
              <a:prstTxWarp prst="textNoShape">
                <a:avLst/>
              </a:prstTxWarp>
            </a:bodyPr>
            <a:lstStyle/>
            <a:p>
              <a:endParaRPr lang="en-US"/>
            </a:p>
          </p:txBody>
        </p:sp>
        <p:sp>
          <p:nvSpPr>
            <p:cNvPr id="50237" name="Freeform 247"/>
            <p:cNvSpPr>
              <a:spLocks/>
            </p:cNvSpPr>
            <p:nvPr/>
          </p:nvSpPr>
          <p:spPr bwMode="auto">
            <a:xfrm>
              <a:off x="4989" y="3254"/>
              <a:ext cx="158" cy="188"/>
            </a:xfrm>
            <a:custGeom>
              <a:avLst/>
              <a:gdLst>
                <a:gd name="T0" fmla="*/ 1 w 316"/>
                <a:gd name="T1" fmla="*/ 0 h 377"/>
                <a:gd name="T2" fmla="*/ 1 w 316"/>
                <a:gd name="T3" fmla="*/ 0 h 377"/>
                <a:gd name="T4" fmla="*/ 1 w 316"/>
                <a:gd name="T5" fmla="*/ 0 h 377"/>
                <a:gd name="T6" fmla="*/ 1 w 316"/>
                <a:gd name="T7" fmla="*/ 0 h 377"/>
                <a:gd name="T8" fmla="*/ 1 w 316"/>
                <a:gd name="T9" fmla="*/ 0 h 377"/>
                <a:gd name="T10" fmla="*/ 1 w 316"/>
                <a:gd name="T11" fmla="*/ 0 h 377"/>
                <a:gd name="T12" fmla="*/ 1 w 316"/>
                <a:gd name="T13" fmla="*/ 0 h 377"/>
                <a:gd name="T14" fmla="*/ 1 w 316"/>
                <a:gd name="T15" fmla="*/ 0 h 377"/>
                <a:gd name="T16" fmla="*/ 1 w 316"/>
                <a:gd name="T17" fmla="*/ 0 h 377"/>
                <a:gd name="T18" fmla="*/ 1 w 316"/>
                <a:gd name="T19" fmla="*/ 0 h 377"/>
                <a:gd name="T20" fmla="*/ 1 w 316"/>
                <a:gd name="T21" fmla="*/ 0 h 377"/>
                <a:gd name="T22" fmla="*/ 1 w 316"/>
                <a:gd name="T23" fmla="*/ 0 h 377"/>
                <a:gd name="T24" fmla="*/ 1 w 316"/>
                <a:gd name="T25" fmla="*/ 0 h 377"/>
                <a:gd name="T26" fmla="*/ 1 w 316"/>
                <a:gd name="T27" fmla="*/ 0 h 377"/>
                <a:gd name="T28" fmla="*/ 1 w 316"/>
                <a:gd name="T29" fmla="*/ 0 h 377"/>
                <a:gd name="T30" fmla="*/ 1 w 316"/>
                <a:gd name="T31" fmla="*/ 0 h 377"/>
                <a:gd name="T32" fmla="*/ 1 w 316"/>
                <a:gd name="T33" fmla="*/ 0 h 377"/>
                <a:gd name="T34" fmla="*/ 1 w 316"/>
                <a:gd name="T35" fmla="*/ 0 h 377"/>
                <a:gd name="T36" fmla="*/ 1 w 316"/>
                <a:gd name="T37" fmla="*/ 0 h 377"/>
                <a:gd name="T38" fmla="*/ 1 w 316"/>
                <a:gd name="T39" fmla="*/ 0 h 377"/>
                <a:gd name="T40" fmla="*/ 1 w 316"/>
                <a:gd name="T41" fmla="*/ 0 h 377"/>
                <a:gd name="T42" fmla="*/ 1 w 316"/>
                <a:gd name="T43" fmla="*/ 0 h 377"/>
                <a:gd name="T44" fmla="*/ 1 w 316"/>
                <a:gd name="T45" fmla="*/ 0 h 377"/>
                <a:gd name="T46" fmla="*/ 1 w 316"/>
                <a:gd name="T47" fmla="*/ 0 h 377"/>
                <a:gd name="T48" fmla="*/ 1 w 316"/>
                <a:gd name="T49" fmla="*/ 0 h 377"/>
                <a:gd name="T50" fmla="*/ 1 w 316"/>
                <a:gd name="T51" fmla="*/ 0 h 377"/>
                <a:gd name="T52" fmla="*/ 1 w 316"/>
                <a:gd name="T53" fmla="*/ 0 h 377"/>
                <a:gd name="T54" fmla="*/ 1 w 316"/>
                <a:gd name="T55" fmla="*/ 0 h 377"/>
                <a:gd name="T56" fmla="*/ 1 w 316"/>
                <a:gd name="T57" fmla="*/ 0 h 377"/>
                <a:gd name="T58" fmla="*/ 1 w 316"/>
                <a:gd name="T59" fmla="*/ 0 h 377"/>
                <a:gd name="T60" fmla="*/ 1 w 316"/>
                <a:gd name="T61" fmla="*/ 0 h 377"/>
                <a:gd name="T62" fmla="*/ 1 w 316"/>
                <a:gd name="T63" fmla="*/ 0 h 377"/>
                <a:gd name="T64" fmla="*/ 1 w 316"/>
                <a:gd name="T65" fmla="*/ 0 h 377"/>
                <a:gd name="T66" fmla="*/ 1 w 316"/>
                <a:gd name="T67" fmla="*/ 0 h 377"/>
                <a:gd name="T68" fmla="*/ 1 w 316"/>
                <a:gd name="T69" fmla="*/ 0 h 377"/>
                <a:gd name="T70" fmla="*/ 1 w 316"/>
                <a:gd name="T71" fmla="*/ 0 h 377"/>
                <a:gd name="T72" fmla="*/ 1 w 316"/>
                <a:gd name="T73" fmla="*/ 0 h 377"/>
                <a:gd name="T74" fmla="*/ 1 w 316"/>
                <a:gd name="T75" fmla="*/ 0 h 377"/>
                <a:gd name="T76" fmla="*/ 1 w 316"/>
                <a:gd name="T77" fmla="*/ 0 h 377"/>
                <a:gd name="T78" fmla="*/ 1 w 316"/>
                <a:gd name="T79" fmla="*/ 0 h 377"/>
                <a:gd name="T80" fmla="*/ 1 w 316"/>
                <a:gd name="T81" fmla="*/ 0 h 377"/>
                <a:gd name="T82" fmla="*/ 1 w 316"/>
                <a:gd name="T83" fmla="*/ 0 h 377"/>
                <a:gd name="T84" fmla="*/ 1 w 316"/>
                <a:gd name="T85" fmla="*/ 0 h 377"/>
                <a:gd name="T86" fmla="*/ 1 w 316"/>
                <a:gd name="T87" fmla="*/ 0 h 377"/>
                <a:gd name="T88" fmla="*/ 1 w 316"/>
                <a:gd name="T89" fmla="*/ 0 h 377"/>
                <a:gd name="T90" fmla="*/ 1 w 316"/>
                <a:gd name="T91" fmla="*/ 0 h 377"/>
                <a:gd name="T92" fmla="*/ 1 w 316"/>
                <a:gd name="T93" fmla="*/ 0 h 377"/>
                <a:gd name="T94" fmla="*/ 1 w 316"/>
                <a:gd name="T95" fmla="*/ 0 h 377"/>
                <a:gd name="T96" fmla="*/ 1 w 316"/>
                <a:gd name="T97" fmla="*/ 0 h 377"/>
                <a:gd name="T98" fmla="*/ 1 w 316"/>
                <a:gd name="T99" fmla="*/ 0 h 377"/>
                <a:gd name="T100" fmla="*/ 1 w 316"/>
                <a:gd name="T101" fmla="*/ 0 h 377"/>
                <a:gd name="T102" fmla="*/ 1 w 316"/>
                <a:gd name="T103" fmla="*/ 0 h 377"/>
                <a:gd name="T104" fmla="*/ 1 w 316"/>
                <a:gd name="T105" fmla="*/ 0 h 377"/>
                <a:gd name="T106" fmla="*/ 1 w 316"/>
                <a:gd name="T107" fmla="*/ 0 h 377"/>
                <a:gd name="T108" fmla="*/ 1 w 316"/>
                <a:gd name="T109" fmla="*/ 0 h 377"/>
                <a:gd name="T110" fmla="*/ 0 w 316"/>
                <a:gd name="T111" fmla="*/ 0 h 377"/>
                <a:gd name="T112" fmla="*/ 0 w 316"/>
                <a:gd name="T113" fmla="*/ 0 h 377"/>
                <a:gd name="T114" fmla="*/ 1 w 316"/>
                <a:gd name="T115" fmla="*/ 0 h 377"/>
                <a:gd name="T116" fmla="*/ 1 w 316"/>
                <a:gd name="T117" fmla="*/ 0 h 377"/>
                <a:gd name="T118" fmla="*/ 1 w 316"/>
                <a:gd name="T119" fmla="*/ 0 h 377"/>
                <a:gd name="T120" fmla="*/ 1 w 316"/>
                <a:gd name="T121" fmla="*/ 0 h 37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16"/>
                <a:gd name="T184" fmla="*/ 0 h 377"/>
                <a:gd name="T185" fmla="*/ 316 w 316"/>
                <a:gd name="T186" fmla="*/ 377 h 37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16" h="377">
                  <a:moveTo>
                    <a:pt x="46" y="31"/>
                  </a:moveTo>
                  <a:lnTo>
                    <a:pt x="46" y="27"/>
                  </a:lnTo>
                  <a:lnTo>
                    <a:pt x="54" y="23"/>
                  </a:lnTo>
                  <a:lnTo>
                    <a:pt x="57" y="19"/>
                  </a:lnTo>
                  <a:lnTo>
                    <a:pt x="65" y="18"/>
                  </a:lnTo>
                  <a:lnTo>
                    <a:pt x="73" y="14"/>
                  </a:lnTo>
                  <a:lnTo>
                    <a:pt x="82" y="12"/>
                  </a:lnTo>
                  <a:lnTo>
                    <a:pt x="90" y="8"/>
                  </a:lnTo>
                  <a:lnTo>
                    <a:pt x="101" y="4"/>
                  </a:lnTo>
                  <a:lnTo>
                    <a:pt x="111" y="2"/>
                  </a:lnTo>
                  <a:lnTo>
                    <a:pt x="122" y="2"/>
                  </a:lnTo>
                  <a:lnTo>
                    <a:pt x="133" y="0"/>
                  </a:lnTo>
                  <a:lnTo>
                    <a:pt x="145" y="0"/>
                  </a:lnTo>
                  <a:lnTo>
                    <a:pt x="158" y="0"/>
                  </a:lnTo>
                  <a:lnTo>
                    <a:pt x="171" y="4"/>
                  </a:lnTo>
                  <a:lnTo>
                    <a:pt x="183" y="8"/>
                  </a:lnTo>
                  <a:lnTo>
                    <a:pt x="194" y="12"/>
                  </a:lnTo>
                  <a:lnTo>
                    <a:pt x="206" y="16"/>
                  </a:lnTo>
                  <a:lnTo>
                    <a:pt x="219" y="23"/>
                  </a:lnTo>
                  <a:lnTo>
                    <a:pt x="230" y="31"/>
                  </a:lnTo>
                  <a:lnTo>
                    <a:pt x="242" y="38"/>
                  </a:lnTo>
                  <a:lnTo>
                    <a:pt x="253" y="46"/>
                  </a:lnTo>
                  <a:lnTo>
                    <a:pt x="265" y="54"/>
                  </a:lnTo>
                  <a:lnTo>
                    <a:pt x="274" y="61"/>
                  </a:lnTo>
                  <a:lnTo>
                    <a:pt x="284" y="69"/>
                  </a:lnTo>
                  <a:lnTo>
                    <a:pt x="289" y="75"/>
                  </a:lnTo>
                  <a:lnTo>
                    <a:pt x="297" y="80"/>
                  </a:lnTo>
                  <a:lnTo>
                    <a:pt x="306" y="88"/>
                  </a:lnTo>
                  <a:lnTo>
                    <a:pt x="310" y="92"/>
                  </a:lnTo>
                  <a:lnTo>
                    <a:pt x="310" y="94"/>
                  </a:lnTo>
                  <a:lnTo>
                    <a:pt x="310" y="101"/>
                  </a:lnTo>
                  <a:lnTo>
                    <a:pt x="310" y="105"/>
                  </a:lnTo>
                  <a:lnTo>
                    <a:pt x="312" y="113"/>
                  </a:lnTo>
                  <a:lnTo>
                    <a:pt x="314" y="122"/>
                  </a:lnTo>
                  <a:lnTo>
                    <a:pt x="316" y="130"/>
                  </a:lnTo>
                  <a:lnTo>
                    <a:pt x="316" y="137"/>
                  </a:lnTo>
                  <a:lnTo>
                    <a:pt x="316" y="149"/>
                  </a:lnTo>
                  <a:lnTo>
                    <a:pt x="316" y="160"/>
                  </a:lnTo>
                  <a:lnTo>
                    <a:pt x="316" y="172"/>
                  </a:lnTo>
                  <a:lnTo>
                    <a:pt x="316" y="183"/>
                  </a:lnTo>
                  <a:lnTo>
                    <a:pt x="314" y="198"/>
                  </a:lnTo>
                  <a:lnTo>
                    <a:pt x="310" y="210"/>
                  </a:lnTo>
                  <a:lnTo>
                    <a:pt x="310" y="227"/>
                  </a:lnTo>
                  <a:lnTo>
                    <a:pt x="306" y="238"/>
                  </a:lnTo>
                  <a:lnTo>
                    <a:pt x="303" y="251"/>
                  </a:lnTo>
                  <a:lnTo>
                    <a:pt x="299" y="265"/>
                  </a:lnTo>
                  <a:lnTo>
                    <a:pt x="295" y="278"/>
                  </a:lnTo>
                  <a:lnTo>
                    <a:pt x="291" y="289"/>
                  </a:lnTo>
                  <a:lnTo>
                    <a:pt x="287" y="301"/>
                  </a:lnTo>
                  <a:lnTo>
                    <a:pt x="284" y="310"/>
                  </a:lnTo>
                  <a:lnTo>
                    <a:pt x="280" y="322"/>
                  </a:lnTo>
                  <a:lnTo>
                    <a:pt x="274" y="329"/>
                  </a:lnTo>
                  <a:lnTo>
                    <a:pt x="270" y="337"/>
                  </a:lnTo>
                  <a:lnTo>
                    <a:pt x="266" y="343"/>
                  </a:lnTo>
                  <a:lnTo>
                    <a:pt x="265" y="352"/>
                  </a:lnTo>
                  <a:lnTo>
                    <a:pt x="259" y="360"/>
                  </a:lnTo>
                  <a:lnTo>
                    <a:pt x="259" y="364"/>
                  </a:lnTo>
                  <a:lnTo>
                    <a:pt x="257" y="364"/>
                  </a:lnTo>
                  <a:lnTo>
                    <a:pt x="255" y="364"/>
                  </a:lnTo>
                  <a:lnTo>
                    <a:pt x="249" y="364"/>
                  </a:lnTo>
                  <a:lnTo>
                    <a:pt x="242" y="367"/>
                  </a:lnTo>
                  <a:lnTo>
                    <a:pt x="234" y="367"/>
                  </a:lnTo>
                  <a:lnTo>
                    <a:pt x="227" y="371"/>
                  </a:lnTo>
                  <a:lnTo>
                    <a:pt x="215" y="373"/>
                  </a:lnTo>
                  <a:lnTo>
                    <a:pt x="206" y="377"/>
                  </a:lnTo>
                  <a:lnTo>
                    <a:pt x="194" y="377"/>
                  </a:lnTo>
                  <a:lnTo>
                    <a:pt x="185" y="377"/>
                  </a:lnTo>
                  <a:lnTo>
                    <a:pt x="173" y="375"/>
                  </a:lnTo>
                  <a:lnTo>
                    <a:pt x="162" y="375"/>
                  </a:lnTo>
                  <a:lnTo>
                    <a:pt x="152" y="369"/>
                  </a:lnTo>
                  <a:lnTo>
                    <a:pt x="143" y="366"/>
                  </a:lnTo>
                  <a:lnTo>
                    <a:pt x="133" y="360"/>
                  </a:lnTo>
                  <a:lnTo>
                    <a:pt x="128" y="352"/>
                  </a:lnTo>
                  <a:lnTo>
                    <a:pt x="120" y="341"/>
                  </a:lnTo>
                  <a:lnTo>
                    <a:pt x="114" y="331"/>
                  </a:lnTo>
                  <a:lnTo>
                    <a:pt x="111" y="318"/>
                  </a:lnTo>
                  <a:lnTo>
                    <a:pt x="107" y="307"/>
                  </a:lnTo>
                  <a:lnTo>
                    <a:pt x="103" y="291"/>
                  </a:lnTo>
                  <a:lnTo>
                    <a:pt x="101" y="280"/>
                  </a:lnTo>
                  <a:lnTo>
                    <a:pt x="99" y="267"/>
                  </a:lnTo>
                  <a:lnTo>
                    <a:pt x="99" y="255"/>
                  </a:lnTo>
                  <a:lnTo>
                    <a:pt x="97" y="242"/>
                  </a:lnTo>
                  <a:lnTo>
                    <a:pt x="97" y="231"/>
                  </a:lnTo>
                  <a:lnTo>
                    <a:pt x="97" y="219"/>
                  </a:lnTo>
                  <a:lnTo>
                    <a:pt x="97" y="211"/>
                  </a:lnTo>
                  <a:lnTo>
                    <a:pt x="97" y="204"/>
                  </a:lnTo>
                  <a:lnTo>
                    <a:pt x="97" y="198"/>
                  </a:lnTo>
                  <a:lnTo>
                    <a:pt x="97" y="194"/>
                  </a:lnTo>
                  <a:lnTo>
                    <a:pt x="95" y="194"/>
                  </a:lnTo>
                  <a:lnTo>
                    <a:pt x="94" y="198"/>
                  </a:lnTo>
                  <a:lnTo>
                    <a:pt x="86" y="202"/>
                  </a:lnTo>
                  <a:lnTo>
                    <a:pt x="80" y="206"/>
                  </a:lnTo>
                  <a:lnTo>
                    <a:pt x="73" y="208"/>
                  </a:lnTo>
                  <a:lnTo>
                    <a:pt x="65" y="210"/>
                  </a:lnTo>
                  <a:lnTo>
                    <a:pt x="57" y="210"/>
                  </a:lnTo>
                  <a:lnTo>
                    <a:pt x="52" y="206"/>
                  </a:lnTo>
                  <a:lnTo>
                    <a:pt x="46" y="198"/>
                  </a:lnTo>
                  <a:lnTo>
                    <a:pt x="42" y="185"/>
                  </a:lnTo>
                  <a:lnTo>
                    <a:pt x="38" y="173"/>
                  </a:lnTo>
                  <a:lnTo>
                    <a:pt x="36" y="162"/>
                  </a:lnTo>
                  <a:lnTo>
                    <a:pt x="36" y="149"/>
                  </a:lnTo>
                  <a:lnTo>
                    <a:pt x="36" y="139"/>
                  </a:lnTo>
                  <a:lnTo>
                    <a:pt x="36" y="132"/>
                  </a:lnTo>
                  <a:lnTo>
                    <a:pt x="36" y="130"/>
                  </a:lnTo>
                  <a:lnTo>
                    <a:pt x="33" y="130"/>
                  </a:lnTo>
                  <a:lnTo>
                    <a:pt x="29" y="126"/>
                  </a:lnTo>
                  <a:lnTo>
                    <a:pt x="23" y="122"/>
                  </a:lnTo>
                  <a:lnTo>
                    <a:pt x="17" y="116"/>
                  </a:lnTo>
                  <a:lnTo>
                    <a:pt x="10" y="109"/>
                  </a:lnTo>
                  <a:lnTo>
                    <a:pt x="4" y="103"/>
                  </a:lnTo>
                  <a:lnTo>
                    <a:pt x="0" y="95"/>
                  </a:lnTo>
                  <a:lnTo>
                    <a:pt x="0" y="88"/>
                  </a:lnTo>
                  <a:lnTo>
                    <a:pt x="0" y="76"/>
                  </a:lnTo>
                  <a:lnTo>
                    <a:pt x="6" y="69"/>
                  </a:lnTo>
                  <a:lnTo>
                    <a:pt x="14" y="57"/>
                  </a:lnTo>
                  <a:lnTo>
                    <a:pt x="21" y="50"/>
                  </a:lnTo>
                  <a:lnTo>
                    <a:pt x="29" y="40"/>
                  </a:lnTo>
                  <a:lnTo>
                    <a:pt x="36" y="37"/>
                  </a:lnTo>
                  <a:lnTo>
                    <a:pt x="42" y="31"/>
                  </a:lnTo>
                  <a:lnTo>
                    <a:pt x="46" y="31"/>
                  </a:lnTo>
                  <a:close/>
                </a:path>
              </a:pathLst>
            </a:custGeom>
            <a:solidFill>
              <a:srgbClr val="525C52"/>
            </a:solidFill>
            <a:ln w="9525">
              <a:noFill/>
              <a:miter lim="800000"/>
              <a:headEnd/>
              <a:tailEnd/>
            </a:ln>
          </p:spPr>
          <p:txBody>
            <a:bodyPr>
              <a:prstTxWarp prst="textNoShape">
                <a:avLst/>
              </a:prstTxWarp>
            </a:bodyPr>
            <a:lstStyle/>
            <a:p>
              <a:endParaRPr lang="en-US"/>
            </a:p>
          </p:txBody>
        </p:sp>
        <p:sp>
          <p:nvSpPr>
            <p:cNvPr id="50238" name="Freeform 256"/>
            <p:cNvSpPr>
              <a:spLocks/>
            </p:cNvSpPr>
            <p:nvPr/>
          </p:nvSpPr>
          <p:spPr bwMode="auto">
            <a:xfrm>
              <a:off x="3923" y="3727"/>
              <a:ext cx="111" cy="54"/>
            </a:xfrm>
            <a:custGeom>
              <a:avLst/>
              <a:gdLst>
                <a:gd name="T0" fmla="*/ 0 w 223"/>
                <a:gd name="T1" fmla="*/ 0 h 109"/>
                <a:gd name="T2" fmla="*/ 0 w 223"/>
                <a:gd name="T3" fmla="*/ 0 h 109"/>
                <a:gd name="T4" fmla="*/ 0 w 223"/>
                <a:gd name="T5" fmla="*/ 0 h 109"/>
                <a:gd name="T6" fmla="*/ 0 w 223"/>
                <a:gd name="T7" fmla="*/ 0 h 109"/>
                <a:gd name="T8" fmla="*/ 0 w 223"/>
                <a:gd name="T9" fmla="*/ 0 h 109"/>
                <a:gd name="T10" fmla="*/ 0 w 223"/>
                <a:gd name="T11" fmla="*/ 0 h 109"/>
                <a:gd name="T12" fmla="*/ 0 w 223"/>
                <a:gd name="T13" fmla="*/ 0 h 109"/>
                <a:gd name="T14" fmla="*/ 0 w 223"/>
                <a:gd name="T15" fmla="*/ 0 h 109"/>
                <a:gd name="T16" fmla="*/ 0 w 223"/>
                <a:gd name="T17" fmla="*/ 0 h 109"/>
                <a:gd name="T18" fmla="*/ 0 w 223"/>
                <a:gd name="T19" fmla="*/ 0 h 109"/>
                <a:gd name="T20" fmla="*/ 0 w 223"/>
                <a:gd name="T21" fmla="*/ 0 h 109"/>
                <a:gd name="T22" fmla="*/ 0 w 223"/>
                <a:gd name="T23" fmla="*/ 0 h 109"/>
                <a:gd name="T24" fmla="*/ 0 w 223"/>
                <a:gd name="T25" fmla="*/ 0 h 109"/>
                <a:gd name="T26" fmla="*/ 0 w 223"/>
                <a:gd name="T27" fmla="*/ 0 h 109"/>
                <a:gd name="T28" fmla="*/ 0 w 223"/>
                <a:gd name="T29" fmla="*/ 0 h 109"/>
                <a:gd name="T30" fmla="*/ 0 w 223"/>
                <a:gd name="T31" fmla="*/ 0 h 109"/>
                <a:gd name="T32" fmla="*/ 0 w 223"/>
                <a:gd name="T33" fmla="*/ 0 h 109"/>
                <a:gd name="T34" fmla="*/ 0 w 223"/>
                <a:gd name="T35" fmla="*/ 0 h 109"/>
                <a:gd name="T36" fmla="*/ 0 w 223"/>
                <a:gd name="T37" fmla="*/ 0 h 109"/>
                <a:gd name="T38" fmla="*/ 0 w 223"/>
                <a:gd name="T39" fmla="*/ 0 h 109"/>
                <a:gd name="T40" fmla="*/ 0 w 223"/>
                <a:gd name="T41" fmla="*/ 0 h 109"/>
                <a:gd name="T42" fmla="*/ 0 w 223"/>
                <a:gd name="T43" fmla="*/ 0 h 109"/>
                <a:gd name="T44" fmla="*/ 0 w 223"/>
                <a:gd name="T45" fmla="*/ 0 h 109"/>
                <a:gd name="T46" fmla="*/ 0 w 223"/>
                <a:gd name="T47" fmla="*/ 0 h 109"/>
                <a:gd name="T48" fmla="*/ 0 w 223"/>
                <a:gd name="T49" fmla="*/ 0 h 109"/>
                <a:gd name="T50" fmla="*/ 0 w 223"/>
                <a:gd name="T51" fmla="*/ 0 h 109"/>
                <a:gd name="T52" fmla="*/ 0 w 223"/>
                <a:gd name="T53" fmla="*/ 0 h 109"/>
                <a:gd name="T54" fmla="*/ 0 w 223"/>
                <a:gd name="T55" fmla="*/ 0 h 109"/>
                <a:gd name="T56" fmla="*/ 0 w 223"/>
                <a:gd name="T57" fmla="*/ 0 h 109"/>
                <a:gd name="T58" fmla="*/ 0 w 223"/>
                <a:gd name="T59" fmla="*/ 0 h 109"/>
                <a:gd name="T60" fmla="*/ 0 w 223"/>
                <a:gd name="T61" fmla="*/ 0 h 109"/>
                <a:gd name="T62" fmla="*/ 0 w 223"/>
                <a:gd name="T63" fmla="*/ 0 h 109"/>
                <a:gd name="T64" fmla="*/ 0 w 223"/>
                <a:gd name="T65" fmla="*/ 0 h 109"/>
                <a:gd name="T66" fmla="*/ 0 w 223"/>
                <a:gd name="T67" fmla="*/ 0 h 109"/>
                <a:gd name="T68" fmla="*/ 0 w 223"/>
                <a:gd name="T69" fmla="*/ 0 h 109"/>
                <a:gd name="T70" fmla="*/ 0 w 223"/>
                <a:gd name="T71" fmla="*/ 0 h 109"/>
                <a:gd name="T72" fmla="*/ 0 w 223"/>
                <a:gd name="T73" fmla="*/ 0 h 109"/>
                <a:gd name="T74" fmla="*/ 0 w 223"/>
                <a:gd name="T75" fmla="*/ 0 h 109"/>
                <a:gd name="T76" fmla="*/ 0 w 223"/>
                <a:gd name="T77" fmla="*/ 0 h 109"/>
                <a:gd name="T78" fmla="*/ 0 w 223"/>
                <a:gd name="T79" fmla="*/ 0 h 109"/>
                <a:gd name="T80" fmla="*/ 0 w 223"/>
                <a:gd name="T81" fmla="*/ 0 h 109"/>
                <a:gd name="T82" fmla="*/ 0 w 223"/>
                <a:gd name="T83" fmla="*/ 0 h 109"/>
                <a:gd name="T84" fmla="*/ 0 w 223"/>
                <a:gd name="T85" fmla="*/ 0 h 109"/>
                <a:gd name="T86" fmla="*/ 0 w 223"/>
                <a:gd name="T87" fmla="*/ 0 h 109"/>
                <a:gd name="T88" fmla="*/ 0 w 223"/>
                <a:gd name="T89" fmla="*/ 0 h 109"/>
                <a:gd name="T90" fmla="*/ 0 w 223"/>
                <a:gd name="T91" fmla="*/ 0 h 109"/>
                <a:gd name="T92" fmla="*/ 0 w 223"/>
                <a:gd name="T93" fmla="*/ 0 h 109"/>
                <a:gd name="T94" fmla="*/ 0 w 223"/>
                <a:gd name="T95" fmla="*/ 0 h 109"/>
                <a:gd name="T96" fmla="*/ 0 w 223"/>
                <a:gd name="T97" fmla="*/ 0 h 109"/>
                <a:gd name="T98" fmla="*/ 0 w 223"/>
                <a:gd name="T99" fmla="*/ 0 h 109"/>
                <a:gd name="T100" fmla="*/ 0 w 223"/>
                <a:gd name="T101" fmla="*/ 0 h 109"/>
                <a:gd name="T102" fmla="*/ 0 w 223"/>
                <a:gd name="T103" fmla="*/ 0 h 10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3"/>
                <a:gd name="T157" fmla="*/ 0 h 109"/>
                <a:gd name="T158" fmla="*/ 223 w 223"/>
                <a:gd name="T159" fmla="*/ 109 h 10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3" h="109">
                  <a:moveTo>
                    <a:pt x="0" y="0"/>
                  </a:moveTo>
                  <a:lnTo>
                    <a:pt x="2" y="0"/>
                  </a:lnTo>
                  <a:lnTo>
                    <a:pt x="14" y="4"/>
                  </a:lnTo>
                  <a:lnTo>
                    <a:pt x="19" y="4"/>
                  </a:lnTo>
                  <a:lnTo>
                    <a:pt x="29" y="6"/>
                  </a:lnTo>
                  <a:lnTo>
                    <a:pt x="38" y="8"/>
                  </a:lnTo>
                  <a:lnTo>
                    <a:pt x="50" y="12"/>
                  </a:lnTo>
                  <a:lnTo>
                    <a:pt x="59" y="14"/>
                  </a:lnTo>
                  <a:lnTo>
                    <a:pt x="71" y="16"/>
                  </a:lnTo>
                  <a:lnTo>
                    <a:pt x="82" y="19"/>
                  </a:lnTo>
                  <a:lnTo>
                    <a:pt x="95" y="23"/>
                  </a:lnTo>
                  <a:lnTo>
                    <a:pt x="107" y="27"/>
                  </a:lnTo>
                  <a:lnTo>
                    <a:pt x="118" y="31"/>
                  </a:lnTo>
                  <a:lnTo>
                    <a:pt x="132" y="35"/>
                  </a:lnTo>
                  <a:lnTo>
                    <a:pt x="143" y="38"/>
                  </a:lnTo>
                  <a:lnTo>
                    <a:pt x="151" y="40"/>
                  </a:lnTo>
                  <a:lnTo>
                    <a:pt x="162" y="44"/>
                  </a:lnTo>
                  <a:lnTo>
                    <a:pt x="170" y="48"/>
                  </a:lnTo>
                  <a:lnTo>
                    <a:pt x="179" y="52"/>
                  </a:lnTo>
                  <a:lnTo>
                    <a:pt x="191" y="59"/>
                  </a:lnTo>
                  <a:lnTo>
                    <a:pt x="204" y="67"/>
                  </a:lnTo>
                  <a:lnTo>
                    <a:pt x="211" y="73"/>
                  </a:lnTo>
                  <a:lnTo>
                    <a:pt x="217" y="76"/>
                  </a:lnTo>
                  <a:lnTo>
                    <a:pt x="219" y="80"/>
                  </a:lnTo>
                  <a:lnTo>
                    <a:pt x="223" y="82"/>
                  </a:lnTo>
                  <a:lnTo>
                    <a:pt x="219" y="109"/>
                  </a:lnTo>
                  <a:lnTo>
                    <a:pt x="191" y="105"/>
                  </a:lnTo>
                  <a:lnTo>
                    <a:pt x="191" y="82"/>
                  </a:lnTo>
                  <a:lnTo>
                    <a:pt x="187" y="80"/>
                  </a:lnTo>
                  <a:lnTo>
                    <a:pt x="179" y="76"/>
                  </a:lnTo>
                  <a:lnTo>
                    <a:pt x="171" y="74"/>
                  </a:lnTo>
                  <a:lnTo>
                    <a:pt x="168" y="73"/>
                  </a:lnTo>
                  <a:lnTo>
                    <a:pt x="158" y="69"/>
                  </a:lnTo>
                  <a:lnTo>
                    <a:pt x="152" y="67"/>
                  </a:lnTo>
                  <a:lnTo>
                    <a:pt x="143" y="63"/>
                  </a:lnTo>
                  <a:lnTo>
                    <a:pt x="135" y="59"/>
                  </a:lnTo>
                  <a:lnTo>
                    <a:pt x="126" y="55"/>
                  </a:lnTo>
                  <a:lnTo>
                    <a:pt x="116" y="52"/>
                  </a:lnTo>
                  <a:lnTo>
                    <a:pt x="107" y="48"/>
                  </a:lnTo>
                  <a:lnTo>
                    <a:pt x="97" y="44"/>
                  </a:lnTo>
                  <a:lnTo>
                    <a:pt x="88" y="40"/>
                  </a:lnTo>
                  <a:lnTo>
                    <a:pt x="80" y="38"/>
                  </a:lnTo>
                  <a:lnTo>
                    <a:pt x="71" y="35"/>
                  </a:lnTo>
                  <a:lnTo>
                    <a:pt x="63" y="31"/>
                  </a:lnTo>
                  <a:lnTo>
                    <a:pt x="54" y="27"/>
                  </a:lnTo>
                  <a:lnTo>
                    <a:pt x="46" y="23"/>
                  </a:lnTo>
                  <a:lnTo>
                    <a:pt x="33" y="16"/>
                  </a:lnTo>
                  <a:lnTo>
                    <a:pt x="21" y="12"/>
                  </a:lnTo>
                  <a:lnTo>
                    <a:pt x="12" y="6"/>
                  </a:lnTo>
                  <a:lnTo>
                    <a:pt x="6" y="4"/>
                  </a:lnTo>
                  <a:lnTo>
                    <a:pt x="0" y="0"/>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39" name="Freeform 257"/>
            <p:cNvSpPr>
              <a:spLocks/>
            </p:cNvSpPr>
            <p:nvPr/>
          </p:nvSpPr>
          <p:spPr bwMode="auto">
            <a:xfrm>
              <a:off x="4086" y="4003"/>
              <a:ext cx="187" cy="79"/>
            </a:xfrm>
            <a:custGeom>
              <a:avLst/>
              <a:gdLst>
                <a:gd name="T0" fmla="*/ 0 w 375"/>
                <a:gd name="T1" fmla="*/ 1 h 158"/>
                <a:gd name="T2" fmla="*/ 0 w 375"/>
                <a:gd name="T3" fmla="*/ 1 h 158"/>
                <a:gd name="T4" fmla="*/ 0 w 375"/>
                <a:gd name="T5" fmla="*/ 1 h 158"/>
                <a:gd name="T6" fmla="*/ 0 w 375"/>
                <a:gd name="T7" fmla="*/ 1 h 158"/>
                <a:gd name="T8" fmla="*/ 0 w 375"/>
                <a:gd name="T9" fmla="*/ 1 h 158"/>
                <a:gd name="T10" fmla="*/ 0 w 375"/>
                <a:gd name="T11" fmla="*/ 1 h 158"/>
                <a:gd name="T12" fmla="*/ 0 w 375"/>
                <a:gd name="T13" fmla="*/ 1 h 158"/>
                <a:gd name="T14" fmla="*/ 0 w 375"/>
                <a:gd name="T15" fmla="*/ 1 h 158"/>
                <a:gd name="T16" fmla="*/ 0 w 375"/>
                <a:gd name="T17" fmla="*/ 1 h 158"/>
                <a:gd name="T18" fmla="*/ 0 w 375"/>
                <a:gd name="T19" fmla="*/ 1 h 158"/>
                <a:gd name="T20" fmla="*/ 0 w 375"/>
                <a:gd name="T21" fmla="*/ 1 h 158"/>
                <a:gd name="T22" fmla="*/ 0 w 375"/>
                <a:gd name="T23" fmla="*/ 1 h 158"/>
                <a:gd name="T24" fmla="*/ 0 w 375"/>
                <a:gd name="T25" fmla="*/ 1 h 158"/>
                <a:gd name="T26" fmla="*/ 0 w 375"/>
                <a:gd name="T27" fmla="*/ 1 h 158"/>
                <a:gd name="T28" fmla="*/ 0 w 375"/>
                <a:gd name="T29" fmla="*/ 1 h 158"/>
                <a:gd name="T30" fmla="*/ 0 w 375"/>
                <a:gd name="T31" fmla="*/ 1 h 158"/>
                <a:gd name="T32" fmla="*/ 0 w 375"/>
                <a:gd name="T33" fmla="*/ 1 h 158"/>
                <a:gd name="T34" fmla="*/ 0 w 375"/>
                <a:gd name="T35" fmla="*/ 1 h 158"/>
                <a:gd name="T36" fmla="*/ 0 w 375"/>
                <a:gd name="T37" fmla="*/ 1 h 158"/>
                <a:gd name="T38" fmla="*/ 0 w 375"/>
                <a:gd name="T39" fmla="*/ 1 h 158"/>
                <a:gd name="T40" fmla="*/ 0 w 375"/>
                <a:gd name="T41" fmla="*/ 1 h 158"/>
                <a:gd name="T42" fmla="*/ 0 w 375"/>
                <a:gd name="T43" fmla="*/ 1 h 158"/>
                <a:gd name="T44" fmla="*/ 0 w 375"/>
                <a:gd name="T45" fmla="*/ 1 h 158"/>
                <a:gd name="T46" fmla="*/ 0 w 375"/>
                <a:gd name="T47" fmla="*/ 1 h 158"/>
                <a:gd name="T48" fmla="*/ 0 w 375"/>
                <a:gd name="T49" fmla="*/ 1 h 158"/>
                <a:gd name="T50" fmla="*/ 0 w 375"/>
                <a:gd name="T51" fmla="*/ 1 h 158"/>
                <a:gd name="T52" fmla="*/ 0 w 375"/>
                <a:gd name="T53" fmla="*/ 1 h 158"/>
                <a:gd name="T54" fmla="*/ 0 w 375"/>
                <a:gd name="T55" fmla="*/ 1 h 158"/>
                <a:gd name="T56" fmla="*/ 0 w 375"/>
                <a:gd name="T57" fmla="*/ 1 h 158"/>
                <a:gd name="T58" fmla="*/ 0 w 375"/>
                <a:gd name="T59" fmla="*/ 0 h 158"/>
                <a:gd name="T60" fmla="*/ 0 w 375"/>
                <a:gd name="T61" fmla="*/ 0 h 158"/>
                <a:gd name="T62" fmla="*/ 0 w 375"/>
                <a:gd name="T63" fmla="*/ 1 h 15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75"/>
                <a:gd name="T97" fmla="*/ 0 h 158"/>
                <a:gd name="T98" fmla="*/ 375 w 375"/>
                <a:gd name="T99" fmla="*/ 158 h 15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75" h="158">
                  <a:moveTo>
                    <a:pt x="375" y="26"/>
                  </a:moveTo>
                  <a:lnTo>
                    <a:pt x="371" y="26"/>
                  </a:lnTo>
                  <a:lnTo>
                    <a:pt x="362" y="26"/>
                  </a:lnTo>
                  <a:lnTo>
                    <a:pt x="354" y="26"/>
                  </a:lnTo>
                  <a:lnTo>
                    <a:pt x="348" y="26"/>
                  </a:lnTo>
                  <a:lnTo>
                    <a:pt x="339" y="28"/>
                  </a:lnTo>
                  <a:lnTo>
                    <a:pt x="329" y="30"/>
                  </a:lnTo>
                  <a:lnTo>
                    <a:pt x="318" y="30"/>
                  </a:lnTo>
                  <a:lnTo>
                    <a:pt x="306" y="32"/>
                  </a:lnTo>
                  <a:lnTo>
                    <a:pt x="293" y="34"/>
                  </a:lnTo>
                  <a:lnTo>
                    <a:pt x="282" y="36"/>
                  </a:lnTo>
                  <a:lnTo>
                    <a:pt x="267" y="38"/>
                  </a:lnTo>
                  <a:lnTo>
                    <a:pt x="255" y="42"/>
                  </a:lnTo>
                  <a:lnTo>
                    <a:pt x="240" y="45"/>
                  </a:lnTo>
                  <a:lnTo>
                    <a:pt x="227" y="49"/>
                  </a:lnTo>
                  <a:lnTo>
                    <a:pt x="211" y="55"/>
                  </a:lnTo>
                  <a:lnTo>
                    <a:pt x="196" y="59"/>
                  </a:lnTo>
                  <a:lnTo>
                    <a:pt x="181" y="62"/>
                  </a:lnTo>
                  <a:lnTo>
                    <a:pt x="166" y="70"/>
                  </a:lnTo>
                  <a:lnTo>
                    <a:pt x="152" y="74"/>
                  </a:lnTo>
                  <a:lnTo>
                    <a:pt x="139" y="80"/>
                  </a:lnTo>
                  <a:lnTo>
                    <a:pt x="126" y="83"/>
                  </a:lnTo>
                  <a:lnTo>
                    <a:pt x="114" y="91"/>
                  </a:lnTo>
                  <a:lnTo>
                    <a:pt x="101" y="95"/>
                  </a:lnTo>
                  <a:lnTo>
                    <a:pt x="92" y="99"/>
                  </a:lnTo>
                  <a:lnTo>
                    <a:pt x="82" y="102"/>
                  </a:lnTo>
                  <a:lnTo>
                    <a:pt x="76" y="106"/>
                  </a:lnTo>
                  <a:lnTo>
                    <a:pt x="65" y="110"/>
                  </a:lnTo>
                  <a:lnTo>
                    <a:pt x="61" y="114"/>
                  </a:lnTo>
                  <a:lnTo>
                    <a:pt x="25" y="158"/>
                  </a:lnTo>
                  <a:lnTo>
                    <a:pt x="0" y="148"/>
                  </a:lnTo>
                  <a:lnTo>
                    <a:pt x="12" y="91"/>
                  </a:lnTo>
                  <a:lnTo>
                    <a:pt x="14" y="89"/>
                  </a:lnTo>
                  <a:lnTo>
                    <a:pt x="17" y="85"/>
                  </a:lnTo>
                  <a:lnTo>
                    <a:pt x="21" y="82"/>
                  </a:lnTo>
                  <a:lnTo>
                    <a:pt x="27" y="80"/>
                  </a:lnTo>
                  <a:lnTo>
                    <a:pt x="33" y="74"/>
                  </a:lnTo>
                  <a:lnTo>
                    <a:pt x="40" y="72"/>
                  </a:lnTo>
                  <a:lnTo>
                    <a:pt x="46" y="66"/>
                  </a:lnTo>
                  <a:lnTo>
                    <a:pt x="56" y="62"/>
                  </a:lnTo>
                  <a:lnTo>
                    <a:pt x="65" y="59"/>
                  </a:lnTo>
                  <a:lnTo>
                    <a:pt x="76" y="55"/>
                  </a:lnTo>
                  <a:lnTo>
                    <a:pt x="86" y="49"/>
                  </a:lnTo>
                  <a:lnTo>
                    <a:pt x="99" y="45"/>
                  </a:lnTo>
                  <a:lnTo>
                    <a:pt x="113" y="42"/>
                  </a:lnTo>
                  <a:lnTo>
                    <a:pt x="128" y="38"/>
                  </a:lnTo>
                  <a:lnTo>
                    <a:pt x="143" y="32"/>
                  </a:lnTo>
                  <a:lnTo>
                    <a:pt x="158" y="26"/>
                  </a:lnTo>
                  <a:lnTo>
                    <a:pt x="173" y="23"/>
                  </a:lnTo>
                  <a:lnTo>
                    <a:pt x="190" y="21"/>
                  </a:lnTo>
                  <a:lnTo>
                    <a:pt x="206" y="17"/>
                  </a:lnTo>
                  <a:lnTo>
                    <a:pt x="223" y="13"/>
                  </a:lnTo>
                  <a:lnTo>
                    <a:pt x="238" y="9"/>
                  </a:lnTo>
                  <a:lnTo>
                    <a:pt x="253" y="9"/>
                  </a:lnTo>
                  <a:lnTo>
                    <a:pt x="267" y="5"/>
                  </a:lnTo>
                  <a:lnTo>
                    <a:pt x="280" y="4"/>
                  </a:lnTo>
                  <a:lnTo>
                    <a:pt x="291" y="2"/>
                  </a:lnTo>
                  <a:lnTo>
                    <a:pt x="301" y="2"/>
                  </a:lnTo>
                  <a:lnTo>
                    <a:pt x="308" y="0"/>
                  </a:lnTo>
                  <a:lnTo>
                    <a:pt x="316" y="0"/>
                  </a:lnTo>
                  <a:lnTo>
                    <a:pt x="320" y="0"/>
                  </a:lnTo>
                  <a:lnTo>
                    <a:pt x="322" y="0"/>
                  </a:lnTo>
                  <a:lnTo>
                    <a:pt x="375" y="26"/>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40" name="Freeform 258"/>
            <p:cNvSpPr>
              <a:spLocks/>
            </p:cNvSpPr>
            <p:nvPr/>
          </p:nvSpPr>
          <p:spPr bwMode="auto">
            <a:xfrm>
              <a:off x="4310" y="4006"/>
              <a:ext cx="130" cy="85"/>
            </a:xfrm>
            <a:custGeom>
              <a:avLst/>
              <a:gdLst>
                <a:gd name="T0" fmla="*/ 0 w 261"/>
                <a:gd name="T1" fmla="*/ 0 h 172"/>
                <a:gd name="T2" fmla="*/ 0 w 261"/>
                <a:gd name="T3" fmla="*/ 0 h 172"/>
                <a:gd name="T4" fmla="*/ 0 w 261"/>
                <a:gd name="T5" fmla="*/ 0 h 172"/>
                <a:gd name="T6" fmla="*/ 0 w 261"/>
                <a:gd name="T7" fmla="*/ 0 h 172"/>
                <a:gd name="T8" fmla="*/ 0 w 261"/>
                <a:gd name="T9" fmla="*/ 0 h 172"/>
                <a:gd name="T10" fmla="*/ 0 w 261"/>
                <a:gd name="T11" fmla="*/ 0 h 172"/>
                <a:gd name="T12" fmla="*/ 0 w 261"/>
                <a:gd name="T13" fmla="*/ 0 h 172"/>
                <a:gd name="T14" fmla="*/ 0 w 261"/>
                <a:gd name="T15" fmla="*/ 0 h 172"/>
                <a:gd name="T16" fmla="*/ 0 w 261"/>
                <a:gd name="T17" fmla="*/ 0 h 172"/>
                <a:gd name="T18" fmla="*/ 0 w 261"/>
                <a:gd name="T19" fmla="*/ 0 h 172"/>
                <a:gd name="T20" fmla="*/ 0 w 261"/>
                <a:gd name="T21" fmla="*/ 0 h 172"/>
                <a:gd name="T22" fmla="*/ 0 w 261"/>
                <a:gd name="T23" fmla="*/ 0 h 172"/>
                <a:gd name="T24" fmla="*/ 0 w 261"/>
                <a:gd name="T25" fmla="*/ 0 h 172"/>
                <a:gd name="T26" fmla="*/ 0 w 261"/>
                <a:gd name="T27" fmla="*/ 0 h 172"/>
                <a:gd name="T28" fmla="*/ 0 w 261"/>
                <a:gd name="T29" fmla="*/ 0 h 172"/>
                <a:gd name="T30" fmla="*/ 0 w 261"/>
                <a:gd name="T31" fmla="*/ 0 h 172"/>
                <a:gd name="T32" fmla="*/ 0 w 261"/>
                <a:gd name="T33" fmla="*/ 0 h 172"/>
                <a:gd name="T34" fmla="*/ 0 w 261"/>
                <a:gd name="T35" fmla="*/ 0 h 172"/>
                <a:gd name="T36" fmla="*/ 0 w 261"/>
                <a:gd name="T37" fmla="*/ 0 h 172"/>
                <a:gd name="T38" fmla="*/ 0 w 261"/>
                <a:gd name="T39" fmla="*/ 0 h 172"/>
                <a:gd name="T40" fmla="*/ 0 w 261"/>
                <a:gd name="T41" fmla="*/ 0 h 172"/>
                <a:gd name="T42" fmla="*/ 0 w 261"/>
                <a:gd name="T43" fmla="*/ 0 h 172"/>
                <a:gd name="T44" fmla="*/ 0 w 261"/>
                <a:gd name="T45" fmla="*/ 0 h 172"/>
                <a:gd name="T46" fmla="*/ 0 w 261"/>
                <a:gd name="T47" fmla="*/ 0 h 172"/>
                <a:gd name="T48" fmla="*/ 0 w 261"/>
                <a:gd name="T49" fmla="*/ 0 h 172"/>
                <a:gd name="T50" fmla="*/ 0 w 261"/>
                <a:gd name="T51" fmla="*/ 0 h 172"/>
                <a:gd name="T52" fmla="*/ 0 w 261"/>
                <a:gd name="T53" fmla="*/ 0 h 172"/>
                <a:gd name="T54" fmla="*/ 0 w 261"/>
                <a:gd name="T55" fmla="*/ 0 h 172"/>
                <a:gd name="T56" fmla="*/ 0 w 261"/>
                <a:gd name="T57" fmla="*/ 0 h 172"/>
                <a:gd name="T58" fmla="*/ 0 w 261"/>
                <a:gd name="T59" fmla="*/ 0 h 172"/>
                <a:gd name="T60" fmla="*/ 0 w 261"/>
                <a:gd name="T61" fmla="*/ 0 h 172"/>
                <a:gd name="T62" fmla="*/ 0 w 261"/>
                <a:gd name="T63" fmla="*/ 0 h 17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61"/>
                <a:gd name="T97" fmla="*/ 0 h 172"/>
                <a:gd name="T98" fmla="*/ 261 w 261"/>
                <a:gd name="T99" fmla="*/ 172 h 17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61" h="172">
                  <a:moveTo>
                    <a:pt x="0" y="0"/>
                  </a:moveTo>
                  <a:lnTo>
                    <a:pt x="6" y="0"/>
                  </a:lnTo>
                  <a:lnTo>
                    <a:pt x="13" y="0"/>
                  </a:lnTo>
                  <a:lnTo>
                    <a:pt x="23" y="0"/>
                  </a:lnTo>
                  <a:lnTo>
                    <a:pt x="34" y="4"/>
                  </a:lnTo>
                  <a:lnTo>
                    <a:pt x="42" y="4"/>
                  </a:lnTo>
                  <a:lnTo>
                    <a:pt x="51" y="8"/>
                  </a:lnTo>
                  <a:lnTo>
                    <a:pt x="63" y="14"/>
                  </a:lnTo>
                  <a:lnTo>
                    <a:pt x="74" y="18"/>
                  </a:lnTo>
                  <a:lnTo>
                    <a:pt x="86" y="21"/>
                  </a:lnTo>
                  <a:lnTo>
                    <a:pt x="97" y="25"/>
                  </a:lnTo>
                  <a:lnTo>
                    <a:pt x="108" y="29"/>
                  </a:lnTo>
                  <a:lnTo>
                    <a:pt x="120" y="35"/>
                  </a:lnTo>
                  <a:lnTo>
                    <a:pt x="131" y="40"/>
                  </a:lnTo>
                  <a:lnTo>
                    <a:pt x="143" y="44"/>
                  </a:lnTo>
                  <a:lnTo>
                    <a:pt x="156" y="50"/>
                  </a:lnTo>
                  <a:lnTo>
                    <a:pt x="169" y="57"/>
                  </a:lnTo>
                  <a:lnTo>
                    <a:pt x="181" y="61"/>
                  </a:lnTo>
                  <a:lnTo>
                    <a:pt x="192" y="67"/>
                  </a:lnTo>
                  <a:lnTo>
                    <a:pt x="202" y="71"/>
                  </a:lnTo>
                  <a:lnTo>
                    <a:pt x="211" y="78"/>
                  </a:lnTo>
                  <a:lnTo>
                    <a:pt x="219" y="82"/>
                  </a:lnTo>
                  <a:lnTo>
                    <a:pt x="228" y="86"/>
                  </a:lnTo>
                  <a:lnTo>
                    <a:pt x="234" y="90"/>
                  </a:lnTo>
                  <a:lnTo>
                    <a:pt x="240" y="96"/>
                  </a:lnTo>
                  <a:lnTo>
                    <a:pt x="247" y="101"/>
                  </a:lnTo>
                  <a:lnTo>
                    <a:pt x="255" y="109"/>
                  </a:lnTo>
                  <a:lnTo>
                    <a:pt x="259" y="111"/>
                  </a:lnTo>
                  <a:lnTo>
                    <a:pt x="261" y="115"/>
                  </a:lnTo>
                  <a:lnTo>
                    <a:pt x="261" y="158"/>
                  </a:lnTo>
                  <a:lnTo>
                    <a:pt x="240" y="172"/>
                  </a:lnTo>
                  <a:lnTo>
                    <a:pt x="236" y="166"/>
                  </a:lnTo>
                  <a:lnTo>
                    <a:pt x="228" y="158"/>
                  </a:lnTo>
                  <a:lnTo>
                    <a:pt x="221" y="147"/>
                  </a:lnTo>
                  <a:lnTo>
                    <a:pt x="219" y="137"/>
                  </a:lnTo>
                  <a:lnTo>
                    <a:pt x="215" y="130"/>
                  </a:lnTo>
                  <a:lnTo>
                    <a:pt x="207" y="122"/>
                  </a:lnTo>
                  <a:lnTo>
                    <a:pt x="200" y="118"/>
                  </a:lnTo>
                  <a:lnTo>
                    <a:pt x="196" y="113"/>
                  </a:lnTo>
                  <a:lnTo>
                    <a:pt x="186" y="107"/>
                  </a:lnTo>
                  <a:lnTo>
                    <a:pt x="179" y="103"/>
                  </a:lnTo>
                  <a:lnTo>
                    <a:pt x="169" y="97"/>
                  </a:lnTo>
                  <a:lnTo>
                    <a:pt x="160" y="90"/>
                  </a:lnTo>
                  <a:lnTo>
                    <a:pt x="150" y="84"/>
                  </a:lnTo>
                  <a:lnTo>
                    <a:pt x="143" y="78"/>
                  </a:lnTo>
                  <a:lnTo>
                    <a:pt x="131" y="73"/>
                  </a:lnTo>
                  <a:lnTo>
                    <a:pt x="122" y="65"/>
                  </a:lnTo>
                  <a:lnTo>
                    <a:pt x="110" y="59"/>
                  </a:lnTo>
                  <a:lnTo>
                    <a:pt x="103" y="54"/>
                  </a:lnTo>
                  <a:lnTo>
                    <a:pt x="89" y="46"/>
                  </a:lnTo>
                  <a:lnTo>
                    <a:pt x="80" y="40"/>
                  </a:lnTo>
                  <a:lnTo>
                    <a:pt x="70" y="35"/>
                  </a:lnTo>
                  <a:lnTo>
                    <a:pt x="63" y="29"/>
                  </a:lnTo>
                  <a:lnTo>
                    <a:pt x="51" y="25"/>
                  </a:lnTo>
                  <a:lnTo>
                    <a:pt x="44" y="21"/>
                  </a:lnTo>
                  <a:lnTo>
                    <a:pt x="36" y="18"/>
                  </a:lnTo>
                  <a:lnTo>
                    <a:pt x="31" y="14"/>
                  </a:lnTo>
                  <a:lnTo>
                    <a:pt x="23" y="8"/>
                  </a:lnTo>
                  <a:lnTo>
                    <a:pt x="15" y="6"/>
                  </a:lnTo>
                  <a:lnTo>
                    <a:pt x="10" y="4"/>
                  </a:lnTo>
                  <a:lnTo>
                    <a:pt x="6" y="2"/>
                  </a:lnTo>
                  <a:lnTo>
                    <a:pt x="2" y="0"/>
                  </a:lnTo>
                  <a:lnTo>
                    <a:pt x="0" y="0"/>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41" name="Freeform 259"/>
            <p:cNvSpPr>
              <a:spLocks/>
            </p:cNvSpPr>
            <p:nvPr/>
          </p:nvSpPr>
          <p:spPr bwMode="auto">
            <a:xfrm>
              <a:off x="5070" y="4012"/>
              <a:ext cx="182" cy="111"/>
            </a:xfrm>
            <a:custGeom>
              <a:avLst/>
              <a:gdLst>
                <a:gd name="T0" fmla="*/ 0 w 363"/>
                <a:gd name="T1" fmla="*/ 0 h 220"/>
                <a:gd name="T2" fmla="*/ 1 w 363"/>
                <a:gd name="T3" fmla="*/ 0 h 220"/>
                <a:gd name="T4" fmla="*/ 1 w 363"/>
                <a:gd name="T5" fmla="*/ 1 h 220"/>
                <a:gd name="T6" fmla="*/ 1 w 363"/>
                <a:gd name="T7" fmla="*/ 1 h 220"/>
                <a:gd name="T8" fmla="*/ 1 w 363"/>
                <a:gd name="T9" fmla="*/ 1 h 220"/>
                <a:gd name="T10" fmla="*/ 1 w 363"/>
                <a:gd name="T11" fmla="*/ 1 h 220"/>
                <a:gd name="T12" fmla="*/ 1 w 363"/>
                <a:gd name="T13" fmla="*/ 1 h 220"/>
                <a:gd name="T14" fmla="*/ 1 w 363"/>
                <a:gd name="T15" fmla="*/ 1 h 220"/>
                <a:gd name="T16" fmla="*/ 1 w 363"/>
                <a:gd name="T17" fmla="*/ 1 h 220"/>
                <a:gd name="T18" fmla="*/ 1 w 363"/>
                <a:gd name="T19" fmla="*/ 1 h 220"/>
                <a:gd name="T20" fmla="*/ 1 w 363"/>
                <a:gd name="T21" fmla="*/ 1 h 220"/>
                <a:gd name="T22" fmla="*/ 1 w 363"/>
                <a:gd name="T23" fmla="*/ 1 h 220"/>
                <a:gd name="T24" fmla="*/ 1 w 363"/>
                <a:gd name="T25" fmla="*/ 1 h 220"/>
                <a:gd name="T26" fmla="*/ 1 w 363"/>
                <a:gd name="T27" fmla="*/ 1 h 220"/>
                <a:gd name="T28" fmla="*/ 1 w 363"/>
                <a:gd name="T29" fmla="*/ 1 h 220"/>
                <a:gd name="T30" fmla="*/ 1 w 363"/>
                <a:gd name="T31" fmla="*/ 1 h 220"/>
                <a:gd name="T32" fmla="*/ 1 w 363"/>
                <a:gd name="T33" fmla="*/ 1 h 220"/>
                <a:gd name="T34" fmla="*/ 1 w 363"/>
                <a:gd name="T35" fmla="*/ 1 h 220"/>
                <a:gd name="T36" fmla="*/ 1 w 363"/>
                <a:gd name="T37" fmla="*/ 1 h 220"/>
                <a:gd name="T38" fmla="*/ 1 w 363"/>
                <a:gd name="T39" fmla="*/ 1 h 220"/>
                <a:gd name="T40" fmla="*/ 1 w 363"/>
                <a:gd name="T41" fmla="*/ 1 h 220"/>
                <a:gd name="T42" fmla="*/ 1 w 363"/>
                <a:gd name="T43" fmla="*/ 1 h 220"/>
                <a:gd name="T44" fmla="*/ 1 w 363"/>
                <a:gd name="T45" fmla="*/ 1 h 220"/>
                <a:gd name="T46" fmla="*/ 1 w 363"/>
                <a:gd name="T47" fmla="*/ 1 h 220"/>
                <a:gd name="T48" fmla="*/ 1 w 363"/>
                <a:gd name="T49" fmla="*/ 1 h 220"/>
                <a:gd name="T50" fmla="*/ 1 w 363"/>
                <a:gd name="T51" fmla="*/ 1 h 220"/>
                <a:gd name="T52" fmla="*/ 1 w 363"/>
                <a:gd name="T53" fmla="*/ 1 h 220"/>
                <a:gd name="T54" fmla="*/ 1 w 363"/>
                <a:gd name="T55" fmla="*/ 1 h 220"/>
                <a:gd name="T56" fmla="*/ 1 w 363"/>
                <a:gd name="T57" fmla="*/ 1 h 220"/>
                <a:gd name="T58" fmla="*/ 1 w 363"/>
                <a:gd name="T59" fmla="*/ 1 h 220"/>
                <a:gd name="T60" fmla="*/ 1 w 363"/>
                <a:gd name="T61" fmla="*/ 1 h 220"/>
                <a:gd name="T62" fmla="*/ 1 w 363"/>
                <a:gd name="T63" fmla="*/ 1 h 220"/>
                <a:gd name="T64" fmla="*/ 1 w 363"/>
                <a:gd name="T65" fmla="*/ 1 h 220"/>
                <a:gd name="T66" fmla="*/ 0 w 363"/>
                <a:gd name="T67" fmla="*/ 0 h 220"/>
                <a:gd name="T68" fmla="*/ 0 w 363"/>
                <a:gd name="T69" fmla="*/ 0 h 22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63"/>
                <a:gd name="T106" fmla="*/ 0 h 220"/>
                <a:gd name="T107" fmla="*/ 363 w 363"/>
                <a:gd name="T108" fmla="*/ 220 h 22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63" h="220">
                  <a:moveTo>
                    <a:pt x="0" y="0"/>
                  </a:moveTo>
                  <a:lnTo>
                    <a:pt x="4" y="0"/>
                  </a:lnTo>
                  <a:lnTo>
                    <a:pt x="11" y="2"/>
                  </a:lnTo>
                  <a:lnTo>
                    <a:pt x="21" y="5"/>
                  </a:lnTo>
                  <a:lnTo>
                    <a:pt x="30" y="7"/>
                  </a:lnTo>
                  <a:lnTo>
                    <a:pt x="42" y="11"/>
                  </a:lnTo>
                  <a:lnTo>
                    <a:pt x="57" y="17"/>
                  </a:lnTo>
                  <a:lnTo>
                    <a:pt x="72" y="23"/>
                  </a:lnTo>
                  <a:lnTo>
                    <a:pt x="87" y="28"/>
                  </a:lnTo>
                  <a:lnTo>
                    <a:pt x="104" y="36"/>
                  </a:lnTo>
                  <a:lnTo>
                    <a:pt x="122" y="42"/>
                  </a:lnTo>
                  <a:lnTo>
                    <a:pt x="141" y="49"/>
                  </a:lnTo>
                  <a:lnTo>
                    <a:pt x="158" y="55"/>
                  </a:lnTo>
                  <a:lnTo>
                    <a:pt x="177" y="64"/>
                  </a:lnTo>
                  <a:lnTo>
                    <a:pt x="194" y="72"/>
                  </a:lnTo>
                  <a:lnTo>
                    <a:pt x="211" y="80"/>
                  </a:lnTo>
                  <a:lnTo>
                    <a:pt x="226" y="85"/>
                  </a:lnTo>
                  <a:lnTo>
                    <a:pt x="241" y="93"/>
                  </a:lnTo>
                  <a:lnTo>
                    <a:pt x="253" y="101"/>
                  </a:lnTo>
                  <a:lnTo>
                    <a:pt x="268" y="108"/>
                  </a:lnTo>
                  <a:lnTo>
                    <a:pt x="279" y="116"/>
                  </a:lnTo>
                  <a:lnTo>
                    <a:pt x="293" y="121"/>
                  </a:lnTo>
                  <a:lnTo>
                    <a:pt x="302" y="129"/>
                  </a:lnTo>
                  <a:lnTo>
                    <a:pt x="314" y="135"/>
                  </a:lnTo>
                  <a:lnTo>
                    <a:pt x="321" y="140"/>
                  </a:lnTo>
                  <a:lnTo>
                    <a:pt x="329" y="144"/>
                  </a:lnTo>
                  <a:lnTo>
                    <a:pt x="335" y="148"/>
                  </a:lnTo>
                  <a:lnTo>
                    <a:pt x="340" y="152"/>
                  </a:lnTo>
                  <a:lnTo>
                    <a:pt x="346" y="158"/>
                  </a:lnTo>
                  <a:lnTo>
                    <a:pt x="352" y="161"/>
                  </a:lnTo>
                  <a:lnTo>
                    <a:pt x="363" y="205"/>
                  </a:lnTo>
                  <a:lnTo>
                    <a:pt x="329" y="220"/>
                  </a:lnTo>
                  <a:lnTo>
                    <a:pt x="300" y="161"/>
                  </a:lnTo>
                  <a:lnTo>
                    <a:pt x="0" y="0"/>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42" name="Freeform 260"/>
            <p:cNvSpPr>
              <a:spLocks/>
            </p:cNvSpPr>
            <p:nvPr/>
          </p:nvSpPr>
          <p:spPr bwMode="auto">
            <a:xfrm>
              <a:off x="4872" y="3966"/>
              <a:ext cx="149" cy="29"/>
            </a:xfrm>
            <a:custGeom>
              <a:avLst/>
              <a:gdLst>
                <a:gd name="T0" fmla="*/ 1 w 298"/>
                <a:gd name="T1" fmla="*/ 0 h 59"/>
                <a:gd name="T2" fmla="*/ 1 w 298"/>
                <a:gd name="T3" fmla="*/ 0 h 59"/>
                <a:gd name="T4" fmla="*/ 1 w 298"/>
                <a:gd name="T5" fmla="*/ 0 h 59"/>
                <a:gd name="T6" fmla="*/ 1 w 298"/>
                <a:gd name="T7" fmla="*/ 0 h 59"/>
                <a:gd name="T8" fmla="*/ 1 w 298"/>
                <a:gd name="T9" fmla="*/ 0 h 59"/>
                <a:gd name="T10" fmla="*/ 1 w 298"/>
                <a:gd name="T11" fmla="*/ 0 h 59"/>
                <a:gd name="T12" fmla="*/ 1 w 298"/>
                <a:gd name="T13" fmla="*/ 0 h 59"/>
                <a:gd name="T14" fmla="*/ 1 w 298"/>
                <a:gd name="T15" fmla="*/ 0 h 59"/>
                <a:gd name="T16" fmla="*/ 1 w 298"/>
                <a:gd name="T17" fmla="*/ 0 h 59"/>
                <a:gd name="T18" fmla="*/ 1 w 298"/>
                <a:gd name="T19" fmla="*/ 0 h 59"/>
                <a:gd name="T20" fmla="*/ 1 w 298"/>
                <a:gd name="T21" fmla="*/ 0 h 59"/>
                <a:gd name="T22" fmla="*/ 1 w 298"/>
                <a:gd name="T23" fmla="*/ 0 h 59"/>
                <a:gd name="T24" fmla="*/ 1 w 298"/>
                <a:gd name="T25" fmla="*/ 0 h 59"/>
                <a:gd name="T26" fmla="*/ 1 w 298"/>
                <a:gd name="T27" fmla="*/ 0 h 59"/>
                <a:gd name="T28" fmla="*/ 1 w 298"/>
                <a:gd name="T29" fmla="*/ 0 h 59"/>
                <a:gd name="T30" fmla="*/ 1 w 298"/>
                <a:gd name="T31" fmla="*/ 0 h 59"/>
                <a:gd name="T32" fmla="*/ 1 w 298"/>
                <a:gd name="T33" fmla="*/ 0 h 59"/>
                <a:gd name="T34" fmla="*/ 1 w 298"/>
                <a:gd name="T35" fmla="*/ 0 h 59"/>
                <a:gd name="T36" fmla="*/ 1 w 298"/>
                <a:gd name="T37" fmla="*/ 0 h 59"/>
                <a:gd name="T38" fmla="*/ 1 w 298"/>
                <a:gd name="T39" fmla="*/ 0 h 59"/>
                <a:gd name="T40" fmla="*/ 1 w 298"/>
                <a:gd name="T41" fmla="*/ 0 h 59"/>
                <a:gd name="T42" fmla="*/ 1 w 298"/>
                <a:gd name="T43" fmla="*/ 0 h 59"/>
                <a:gd name="T44" fmla="*/ 1 w 298"/>
                <a:gd name="T45" fmla="*/ 0 h 59"/>
                <a:gd name="T46" fmla="*/ 1 w 298"/>
                <a:gd name="T47" fmla="*/ 0 h 59"/>
                <a:gd name="T48" fmla="*/ 1 w 298"/>
                <a:gd name="T49" fmla="*/ 0 h 59"/>
                <a:gd name="T50" fmla="*/ 1 w 298"/>
                <a:gd name="T51" fmla="*/ 0 h 59"/>
                <a:gd name="T52" fmla="*/ 1 w 298"/>
                <a:gd name="T53" fmla="*/ 0 h 59"/>
                <a:gd name="T54" fmla="*/ 1 w 298"/>
                <a:gd name="T55" fmla="*/ 0 h 59"/>
                <a:gd name="T56" fmla="*/ 1 w 298"/>
                <a:gd name="T57" fmla="*/ 0 h 59"/>
                <a:gd name="T58" fmla="*/ 0 w 298"/>
                <a:gd name="T59" fmla="*/ 0 h 59"/>
                <a:gd name="T60" fmla="*/ 0 w 298"/>
                <a:gd name="T61" fmla="*/ 0 h 59"/>
                <a:gd name="T62" fmla="*/ 1 w 298"/>
                <a:gd name="T63" fmla="*/ 0 h 59"/>
                <a:gd name="T64" fmla="*/ 1 w 298"/>
                <a:gd name="T65" fmla="*/ 0 h 59"/>
                <a:gd name="T66" fmla="*/ 1 w 298"/>
                <a:gd name="T67" fmla="*/ 0 h 59"/>
                <a:gd name="T68" fmla="*/ 1 w 298"/>
                <a:gd name="T69" fmla="*/ 0 h 59"/>
                <a:gd name="T70" fmla="*/ 1 w 298"/>
                <a:gd name="T71" fmla="*/ 0 h 59"/>
                <a:gd name="T72" fmla="*/ 1 w 298"/>
                <a:gd name="T73" fmla="*/ 0 h 59"/>
                <a:gd name="T74" fmla="*/ 1 w 298"/>
                <a:gd name="T75" fmla="*/ 0 h 59"/>
                <a:gd name="T76" fmla="*/ 1 w 298"/>
                <a:gd name="T77" fmla="*/ 0 h 59"/>
                <a:gd name="T78" fmla="*/ 1 w 298"/>
                <a:gd name="T79" fmla="*/ 0 h 59"/>
                <a:gd name="T80" fmla="*/ 1 w 298"/>
                <a:gd name="T81" fmla="*/ 0 h 59"/>
                <a:gd name="T82" fmla="*/ 1 w 298"/>
                <a:gd name="T83" fmla="*/ 0 h 59"/>
                <a:gd name="T84" fmla="*/ 1 w 298"/>
                <a:gd name="T85" fmla="*/ 0 h 59"/>
                <a:gd name="T86" fmla="*/ 1 w 298"/>
                <a:gd name="T87" fmla="*/ 0 h 59"/>
                <a:gd name="T88" fmla="*/ 1 w 298"/>
                <a:gd name="T89" fmla="*/ 0 h 59"/>
                <a:gd name="T90" fmla="*/ 1 w 298"/>
                <a:gd name="T91" fmla="*/ 0 h 59"/>
                <a:gd name="T92" fmla="*/ 1 w 298"/>
                <a:gd name="T93" fmla="*/ 0 h 59"/>
                <a:gd name="T94" fmla="*/ 1 w 298"/>
                <a:gd name="T95" fmla="*/ 0 h 59"/>
                <a:gd name="T96" fmla="*/ 1 w 298"/>
                <a:gd name="T97" fmla="*/ 0 h 59"/>
                <a:gd name="T98" fmla="*/ 1 w 298"/>
                <a:gd name="T99" fmla="*/ 0 h 59"/>
                <a:gd name="T100" fmla="*/ 1 w 298"/>
                <a:gd name="T101" fmla="*/ 0 h 59"/>
                <a:gd name="T102" fmla="*/ 1 w 298"/>
                <a:gd name="T103" fmla="*/ 0 h 59"/>
                <a:gd name="T104" fmla="*/ 1 w 298"/>
                <a:gd name="T105" fmla="*/ 0 h 59"/>
                <a:gd name="T106" fmla="*/ 1 w 298"/>
                <a:gd name="T107" fmla="*/ 0 h 59"/>
                <a:gd name="T108" fmla="*/ 1 w 298"/>
                <a:gd name="T109" fmla="*/ 0 h 59"/>
                <a:gd name="T110" fmla="*/ 1 w 298"/>
                <a:gd name="T111" fmla="*/ 0 h 59"/>
                <a:gd name="T112" fmla="*/ 1 w 298"/>
                <a:gd name="T113" fmla="*/ 0 h 59"/>
                <a:gd name="T114" fmla="*/ 1 w 298"/>
                <a:gd name="T115" fmla="*/ 0 h 59"/>
                <a:gd name="T116" fmla="*/ 1 w 298"/>
                <a:gd name="T117" fmla="*/ 0 h 59"/>
                <a:gd name="T118" fmla="*/ 1 w 298"/>
                <a:gd name="T119" fmla="*/ 0 h 59"/>
                <a:gd name="T120" fmla="*/ 1 w 298"/>
                <a:gd name="T121" fmla="*/ 0 h 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98"/>
                <a:gd name="T184" fmla="*/ 0 h 59"/>
                <a:gd name="T185" fmla="*/ 298 w 298"/>
                <a:gd name="T186" fmla="*/ 59 h 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98" h="59">
                  <a:moveTo>
                    <a:pt x="298" y="38"/>
                  </a:moveTo>
                  <a:lnTo>
                    <a:pt x="269" y="59"/>
                  </a:lnTo>
                  <a:lnTo>
                    <a:pt x="266" y="57"/>
                  </a:lnTo>
                  <a:lnTo>
                    <a:pt x="258" y="53"/>
                  </a:lnTo>
                  <a:lnTo>
                    <a:pt x="250" y="51"/>
                  </a:lnTo>
                  <a:lnTo>
                    <a:pt x="243" y="49"/>
                  </a:lnTo>
                  <a:lnTo>
                    <a:pt x="235" y="47"/>
                  </a:lnTo>
                  <a:lnTo>
                    <a:pt x="228" y="45"/>
                  </a:lnTo>
                  <a:lnTo>
                    <a:pt x="218" y="41"/>
                  </a:lnTo>
                  <a:lnTo>
                    <a:pt x="207" y="40"/>
                  </a:lnTo>
                  <a:lnTo>
                    <a:pt x="195" y="36"/>
                  </a:lnTo>
                  <a:lnTo>
                    <a:pt x="186" y="34"/>
                  </a:lnTo>
                  <a:lnTo>
                    <a:pt x="173" y="30"/>
                  </a:lnTo>
                  <a:lnTo>
                    <a:pt x="161" y="28"/>
                  </a:lnTo>
                  <a:lnTo>
                    <a:pt x="148" y="26"/>
                  </a:lnTo>
                  <a:lnTo>
                    <a:pt x="136" y="26"/>
                  </a:lnTo>
                  <a:lnTo>
                    <a:pt x="121" y="22"/>
                  </a:lnTo>
                  <a:lnTo>
                    <a:pt x="110" y="22"/>
                  </a:lnTo>
                  <a:lnTo>
                    <a:pt x="96" y="22"/>
                  </a:lnTo>
                  <a:lnTo>
                    <a:pt x="85" y="22"/>
                  </a:lnTo>
                  <a:lnTo>
                    <a:pt x="74" y="22"/>
                  </a:lnTo>
                  <a:lnTo>
                    <a:pt x="60" y="22"/>
                  </a:lnTo>
                  <a:lnTo>
                    <a:pt x="51" y="22"/>
                  </a:lnTo>
                  <a:lnTo>
                    <a:pt x="41" y="24"/>
                  </a:lnTo>
                  <a:lnTo>
                    <a:pt x="32" y="24"/>
                  </a:lnTo>
                  <a:lnTo>
                    <a:pt x="24" y="24"/>
                  </a:lnTo>
                  <a:lnTo>
                    <a:pt x="17" y="24"/>
                  </a:lnTo>
                  <a:lnTo>
                    <a:pt x="11" y="26"/>
                  </a:lnTo>
                  <a:lnTo>
                    <a:pt x="1" y="26"/>
                  </a:lnTo>
                  <a:lnTo>
                    <a:pt x="0" y="28"/>
                  </a:lnTo>
                  <a:lnTo>
                    <a:pt x="0" y="15"/>
                  </a:lnTo>
                  <a:lnTo>
                    <a:pt x="36" y="0"/>
                  </a:lnTo>
                  <a:lnTo>
                    <a:pt x="45" y="0"/>
                  </a:lnTo>
                  <a:lnTo>
                    <a:pt x="49" y="0"/>
                  </a:lnTo>
                  <a:lnTo>
                    <a:pt x="57" y="0"/>
                  </a:lnTo>
                  <a:lnTo>
                    <a:pt x="62" y="0"/>
                  </a:lnTo>
                  <a:lnTo>
                    <a:pt x="72" y="1"/>
                  </a:lnTo>
                  <a:lnTo>
                    <a:pt x="79" y="1"/>
                  </a:lnTo>
                  <a:lnTo>
                    <a:pt x="89" y="1"/>
                  </a:lnTo>
                  <a:lnTo>
                    <a:pt x="98" y="3"/>
                  </a:lnTo>
                  <a:lnTo>
                    <a:pt x="110" y="3"/>
                  </a:lnTo>
                  <a:lnTo>
                    <a:pt x="121" y="3"/>
                  </a:lnTo>
                  <a:lnTo>
                    <a:pt x="133" y="7"/>
                  </a:lnTo>
                  <a:lnTo>
                    <a:pt x="144" y="7"/>
                  </a:lnTo>
                  <a:lnTo>
                    <a:pt x="157" y="11"/>
                  </a:lnTo>
                  <a:lnTo>
                    <a:pt x="169" y="11"/>
                  </a:lnTo>
                  <a:lnTo>
                    <a:pt x="182" y="13"/>
                  </a:lnTo>
                  <a:lnTo>
                    <a:pt x="193" y="15"/>
                  </a:lnTo>
                  <a:lnTo>
                    <a:pt x="207" y="17"/>
                  </a:lnTo>
                  <a:lnTo>
                    <a:pt x="218" y="19"/>
                  </a:lnTo>
                  <a:lnTo>
                    <a:pt x="230" y="22"/>
                  </a:lnTo>
                  <a:lnTo>
                    <a:pt x="241" y="22"/>
                  </a:lnTo>
                  <a:lnTo>
                    <a:pt x="252" y="26"/>
                  </a:lnTo>
                  <a:lnTo>
                    <a:pt x="260" y="28"/>
                  </a:lnTo>
                  <a:lnTo>
                    <a:pt x="269" y="30"/>
                  </a:lnTo>
                  <a:lnTo>
                    <a:pt x="277" y="32"/>
                  </a:lnTo>
                  <a:lnTo>
                    <a:pt x="285" y="34"/>
                  </a:lnTo>
                  <a:lnTo>
                    <a:pt x="294" y="36"/>
                  </a:lnTo>
                  <a:lnTo>
                    <a:pt x="298" y="38"/>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43" name="Freeform 261"/>
            <p:cNvSpPr>
              <a:spLocks/>
            </p:cNvSpPr>
            <p:nvPr/>
          </p:nvSpPr>
          <p:spPr bwMode="auto">
            <a:xfrm>
              <a:off x="4806" y="4015"/>
              <a:ext cx="192" cy="78"/>
            </a:xfrm>
            <a:custGeom>
              <a:avLst/>
              <a:gdLst>
                <a:gd name="T0" fmla="*/ 1 w 384"/>
                <a:gd name="T1" fmla="*/ 0 h 156"/>
                <a:gd name="T2" fmla="*/ 1 w 384"/>
                <a:gd name="T3" fmla="*/ 0 h 156"/>
                <a:gd name="T4" fmla="*/ 1 w 384"/>
                <a:gd name="T5" fmla="*/ 1 h 156"/>
                <a:gd name="T6" fmla="*/ 1 w 384"/>
                <a:gd name="T7" fmla="*/ 1 h 156"/>
                <a:gd name="T8" fmla="*/ 1 w 384"/>
                <a:gd name="T9" fmla="*/ 1 h 156"/>
                <a:gd name="T10" fmla="*/ 1 w 384"/>
                <a:gd name="T11" fmla="*/ 1 h 156"/>
                <a:gd name="T12" fmla="*/ 1 w 384"/>
                <a:gd name="T13" fmla="*/ 1 h 156"/>
                <a:gd name="T14" fmla="*/ 1 w 384"/>
                <a:gd name="T15" fmla="*/ 1 h 156"/>
                <a:gd name="T16" fmla="*/ 1 w 384"/>
                <a:gd name="T17" fmla="*/ 1 h 156"/>
                <a:gd name="T18" fmla="*/ 1 w 384"/>
                <a:gd name="T19" fmla="*/ 1 h 156"/>
                <a:gd name="T20" fmla="*/ 1 w 384"/>
                <a:gd name="T21" fmla="*/ 1 h 156"/>
                <a:gd name="T22" fmla="*/ 1 w 384"/>
                <a:gd name="T23" fmla="*/ 1 h 156"/>
                <a:gd name="T24" fmla="*/ 1 w 384"/>
                <a:gd name="T25" fmla="*/ 1 h 156"/>
                <a:gd name="T26" fmla="*/ 1 w 384"/>
                <a:gd name="T27" fmla="*/ 1 h 156"/>
                <a:gd name="T28" fmla="*/ 1 w 384"/>
                <a:gd name="T29" fmla="*/ 1 h 156"/>
                <a:gd name="T30" fmla="*/ 0 w 384"/>
                <a:gd name="T31" fmla="*/ 1 h 156"/>
                <a:gd name="T32" fmla="*/ 1 w 384"/>
                <a:gd name="T33" fmla="*/ 1 h 156"/>
                <a:gd name="T34" fmla="*/ 1 w 384"/>
                <a:gd name="T35" fmla="*/ 1 h 156"/>
                <a:gd name="T36" fmla="*/ 1 w 384"/>
                <a:gd name="T37" fmla="*/ 1 h 156"/>
                <a:gd name="T38" fmla="*/ 1 w 384"/>
                <a:gd name="T39" fmla="*/ 1 h 156"/>
                <a:gd name="T40" fmla="*/ 1 w 384"/>
                <a:gd name="T41" fmla="*/ 1 h 156"/>
                <a:gd name="T42" fmla="*/ 1 w 384"/>
                <a:gd name="T43" fmla="*/ 1 h 156"/>
                <a:gd name="T44" fmla="*/ 1 w 384"/>
                <a:gd name="T45" fmla="*/ 1 h 156"/>
                <a:gd name="T46" fmla="*/ 1 w 384"/>
                <a:gd name="T47" fmla="*/ 1 h 156"/>
                <a:gd name="T48" fmla="*/ 1 w 384"/>
                <a:gd name="T49" fmla="*/ 1 h 156"/>
                <a:gd name="T50" fmla="*/ 1 w 384"/>
                <a:gd name="T51" fmla="*/ 1 h 156"/>
                <a:gd name="T52" fmla="*/ 1 w 384"/>
                <a:gd name="T53" fmla="*/ 1 h 156"/>
                <a:gd name="T54" fmla="*/ 1 w 384"/>
                <a:gd name="T55" fmla="*/ 1 h 156"/>
                <a:gd name="T56" fmla="*/ 1 w 384"/>
                <a:gd name="T57" fmla="*/ 1 h 156"/>
                <a:gd name="T58" fmla="*/ 1 w 384"/>
                <a:gd name="T59" fmla="*/ 1 h 156"/>
                <a:gd name="T60" fmla="*/ 1 w 384"/>
                <a:gd name="T61" fmla="*/ 1 h 156"/>
                <a:gd name="T62" fmla="*/ 1 w 384"/>
                <a:gd name="T63" fmla="*/ 0 h 15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4"/>
                <a:gd name="T97" fmla="*/ 0 h 156"/>
                <a:gd name="T98" fmla="*/ 384 w 384"/>
                <a:gd name="T99" fmla="*/ 156 h 15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4" h="156">
                  <a:moveTo>
                    <a:pt x="384" y="0"/>
                  </a:moveTo>
                  <a:lnTo>
                    <a:pt x="381" y="0"/>
                  </a:lnTo>
                  <a:lnTo>
                    <a:pt x="373" y="0"/>
                  </a:lnTo>
                  <a:lnTo>
                    <a:pt x="367" y="0"/>
                  </a:lnTo>
                  <a:lnTo>
                    <a:pt x="360" y="0"/>
                  </a:lnTo>
                  <a:lnTo>
                    <a:pt x="352" y="2"/>
                  </a:lnTo>
                  <a:lnTo>
                    <a:pt x="343" y="2"/>
                  </a:lnTo>
                  <a:lnTo>
                    <a:pt x="331" y="2"/>
                  </a:lnTo>
                  <a:lnTo>
                    <a:pt x="322" y="6"/>
                  </a:lnTo>
                  <a:lnTo>
                    <a:pt x="308" y="6"/>
                  </a:lnTo>
                  <a:lnTo>
                    <a:pt x="295" y="10"/>
                  </a:lnTo>
                  <a:lnTo>
                    <a:pt x="280" y="14"/>
                  </a:lnTo>
                  <a:lnTo>
                    <a:pt x="267" y="18"/>
                  </a:lnTo>
                  <a:lnTo>
                    <a:pt x="251" y="21"/>
                  </a:lnTo>
                  <a:lnTo>
                    <a:pt x="234" y="25"/>
                  </a:lnTo>
                  <a:lnTo>
                    <a:pt x="215" y="31"/>
                  </a:lnTo>
                  <a:lnTo>
                    <a:pt x="198" y="37"/>
                  </a:lnTo>
                  <a:lnTo>
                    <a:pt x="179" y="42"/>
                  </a:lnTo>
                  <a:lnTo>
                    <a:pt x="162" y="48"/>
                  </a:lnTo>
                  <a:lnTo>
                    <a:pt x="143" y="56"/>
                  </a:lnTo>
                  <a:lnTo>
                    <a:pt x="124" y="61"/>
                  </a:lnTo>
                  <a:lnTo>
                    <a:pt x="107" y="67"/>
                  </a:lnTo>
                  <a:lnTo>
                    <a:pt x="92" y="75"/>
                  </a:lnTo>
                  <a:lnTo>
                    <a:pt x="76" y="80"/>
                  </a:lnTo>
                  <a:lnTo>
                    <a:pt x="61" y="86"/>
                  </a:lnTo>
                  <a:lnTo>
                    <a:pt x="50" y="92"/>
                  </a:lnTo>
                  <a:lnTo>
                    <a:pt x="40" y="96"/>
                  </a:lnTo>
                  <a:lnTo>
                    <a:pt x="31" y="99"/>
                  </a:lnTo>
                  <a:lnTo>
                    <a:pt x="25" y="103"/>
                  </a:lnTo>
                  <a:lnTo>
                    <a:pt x="19" y="103"/>
                  </a:lnTo>
                  <a:lnTo>
                    <a:pt x="19" y="105"/>
                  </a:lnTo>
                  <a:lnTo>
                    <a:pt x="0" y="143"/>
                  </a:lnTo>
                  <a:lnTo>
                    <a:pt x="29" y="156"/>
                  </a:lnTo>
                  <a:lnTo>
                    <a:pt x="61" y="128"/>
                  </a:lnTo>
                  <a:lnTo>
                    <a:pt x="61" y="126"/>
                  </a:lnTo>
                  <a:lnTo>
                    <a:pt x="65" y="124"/>
                  </a:lnTo>
                  <a:lnTo>
                    <a:pt x="69" y="120"/>
                  </a:lnTo>
                  <a:lnTo>
                    <a:pt x="78" y="118"/>
                  </a:lnTo>
                  <a:lnTo>
                    <a:pt x="86" y="113"/>
                  </a:lnTo>
                  <a:lnTo>
                    <a:pt x="97" y="107"/>
                  </a:lnTo>
                  <a:lnTo>
                    <a:pt x="109" y="103"/>
                  </a:lnTo>
                  <a:lnTo>
                    <a:pt x="126" y="97"/>
                  </a:lnTo>
                  <a:lnTo>
                    <a:pt x="139" y="90"/>
                  </a:lnTo>
                  <a:lnTo>
                    <a:pt x="154" y="82"/>
                  </a:lnTo>
                  <a:lnTo>
                    <a:pt x="170" y="77"/>
                  </a:lnTo>
                  <a:lnTo>
                    <a:pt x="187" y="71"/>
                  </a:lnTo>
                  <a:lnTo>
                    <a:pt x="202" y="63"/>
                  </a:lnTo>
                  <a:lnTo>
                    <a:pt x="219" y="58"/>
                  </a:lnTo>
                  <a:lnTo>
                    <a:pt x="236" y="50"/>
                  </a:lnTo>
                  <a:lnTo>
                    <a:pt x="253" y="46"/>
                  </a:lnTo>
                  <a:lnTo>
                    <a:pt x="267" y="38"/>
                  </a:lnTo>
                  <a:lnTo>
                    <a:pt x="280" y="33"/>
                  </a:lnTo>
                  <a:lnTo>
                    <a:pt x="293" y="27"/>
                  </a:lnTo>
                  <a:lnTo>
                    <a:pt x="307" y="23"/>
                  </a:lnTo>
                  <a:lnTo>
                    <a:pt x="316" y="19"/>
                  </a:lnTo>
                  <a:lnTo>
                    <a:pt x="327" y="16"/>
                  </a:lnTo>
                  <a:lnTo>
                    <a:pt x="337" y="12"/>
                  </a:lnTo>
                  <a:lnTo>
                    <a:pt x="348" y="10"/>
                  </a:lnTo>
                  <a:lnTo>
                    <a:pt x="354" y="6"/>
                  </a:lnTo>
                  <a:lnTo>
                    <a:pt x="362" y="6"/>
                  </a:lnTo>
                  <a:lnTo>
                    <a:pt x="367" y="2"/>
                  </a:lnTo>
                  <a:lnTo>
                    <a:pt x="373" y="2"/>
                  </a:lnTo>
                  <a:lnTo>
                    <a:pt x="381" y="0"/>
                  </a:lnTo>
                  <a:lnTo>
                    <a:pt x="384" y="0"/>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44" name="Freeform 262"/>
            <p:cNvSpPr>
              <a:spLocks/>
            </p:cNvSpPr>
            <p:nvPr/>
          </p:nvSpPr>
          <p:spPr bwMode="auto">
            <a:xfrm>
              <a:off x="4138" y="3979"/>
              <a:ext cx="132" cy="15"/>
            </a:xfrm>
            <a:custGeom>
              <a:avLst/>
              <a:gdLst>
                <a:gd name="T0" fmla="*/ 1 w 264"/>
                <a:gd name="T1" fmla="*/ 0 h 31"/>
                <a:gd name="T2" fmla="*/ 1 w 264"/>
                <a:gd name="T3" fmla="*/ 0 h 31"/>
                <a:gd name="T4" fmla="*/ 1 w 264"/>
                <a:gd name="T5" fmla="*/ 0 h 31"/>
                <a:gd name="T6" fmla="*/ 1 w 264"/>
                <a:gd name="T7" fmla="*/ 0 h 31"/>
                <a:gd name="T8" fmla="*/ 1 w 264"/>
                <a:gd name="T9" fmla="*/ 0 h 31"/>
                <a:gd name="T10" fmla="*/ 1 w 264"/>
                <a:gd name="T11" fmla="*/ 0 h 31"/>
                <a:gd name="T12" fmla="*/ 1 w 264"/>
                <a:gd name="T13" fmla="*/ 0 h 31"/>
                <a:gd name="T14" fmla="*/ 1 w 264"/>
                <a:gd name="T15" fmla="*/ 0 h 31"/>
                <a:gd name="T16" fmla="*/ 1 w 264"/>
                <a:gd name="T17" fmla="*/ 0 h 31"/>
                <a:gd name="T18" fmla="*/ 1 w 264"/>
                <a:gd name="T19" fmla="*/ 0 h 31"/>
                <a:gd name="T20" fmla="*/ 1 w 264"/>
                <a:gd name="T21" fmla="*/ 0 h 31"/>
                <a:gd name="T22" fmla="*/ 1 w 264"/>
                <a:gd name="T23" fmla="*/ 0 h 31"/>
                <a:gd name="T24" fmla="*/ 1 w 264"/>
                <a:gd name="T25" fmla="*/ 0 h 31"/>
                <a:gd name="T26" fmla="*/ 1 w 264"/>
                <a:gd name="T27" fmla="*/ 0 h 31"/>
                <a:gd name="T28" fmla="*/ 1 w 264"/>
                <a:gd name="T29" fmla="*/ 0 h 31"/>
                <a:gd name="T30" fmla="*/ 1 w 264"/>
                <a:gd name="T31" fmla="*/ 0 h 31"/>
                <a:gd name="T32" fmla="*/ 1 w 264"/>
                <a:gd name="T33" fmla="*/ 0 h 31"/>
                <a:gd name="T34" fmla="*/ 1 w 264"/>
                <a:gd name="T35" fmla="*/ 0 h 31"/>
                <a:gd name="T36" fmla="*/ 1 w 264"/>
                <a:gd name="T37" fmla="*/ 0 h 31"/>
                <a:gd name="T38" fmla="*/ 1 w 264"/>
                <a:gd name="T39" fmla="*/ 0 h 31"/>
                <a:gd name="T40" fmla="*/ 1 w 264"/>
                <a:gd name="T41" fmla="*/ 0 h 31"/>
                <a:gd name="T42" fmla="*/ 1 w 264"/>
                <a:gd name="T43" fmla="*/ 0 h 31"/>
                <a:gd name="T44" fmla="*/ 1 w 264"/>
                <a:gd name="T45" fmla="*/ 0 h 31"/>
                <a:gd name="T46" fmla="*/ 1 w 264"/>
                <a:gd name="T47" fmla="*/ 0 h 31"/>
                <a:gd name="T48" fmla="*/ 1 w 264"/>
                <a:gd name="T49" fmla="*/ 0 h 31"/>
                <a:gd name="T50" fmla="*/ 1 w 264"/>
                <a:gd name="T51" fmla="*/ 0 h 31"/>
                <a:gd name="T52" fmla="*/ 1 w 264"/>
                <a:gd name="T53" fmla="*/ 0 h 31"/>
                <a:gd name="T54" fmla="*/ 1 w 264"/>
                <a:gd name="T55" fmla="*/ 0 h 31"/>
                <a:gd name="T56" fmla="*/ 1 w 264"/>
                <a:gd name="T57" fmla="*/ 0 h 31"/>
                <a:gd name="T58" fmla="*/ 0 w 264"/>
                <a:gd name="T59" fmla="*/ 0 h 31"/>
                <a:gd name="T60" fmla="*/ 1 w 264"/>
                <a:gd name="T61" fmla="*/ 0 h 31"/>
                <a:gd name="T62" fmla="*/ 1 w 264"/>
                <a:gd name="T63" fmla="*/ 0 h 31"/>
                <a:gd name="T64" fmla="*/ 1 w 264"/>
                <a:gd name="T65" fmla="*/ 0 h 31"/>
                <a:gd name="T66" fmla="*/ 1 w 264"/>
                <a:gd name="T67" fmla="*/ 0 h 3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64"/>
                <a:gd name="T103" fmla="*/ 0 h 31"/>
                <a:gd name="T104" fmla="*/ 264 w 264"/>
                <a:gd name="T105" fmla="*/ 31 h 3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64" h="31">
                  <a:moveTo>
                    <a:pt x="264" y="6"/>
                  </a:moveTo>
                  <a:lnTo>
                    <a:pt x="262" y="4"/>
                  </a:lnTo>
                  <a:lnTo>
                    <a:pt x="260" y="4"/>
                  </a:lnTo>
                  <a:lnTo>
                    <a:pt x="253" y="4"/>
                  </a:lnTo>
                  <a:lnTo>
                    <a:pt x="247" y="4"/>
                  </a:lnTo>
                  <a:lnTo>
                    <a:pt x="238" y="2"/>
                  </a:lnTo>
                  <a:lnTo>
                    <a:pt x="228" y="2"/>
                  </a:lnTo>
                  <a:lnTo>
                    <a:pt x="217" y="2"/>
                  </a:lnTo>
                  <a:lnTo>
                    <a:pt x="207" y="2"/>
                  </a:lnTo>
                  <a:lnTo>
                    <a:pt x="192" y="0"/>
                  </a:lnTo>
                  <a:lnTo>
                    <a:pt x="181" y="0"/>
                  </a:lnTo>
                  <a:lnTo>
                    <a:pt x="167" y="0"/>
                  </a:lnTo>
                  <a:lnTo>
                    <a:pt x="154" y="0"/>
                  </a:lnTo>
                  <a:lnTo>
                    <a:pt x="141" y="0"/>
                  </a:lnTo>
                  <a:lnTo>
                    <a:pt x="127" y="0"/>
                  </a:lnTo>
                  <a:lnTo>
                    <a:pt x="116" y="0"/>
                  </a:lnTo>
                  <a:lnTo>
                    <a:pt x="105" y="0"/>
                  </a:lnTo>
                  <a:lnTo>
                    <a:pt x="93" y="0"/>
                  </a:lnTo>
                  <a:lnTo>
                    <a:pt x="84" y="0"/>
                  </a:lnTo>
                  <a:lnTo>
                    <a:pt x="74" y="0"/>
                  </a:lnTo>
                  <a:lnTo>
                    <a:pt x="67" y="0"/>
                  </a:lnTo>
                  <a:lnTo>
                    <a:pt x="59" y="0"/>
                  </a:lnTo>
                  <a:lnTo>
                    <a:pt x="51" y="0"/>
                  </a:lnTo>
                  <a:lnTo>
                    <a:pt x="46" y="0"/>
                  </a:lnTo>
                  <a:lnTo>
                    <a:pt x="42" y="2"/>
                  </a:lnTo>
                  <a:lnTo>
                    <a:pt x="32" y="2"/>
                  </a:lnTo>
                  <a:lnTo>
                    <a:pt x="27" y="4"/>
                  </a:lnTo>
                  <a:lnTo>
                    <a:pt x="25" y="6"/>
                  </a:lnTo>
                  <a:lnTo>
                    <a:pt x="0" y="29"/>
                  </a:lnTo>
                  <a:lnTo>
                    <a:pt x="13" y="31"/>
                  </a:lnTo>
                  <a:lnTo>
                    <a:pt x="53" y="25"/>
                  </a:lnTo>
                  <a:lnTo>
                    <a:pt x="264" y="6"/>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45" name="Freeform 263"/>
            <p:cNvSpPr>
              <a:spLocks/>
            </p:cNvSpPr>
            <p:nvPr/>
          </p:nvSpPr>
          <p:spPr bwMode="auto">
            <a:xfrm>
              <a:off x="4318" y="3985"/>
              <a:ext cx="142" cy="27"/>
            </a:xfrm>
            <a:custGeom>
              <a:avLst/>
              <a:gdLst>
                <a:gd name="T0" fmla="*/ 0 w 283"/>
                <a:gd name="T1" fmla="*/ 0 h 55"/>
                <a:gd name="T2" fmla="*/ 0 w 283"/>
                <a:gd name="T3" fmla="*/ 0 h 55"/>
                <a:gd name="T4" fmla="*/ 1 w 283"/>
                <a:gd name="T5" fmla="*/ 0 h 55"/>
                <a:gd name="T6" fmla="*/ 1 w 283"/>
                <a:gd name="T7" fmla="*/ 0 h 55"/>
                <a:gd name="T8" fmla="*/ 1 w 283"/>
                <a:gd name="T9" fmla="*/ 0 h 55"/>
                <a:gd name="T10" fmla="*/ 1 w 283"/>
                <a:gd name="T11" fmla="*/ 0 h 55"/>
                <a:gd name="T12" fmla="*/ 1 w 283"/>
                <a:gd name="T13" fmla="*/ 0 h 55"/>
                <a:gd name="T14" fmla="*/ 1 w 283"/>
                <a:gd name="T15" fmla="*/ 0 h 55"/>
                <a:gd name="T16" fmla="*/ 1 w 283"/>
                <a:gd name="T17" fmla="*/ 0 h 55"/>
                <a:gd name="T18" fmla="*/ 1 w 283"/>
                <a:gd name="T19" fmla="*/ 0 h 55"/>
                <a:gd name="T20" fmla="*/ 1 w 283"/>
                <a:gd name="T21" fmla="*/ 0 h 55"/>
                <a:gd name="T22" fmla="*/ 1 w 283"/>
                <a:gd name="T23" fmla="*/ 0 h 55"/>
                <a:gd name="T24" fmla="*/ 1 w 283"/>
                <a:gd name="T25" fmla="*/ 0 h 55"/>
                <a:gd name="T26" fmla="*/ 1 w 283"/>
                <a:gd name="T27" fmla="*/ 0 h 55"/>
                <a:gd name="T28" fmla="*/ 1 w 283"/>
                <a:gd name="T29" fmla="*/ 0 h 55"/>
                <a:gd name="T30" fmla="*/ 1 w 283"/>
                <a:gd name="T31" fmla="*/ 0 h 55"/>
                <a:gd name="T32" fmla="*/ 1 w 283"/>
                <a:gd name="T33" fmla="*/ 0 h 55"/>
                <a:gd name="T34" fmla="*/ 1 w 283"/>
                <a:gd name="T35" fmla="*/ 0 h 55"/>
                <a:gd name="T36" fmla="*/ 1 w 283"/>
                <a:gd name="T37" fmla="*/ 0 h 55"/>
                <a:gd name="T38" fmla="*/ 1 w 283"/>
                <a:gd name="T39" fmla="*/ 0 h 55"/>
                <a:gd name="T40" fmla="*/ 1 w 283"/>
                <a:gd name="T41" fmla="*/ 0 h 55"/>
                <a:gd name="T42" fmla="*/ 1 w 283"/>
                <a:gd name="T43" fmla="*/ 0 h 55"/>
                <a:gd name="T44" fmla="*/ 1 w 283"/>
                <a:gd name="T45" fmla="*/ 0 h 55"/>
                <a:gd name="T46" fmla="*/ 1 w 283"/>
                <a:gd name="T47" fmla="*/ 0 h 55"/>
                <a:gd name="T48" fmla="*/ 1 w 283"/>
                <a:gd name="T49" fmla="*/ 0 h 55"/>
                <a:gd name="T50" fmla="*/ 1 w 283"/>
                <a:gd name="T51" fmla="*/ 0 h 55"/>
                <a:gd name="T52" fmla="*/ 1 w 283"/>
                <a:gd name="T53" fmla="*/ 0 h 55"/>
                <a:gd name="T54" fmla="*/ 1 w 283"/>
                <a:gd name="T55" fmla="*/ 0 h 55"/>
                <a:gd name="T56" fmla="*/ 1 w 283"/>
                <a:gd name="T57" fmla="*/ 0 h 55"/>
                <a:gd name="T58" fmla="*/ 1 w 283"/>
                <a:gd name="T59" fmla="*/ 0 h 55"/>
                <a:gd name="T60" fmla="*/ 1 w 283"/>
                <a:gd name="T61" fmla="*/ 0 h 55"/>
                <a:gd name="T62" fmla="*/ 1 w 283"/>
                <a:gd name="T63" fmla="*/ 0 h 55"/>
                <a:gd name="T64" fmla="*/ 1 w 283"/>
                <a:gd name="T65" fmla="*/ 0 h 55"/>
                <a:gd name="T66" fmla="*/ 1 w 283"/>
                <a:gd name="T67" fmla="*/ 0 h 55"/>
                <a:gd name="T68" fmla="*/ 1 w 283"/>
                <a:gd name="T69" fmla="*/ 0 h 55"/>
                <a:gd name="T70" fmla="*/ 1 w 283"/>
                <a:gd name="T71" fmla="*/ 0 h 55"/>
                <a:gd name="T72" fmla="*/ 1 w 283"/>
                <a:gd name="T73" fmla="*/ 0 h 55"/>
                <a:gd name="T74" fmla="*/ 1 w 283"/>
                <a:gd name="T75" fmla="*/ 0 h 55"/>
                <a:gd name="T76" fmla="*/ 1 w 283"/>
                <a:gd name="T77" fmla="*/ 0 h 55"/>
                <a:gd name="T78" fmla="*/ 1 w 283"/>
                <a:gd name="T79" fmla="*/ 0 h 55"/>
                <a:gd name="T80" fmla="*/ 1 w 283"/>
                <a:gd name="T81" fmla="*/ 0 h 55"/>
                <a:gd name="T82" fmla="*/ 1 w 283"/>
                <a:gd name="T83" fmla="*/ 0 h 55"/>
                <a:gd name="T84" fmla="*/ 1 w 283"/>
                <a:gd name="T85" fmla="*/ 0 h 55"/>
                <a:gd name="T86" fmla="*/ 1 w 283"/>
                <a:gd name="T87" fmla="*/ 0 h 55"/>
                <a:gd name="T88" fmla="*/ 1 w 283"/>
                <a:gd name="T89" fmla="*/ 0 h 55"/>
                <a:gd name="T90" fmla="*/ 1 w 283"/>
                <a:gd name="T91" fmla="*/ 0 h 55"/>
                <a:gd name="T92" fmla="*/ 1 w 283"/>
                <a:gd name="T93" fmla="*/ 0 h 55"/>
                <a:gd name="T94" fmla="*/ 1 w 283"/>
                <a:gd name="T95" fmla="*/ 0 h 55"/>
                <a:gd name="T96" fmla="*/ 1 w 283"/>
                <a:gd name="T97" fmla="*/ 0 h 55"/>
                <a:gd name="T98" fmla="*/ 1 w 283"/>
                <a:gd name="T99" fmla="*/ 0 h 55"/>
                <a:gd name="T100" fmla="*/ 1 w 283"/>
                <a:gd name="T101" fmla="*/ 0 h 55"/>
                <a:gd name="T102" fmla="*/ 1 w 283"/>
                <a:gd name="T103" fmla="*/ 0 h 55"/>
                <a:gd name="T104" fmla="*/ 1 w 283"/>
                <a:gd name="T105" fmla="*/ 0 h 55"/>
                <a:gd name="T106" fmla="*/ 1 w 283"/>
                <a:gd name="T107" fmla="*/ 0 h 55"/>
                <a:gd name="T108" fmla="*/ 1 w 283"/>
                <a:gd name="T109" fmla="*/ 0 h 55"/>
                <a:gd name="T110" fmla="*/ 1 w 283"/>
                <a:gd name="T111" fmla="*/ 0 h 55"/>
                <a:gd name="T112" fmla="*/ 1 w 283"/>
                <a:gd name="T113" fmla="*/ 0 h 55"/>
                <a:gd name="T114" fmla="*/ 0 w 283"/>
                <a:gd name="T115" fmla="*/ 0 h 55"/>
                <a:gd name="T116" fmla="*/ 0 w 283"/>
                <a:gd name="T117" fmla="*/ 0 h 5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83"/>
                <a:gd name="T178" fmla="*/ 0 h 55"/>
                <a:gd name="T179" fmla="*/ 283 w 283"/>
                <a:gd name="T180" fmla="*/ 55 h 5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83" h="55">
                  <a:moveTo>
                    <a:pt x="0" y="0"/>
                  </a:moveTo>
                  <a:lnTo>
                    <a:pt x="0" y="0"/>
                  </a:lnTo>
                  <a:lnTo>
                    <a:pt x="10" y="0"/>
                  </a:lnTo>
                  <a:lnTo>
                    <a:pt x="14" y="0"/>
                  </a:lnTo>
                  <a:lnTo>
                    <a:pt x="21" y="0"/>
                  </a:lnTo>
                  <a:lnTo>
                    <a:pt x="29" y="0"/>
                  </a:lnTo>
                  <a:lnTo>
                    <a:pt x="36" y="0"/>
                  </a:lnTo>
                  <a:lnTo>
                    <a:pt x="46" y="0"/>
                  </a:lnTo>
                  <a:lnTo>
                    <a:pt x="55" y="0"/>
                  </a:lnTo>
                  <a:lnTo>
                    <a:pt x="65" y="2"/>
                  </a:lnTo>
                  <a:lnTo>
                    <a:pt x="76" y="2"/>
                  </a:lnTo>
                  <a:lnTo>
                    <a:pt x="90" y="2"/>
                  </a:lnTo>
                  <a:lnTo>
                    <a:pt x="101" y="3"/>
                  </a:lnTo>
                  <a:lnTo>
                    <a:pt x="114" y="5"/>
                  </a:lnTo>
                  <a:lnTo>
                    <a:pt x="129" y="7"/>
                  </a:lnTo>
                  <a:lnTo>
                    <a:pt x="141" y="7"/>
                  </a:lnTo>
                  <a:lnTo>
                    <a:pt x="154" y="9"/>
                  </a:lnTo>
                  <a:lnTo>
                    <a:pt x="168" y="9"/>
                  </a:lnTo>
                  <a:lnTo>
                    <a:pt x="183" y="13"/>
                  </a:lnTo>
                  <a:lnTo>
                    <a:pt x="194" y="13"/>
                  </a:lnTo>
                  <a:lnTo>
                    <a:pt x="207" y="17"/>
                  </a:lnTo>
                  <a:lnTo>
                    <a:pt x="219" y="19"/>
                  </a:lnTo>
                  <a:lnTo>
                    <a:pt x="232" y="22"/>
                  </a:lnTo>
                  <a:lnTo>
                    <a:pt x="242" y="22"/>
                  </a:lnTo>
                  <a:lnTo>
                    <a:pt x="251" y="24"/>
                  </a:lnTo>
                  <a:lnTo>
                    <a:pt x="259" y="26"/>
                  </a:lnTo>
                  <a:lnTo>
                    <a:pt x="268" y="28"/>
                  </a:lnTo>
                  <a:lnTo>
                    <a:pt x="280" y="30"/>
                  </a:lnTo>
                  <a:lnTo>
                    <a:pt x="283" y="32"/>
                  </a:lnTo>
                  <a:lnTo>
                    <a:pt x="283" y="55"/>
                  </a:lnTo>
                  <a:lnTo>
                    <a:pt x="259" y="55"/>
                  </a:lnTo>
                  <a:lnTo>
                    <a:pt x="257" y="53"/>
                  </a:lnTo>
                  <a:lnTo>
                    <a:pt x="255" y="51"/>
                  </a:lnTo>
                  <a:lnTo>
                    <a:pt x="247" y="47"/>
                  </a:lnTo>
                  <a:lnTo>
                    <a:pt x="240" y="45"/>
                  </a:lnTo>
                  <a:lnTo>
                    <a:pt x="234" y="41"/>
                  </a:lnTo>
                  <a:lnTo>
                    <a:pt x="226" y="41"/>
                  </a:lnTo>
                  <a:lnTo>
                    <a:pt x="219" y="38"/>
                  </a:lnTo>
                  <a:lnTo>
                    <a:pt x="213" y="38"/>
                  </a:lnTo>
                  <a:lnTo>
                    <a:pt x="202" y="34"/>
                  </a:lnTo>
                  <a:lnTo>
                    <a:pt x="194" y="32"/>
                  </a:lnTo>
                  <a:lnTo>
                    <a:pt x="183" y="30"/>
                  </a:lnTo>
                  <a:lnTo>
                    <a:pt x="173" y="28"/>
                  </a:lnTo>
                  <a:lnTo>
                    <a:pt x="158" y="24"/>
                  </a:lnTo>
                  <a:lnTo>
                    <a:pt x="147" y="22"/>
                  </a:lnTo>
                  <a:lnTo>
                    <a:pt x="131" y="19"/>
                  </a:lnTo>
                  <a:lnTo>
                    <a:pt x="118" y="17"/>
                  </a:lnTo>
                  <a:lnTo>
                    <a:pt x="101" y="13"/>
                  </a:lnTo>
                  <a:lnTo>
                    <a:pt x="88" y="11"/>
                  </a:lnTo>
                  <a:lnTo>
                    <a:pt x="72" y="9"/>
                  </a:lnTo>
                  <a:lnTo>
                    <a:pt x="61" y="7"/>
                  </a:lnTo>
                  <a:lnTo>
                    <a:pt x="46" y="5"/>
                  </a:lnTo>
                  <a:lnTo>
                    <a:pt x="34" y="3"/>
                  </a:lnTo>
                  <a:lnTo>
                    <a:pt x="25" y="2"/>
                  </a:lnTo>
                  <a:lnTo>
                    <a:pt x="17" y="2"/>
                  </a:lnTo>
                  <a:lnTo>
                    <a:pt x="10" y="0"/>
                  </a:lnTo>
                  <a:lnTo>
                    <a:pt x="4" y="0"/>
                  </a:lnTo>
                  <a:lnTo>
                    <a:pt x="0" y="0"/>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46" name="Freeform 264"/>
            <p:cNvSpPr>
              <a:spLocks/>
            </p:cNvSpPr>
            <p:nvPr/>
          </p:nvSpPr>
          <p:spPr bwMode="auto">
            <a:xfrm>
              <a:off x="3805" y="3712"/>
              <a:ext cx="102" cy="23"/>
            </a:xfrm>
            <a:custGeom>
              <a:avLst/>
              <a:gdLst>
                <a:gd name="T0" fmla="*/ 0 w 205"/>
                <a:gd name="T1" fmla="*/ 1 h 46"/>
                <a:gd name="T2" fmla="*/ 0 w 205"/>
                <a:gd name="T3" fmla="*/ 0 h 46"/>
                <a:gd name="T4" fmla="*/ 0 w 205"/>
                <a:gd name="T5" fmla="*/ 0 h 46"/>
                <a:gd name="T6" fmla="*/ 0 w 205"/>
                <a:gd name="T7" fmla="*/ 0 h 46"/>
                <a:gd name="T8" fmla="*/ 0 w 205"/>
                <a:gd name="T9" fmla="*/ 0 h 46"/>
                <a:gd name="T10" fmla="*/ 0 w 205"/>
                <a:gd name="T11" fmla="*/ 0 h 46"/>
                <a:gd name="T12" fmla="*/ 0 w 205"/>
                <a:gd name="T13" fmla="*/ 0 h 46"/>
                <a:gd name="T14" fmla="*/ 0 w 205"/>
                <a:gd name="T15" fmla="*/ 0 h 46"/>
                <a:gd name="T16" fmla="*/ 0 w 205"/>
                <a:gd name="T17" fmla="*/ 0 h 46"/>
                <a:gd name="T18" fmla="*/ 0 w 205"/>
                <a:gd name="T19" fmla="*/ 0 h 46"/>
                <a:gd name="T20" fmla="*/ 0 w 205"/>
                <a:gd name="T21" fmla="*/ 0 h 46"/>
                <a:gd name="T22" fmla="*/ 0 w 205"/>
                <a:gd name="T23" fmla="*/ 0 h 46"/>
                <a:gd name="T24" fmla="*/ 0 w 205"/>
                <a:gd name="T25" fmla="*/ 1 h 46"/>
                <a:gd name="T26" fmla="*/ 0 w 205"/>
                <a:gd name="T27" fmla="*/ 1 h 46"/>
                <a:gd name="T28" fmla="*/ 0 w 205"/>
                <a:gd name="T29" fmla="*/ 1 h 46"/>
                <a:gd name="T30" fmla="*/ 0 w 205"/>
                <a:gd name="T31" fmla="*/ 1 h 46"/>
                <a:gd name="T32" fmla="*/ 0 w 205"/>
                <a:gd name="T33" fmla="*/ 1 h 46"/>
                <a:gd name="T34" fmla="*/ 0 w 205"/>
                <a:gd name="T35" fmla="*/ 1 h 46"/>
                <a:gd name="T36" fmla="*/ 0 w 205"/>
                <a:gd name="T37" fmla="*/ 1 h 46"/>
                <a:gd name="T38" fmla="*/ 0 w 205"/>
                <a:gd name="T39" fmla="*/ 1 h 46"/>
                <a:gd name="T40" fmla="*/ 0 w 205"/>
                <a:gd name="T41" fmla="*/ 1 h 46"/>
                <a:gd name="T42" fmla="*/ 0 w 205"/>
                <a:gd name="T43" fmla="*/ 1 h 46"/>
                <a:gd name="T44" fmla="*/ 0 w 205"/>
                <a:gd name="T45" fmla="*/ 1 h 46"/>
                <a:gd name="T46" fmla="*/ 0 w 205"/>
                <a:gd name="T47" fmla="*/ 1 h 46"/>
                <a:gd name="T48" fmla="*/ 0 w 205"/>
                <a:gd name="T49" fmla="*/ 1 h 46"/>
                <a:gd name="T50" fmla="*/ 0 w 205"/>
                <a:gd name="T51" fmla="*/ 1 h 46"/>
                <a:gd name="T52" fmla="*/ 0 w 205"/>
                <a:gd name="T53" fmla="*/ 1 h 46"/>
                <a:gd name="T54" fmla="*/ 0 w 205"/>
                <a:gd name="T55" fmla="*/ 1 h 46"/>
                <a:gd name="T56" fmla="*/ 0 w 205"/>
                <a:gd name="T57" fmla="*/ 1 h 46"/>
                <a:gd name="T58" fmla="*/ 0 w 205"/>
                <a:gd name="T59" fmla="*/ 1 h 46"/>
                <a:gd name="T60" fmla="*/ 0 w 205"/>
                <a:gd name="T61" fmla="*/ 1 h 46"/>
                <a:gd name="T62" fmla="*/ 0 w 205"/>
                <a:gd name="T63" fmla="*/ 1 h 46"/>
                <a:gd name="T64" fmla="*/ 0 w 205"/>
                <a:gd name="T65" fmla="*/ 1 h 4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5"/>
                <a:gd name="T100" fmla="*/ 0 h 46"/>
                <a:gd name="T101" fmla="*/ 205 w 205"/>
                <a:gd name="T102" fmla="*/ 46 h 4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5" h="46">
                  <a:moveTo>
                    <a:pt x="205" y="2"/>
                  </a:moveTo>
                  <a:lnTo>
                    <a:pt x="201" y="0"/>
                  </a:lnTo>
                  <a:lnTo>
                    <a:pt x="197" y="0"/>
                  </a:lnTo>
                  <a:lnTo>
                    <a:pt x="188" y="0"/>
                  </a:lnTo>
                  <a:lnTo>
                    <a:pt x="178" y="0"/>
                  </a:lnTo>
                  <a:lnTo>
                    <a:pt x="171" y="0"/>
                  </a:lnTo>
                  <a:lnTo>
                    <a:pt x="165" y="0"/>
                  </a:lnTo>
                  <a:lnTo>
                    <a:pt x="156" y="0"/>
                  </a:lnTo>
                  <a:lnTo>
                    <a:pt x="150" y="0"/>
                  </a:lnTo>
                  <a:lnTo>
                    <a:pt x="140" y="0"/>
                  </a:lnTo>
                  <a:lnTo>
                    <a:pt x="133" y="0"/>
                  </a:lnTo>
                  <a:lnTo>
                    <a:pt x="125" y="0"/>
                  </a:lnTo>
                  <a:lnTo>
                    <a:pt x="116" y="2"/>
                  </a:lnTo>
                  <a:lnTo>
                    <a:pt x="106" y="2"/>
                  </a:lnTo>
                  <a:lnTo>
                    <a:pt x="97" y="2"/>
                  </a:lnTo>
                  <a:lnTo>
                    <a:pt x="87" y="4"/>
                  </a:lnTo>
                  <a:lnTo>
                    <a:pt x="78" y="6"/>
                  </a:lnTo>
                  <a:lnTo>
                    <a:pt x="68" y="6"/>
                  </a:lnTo>
                  <a:lnTo>
                    <a:pt x="61" y="9"/>
                  </a:lnTo>
                  <a:lnTo>
                    <a:pt x="51" y="9"/>
                  </a:lnTo>
                  <a:lnTo>
                    <a:pt x="43" y="13"/>
                  </a:lnTo>
                  <a:lnTo>
                    <a:pt x="36" y="13"/>
                  </a:lnTo>
                  <a:lnTo>
                    <a:pt x="28" y="15"/>
                  </a:lnTo>
                  <a:lnTo>
                    <a:pt x="21" y="15"/>
                  </a:lnTo>
                  <a:lnTo>
                    <a:pt x="17" y="17"/>
                  </a:lnTo>
                  <a:lnTo>
                    <a:pt x="9" y="19"/>
                  </a:lnTo>
                  <a:lnTo>
                    <a:pt x="7" y="21"/>
                  </a:lnTo>
                  <a:lnTo>
                    <a:pt x="0" y="34"/>
                  </a:lnTo>
                  <a:lnTo>
                    <a:pt x="11" y="46"/>
                  </a:lnTo>
                  <a:lnTo>
                    <a:pt x="30" y="34"/>
                  </a:lnTo>
                  <a:lnTo>
                    <a:pt x="110" y="17"/>
                  </a:lnTo>
                  <a:lnTo>
                    <a:pt x="205" y="2"/>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47" name="Freeform 265"/>
            <p:cNvSpPr>
              <a:spLocks/>
            </p:cNvSpPr>
            <p:nvPr/>
          </p:nvSpPr>
          <p:spPr bwMode="auto">
            <a:xfrm>
              <a:off x="3792" y="3729"/>
              <a:ext cx="107" cy="40"/>
            </a:xfrm>
            <a:custGeom>
              <a:avLst/>
              <a:gdLst>
                <a:gd name="T0" fmla="*/ 1 w 213"/>
                <a:gd name="T1" fmla="*/ 0 h 80"/>
                <a:gd name="T2" fmla="*/ 1 w 213"/>
                <a:gd name="T3" fmla="*/ 0 h 80"/>
                <a:gd name="T4" fmla="*/ 1 w 213"/>
                <a:gd name="T5" fmla="*/ 1 h 80"/>
                <a:gd name="T6" fmla="*/ 1 w 213"/>
                <a:gd name="T7" fmla="*/ 1 h 80"/>
                <a:gd name="T8" fmla="*/ 1 w 213"/>
                <a:gd name="T9" fmla="*/ 1 h 80"/>
                <a:gd name="T10" fmla="*/ 1 w 213"/>
                <a:gd name="T11" fmla="*/ 1 h 80"/>
                <a:gd name="T12" fmla="*/ 1 w 213"/>
                <a:gd name="T13" fmla="*/ 1 h 80"/>
                <a:gd name="T14" fmla="*/ 1 w 213"/>
                <a:gd name="T15" fmla="*/ 1 h 80"/>
                <a:gd name="T16" fmla="*/ 1 w 213"/>
                <a:gd name="T17" fmla="*/ 1 h 80"/>
                <a:gd name="T18" fmla="*/ 1 w 213"/>
                <a:gd name="T19" fmla="*/ 1 h 80"/>
                <a:gd name="T20" fmla="*/ 1 w 213"/>
                <a:gd name="T21" fmla="*/ 1 h 80"/>
                <a:gd name="T22" fmla="*/ 1 w 213"/>
                <a:gd name="T23" fmla="*/ 1 h 80"/>
                <a:gd name="T24" fmla="*/ 1 w 213"/>
                <a:gd name="T25" fmla="*/ 1 h 80"/>
                <a:gd name="T26" fmla="*/ 1 w 213"/>
                <a:gd name="T27" fmla="*/ 1 h 80"/>
                <a:gd name="T28" fmla="*/ 1 w 213"/>
                <a:gd name="T29" fmla="*/ 1 h 80"/>
                <a:gd name="T30" fmla="*/ 1 w 213"/>
                <a:gd name="T31" fmla="*/ 1 h 80"/>
                <a:gd name="T32" fmla="*/ 1 w 213"/>
                <a:gd name="T33" fmla="*/ 1 h 80"/>
                <a:gd name="T34" fmla="*/ 1 w 213"/>
                <a:gd name="T35" fmla="*/ 1 h 80"/>
                <a:gd name="T36" fmla="*/ 1 w 213"/>
                <a:gd name="T37" fmla="*/ 1 h 80"/>
                <a:gd name="T38" fmla="*/ 1 w 213"/>
                <a:gd name="T39" fmla="*/ 1 h 80"/>
                <a:gd name="T40" fmla="*/ 1 w 213"/>
                <a:gd name="T41" fmla="*/ 1 h 80"/>
                <a:gd name="T42" fmla="*/ 1 w 213"/>
                <a:gd name="T43" fmla="*/ 1 h 80"/>
                <a:gd name="T44" fmla="*/ 1 w 213"/>
                <a:gd name="T45" fmla="*/ 1 h 80"/>
                <a:gd name="T46" fmla="*/ 1 w 213"/>
                <a:gd name="T47" fmla="*/ 1 h 80"/>
                <a:gd name="T48" fmla="*/ 1 w 213"/>
                <a:gd name="T49" fmla="*/ 1 h 80"/>
                <a:gd name="T50" fmla="*/ 0 w 213"/>
                <a:gd name="T51" fmla="*/ 1 h 80"/>
                <a:gd name="T52" fmla="*/ 1 w 213"/>
                <a:gd name="T53" fmla="*/ 1 h 80"/>
                <a:gd name="T54" fmla="*/ 1 w 213"/>
                <a:gd name="T55" fmla="*/ 1 h 80"/>
                <a:gd name="T56" fmla="*/ 1 w 213"/>
                <a:gd name="T57" fmla="*/ 0 h 80"/>
                <a:gd name="T58" fmla="*/ 1 w 213"/>
                <a:gd name="T59" fmla="*/ 0 h 8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13"/>
                <a:gd name="T91" fmla="*/ 0 h 80"/>
                <a:gd name="T92" fmla="*/ 213 w 213"/>
                <a:gd name="T93" fmla="*/ 80 h 8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13" h="80">
                  <a:moveTo>
                    <a:pt x="213" y="0"/>
                  </a:moveTo>
                  <a:lnTo>
                    <a:pt x="209" y="0"/>
                  </a:lnTo>
                  <a:lnTo>
                    <a:pt x="198" y="4"/>
                  </a:lnTo>
                  <a:lnTo>
                    <a:pt x="190" y="4"/>
                  </a:lnTo>
                  <a:lnTo>
                    <a:pt x="184" y="6"/>
                  </a:lnTo>
                  <a:lnTo>
                    <a:pt x="175" y="8"/>
                  </a:lnTo>
                  <a:lnTo>
                    <a:pt x="165" y="10"/>
                  </a:lnTo>
                  <a:lnTo>
                    <a:pt x="154" y="12"/>
                  </a:lnTo>
                  <a:lnTo>
                    <a:pt x="144" y="13"/>
                  </a:lnTo>
                  <a:lnTo>
                    <a:pt x="133" y="15"/>
                  </a:lnTo>
                  <a:lnTo>
                    <a:pt x="124" y="19"/>
                  </a:lnTo>
                  <a:lnTo>
                    <a:pt x="112" y="19"/>
                  </a:lnTo>
                  <a:lnTo>
                    <a:pt x="101" y="23"/>
                  </a:lnTo>
                  <a:lnTo>
                    <a:pt x="89" y="25"/>
                  </a:lnTo>
                  <a:lnTo>
                    <a:pt x="80" y="29"/>
                  </a:lnTo>
                  <a:lnTo>
                    <a:pt x="70" y="31"/>
                  </a:lnTo>
                  <a:lnTo>
                    <a:pt x="61" y="32"/>
                  </a:lnTo>
                  <a:lnTo>
                    <a:pt x="53" y="32"/>
                  </a:lnTo>
                  <a:lnTo>
                    <a:pt x="47" y="36"/>
                  </a:lnTo>
                  <a:lnTo>
                    <a:pt x="34" y="40"/>
                  </a:lnTo>
                  <a:lnTo>
                    <a:pt x="25" y="44"/>
                  </a:lnTo>
                  <a:lnTo>
                    <a:pt x="15" y="46"/>
                  </a:lnTo>
                  <a:lnTo>
                    <a:pt x="11" y="48"/>
                  </a:lnTo>
                  <a:lnTo>
                    <a:pt x="8" y="50"/>
                  </a:lnTo>
                  <a:lnTo>
                    <a:pt x="8" y="51"/>
                  </a:lnTo>
                  <a:lnTo>
                    <a:pt x="0" y="72"/>
                  </a:lnTo>
                  <a:lnTo>
                    <a:pt x="27" y="80"/>
                  </a:lnTo>
                  <a:lnTo>
                    <a:pt x="36" y="65"/>
                  </a:lnTo>
                  <a:lnTo>
                    <a:pt x="213" y="0"/>
                  </a:lnTo>
                  <a:close/>
                </a:path>
              </a:pathLst>
            </a:custGeom>
            <a:solidFill>
              <a:srgbClr val="B8B8D9"/>
            </a:solidFill>
            <a:ln w="9525">
              <a:noFill/>
              <a:miter lim="800000"/>
              <a:headEnd/>
              <a:tailEnd/>
            </a:ln>
          </p:spPr>
          <p:txBody>
            <a:bodyPr>
              <a:prstTxWarp prst="textNoShape">
                <a:avLst/>
              </a:prstTxWarp>
            </a:bodyPr>
            <a:lstStyle/>
            <a:p>
              <a:endParaRPr lang="en-US"/>
            </a:p>
          </p:txBody>
        </p:sp>
        <p:sp>
          <p:nvSpPr>
            <p:cNvPr id="50248" name="Freeform 266"/>
            <p:cNvSpPr>
              <a:spLocks/>
            </p:cNvSpPr>
            <p:nvPr/>
          </p:nvSpPr>
          <p:spPr bwMode="auto">
            <a:xfrm>
              <a:off x="5014" y="3446"/>
              <a:ext cx="121" cy="69"/>
            </a:xfrm>
            <a:custGeom>
              <a:avLst/>
              <a:gdLst>
                <a:gd name="T0" fmla="*/ 0 w 241"/>
                <a:gd name="T1" fmla="*/ 1 h 138"/>
                <a:gd name="T2" fmla="*/ 0 w 241"/>
                <a:gd name="T3" fmla="*/ 1 h 138"/>
                <a:gd name="T4" fmla="*/ 1 w 241"/>
                <a:gd name="T5" fmla="*/ 1 h 138"/>
                <a:gd name="T6" fmla="*/ 1 w 241"/>
                <a:gd name="T7" fmla="*/ 1 h 138"/>
                <a:gd name="T8" fmla="*/ 1 w 241"/>
                <a:gd name="T9" fmla="*/ 1 h 138"/>
                <a:gd name="T10" fmla="*/ 1 w 241"/>
                <a:gd name="T11" fmla="*/ 1 h 138"/>
                <a:gd name="T12" fmla="*/ 1 w 241"/>
                <a:gd name="T13" fmla="*/ 1 h 138"/>
                <a:gd name="T14" fmla="*/ 1 w 241"/>
                <a:gd name="T15" fmla="*/ 1 h 138"/>
                <a:gd name="T16" fmla="*/ 1 w 241"/>
                <a:gd name="T17" fmla="*/ 1 h 138"/>
                <a:gd name="T18" fmla="*/ 1 w 241"/>
                <a:gd name="T19" fmla="*/ 1 h 138"/>
                <a:gd name="T20" fmla="*/ 1 w 241"/>
                <a:gd name="T21" fmla="*/ 1 h 138"/>
                <a:gd name="T22" fmla="*/ 1 w 241"/>
                <a:gd name="T23" fmla="*/ 1 h 138"/>
                <a:gd name="T24" fmla="*/ 1 w 241"/>
                <a:gd name="T25" fmla="*/ 1 h 138"/>
                <a:gd name="T26" fmla="*/ 1 w 241"/>
                <a:gd name="T27" fmla="*/ 1 h 138"/>
                <a:gd name="T28" fmla="*/ 1 w 241"/>
                <a:gd name="T29" fmla="*/ 1 h 138"/>
                <a:gd name="T30" fmla="*/ 1 w 241"/>
                <a:gd name="T31" fmla="*/ 1 h 138"/>
                <a:gd name="T32" fmla="*/ 1 w 241"/>
                <a:gd name="T33" fmla="*/ 1 h 138"/>
                <a:gd name="T34" fmla="*/ 1 w 241"/>
                <a:gd name="T35" fmla="*/ 1 h 138"/>
                <a:gd name="T36" fmla="*/ 1 w 241"/>
                <a:gd name="T37" fmla="*/ 1 h 138"/>
                <a:gd name="T38" fmla="*/ 1 w 241"/>
                <a:gd name="T39" fmla="*/ 1 h 138"/>
                <a:gd name="T40" fmla="*/ 1 w 241"/>
                <a:gd name="T41" fmla="*/ 1 h 138"/>
                <a:gd name="T42" fmla="*/ 1 w 241"/>
                <a:gd name="T43" fmla="*/ 1 h 138"/>
                <a:gd name="T44" fmla="*/ 1 w 241"/>
                <a:gd name="T45" fmla="*/ 1 h 138"/>
                <a:gd name="T46" fmla="*/ 1 w 241"/>
                <a:gd name="T47" fmla="*/ 1 h 138"/>
                <a:gd name="T48" fmla="*/ 1 w 241"/>
                <a:gd name="T49" fmla="*/ 1 h 138"/>
                <a:gd name="T50" fmla="*/ 1 w 241"/>
                <a:gd name="T51" fmla="*/ 0 h 138"/>
                <a:gd name="T52" fmla="*/ 1 w 241"/>
                <a:gd name="T53" fmla="*/ 0 h 138"/>
                <a:gd name="T54" fmla="*/ 1 w 241"/>
                <a:gd name="T55" fmla="*/ 1 h 138"/>
                <a:gd name="T56" fmla="*/ 1 w 241"/>
                <a:gd name="T57" fmla="*/ 1 h 138"/>
                <a:gd name="T58" fmla="*/ 0 w 241"/>
                <a:gd name="T59" fmla="*/ 1 h 138"/>
                <a:gd name="T60" fmla="*/ 0 w 241"/>
                <a:gd name="T61" fmla="*/ 1 h 13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41"/>
                <a:gd name="T94" fmla="*/ 0 h 138"/>
                <a:gd name="T95" fmla="*/ 241 w 241"/>
                <a:gd name="T96" fmla="*/ 138 h 13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41" h="138">
                  <a:moveTo>
                    <a:pt x="0" y="119"/>
                  </a:moveTo>
                  <a:lnTo>
                    <a:pt x="0" y="117"/>
                  </a:lnTo>
                  <a:lnTo>
                    <a:pt x="4" y="112"/>
                  </a:lnTo>
                  <a:lnTo>
                    <a:pt x="11" y="102"/>
                  </a:lnTo>
                  <a:lnTo>
                    <a:pt x="23" y="93"/>
                  </a:lnTo>
                  <a:lnTo>
                    <a:pt x="26" y="85"/>
                  </a:lnTo>
                  <a:lnTo>
                    <a:pt x="34" y="79"/>
                  </a:lnTo>
                  <a:lnTo>
                    <a:pt x="42" y="72"/>
                  </a:lnTo>
                  <a:lnTo>
                    <a:pt x="49" y="66"/>
                  </a:lnTo>
                  <a:lnTo>
                    <a:pt x="57" y="60"/>
                  </a:lnTo>
                  <a:lnTo>
                    <a:pt x="64" y="53"/>
                  </a:lnTo>
                  <a:lnTo>
                    <a:pt x="74" y="47"/>
                  </a:lnTo>
                  <a:lnTo>
                    <a:pt x="83" y="43"/>
                  </a:lnTo>
                  <a:lnTo>
                    <a:pt x="91" y="36"/>
                  </a:lnTo>
                  <a:lnTo>
                    <a:pt x="102" y="32"/>
                  </a:lnTo>
                  <a:lnTo>
                    <a:pt x="112" y="26"/>
                  </a:lnTo>
                  <a:lnTo>
                    <a:pt x="123" y="22"/>
                  </a:lnTo>
                  <a:lnTo>
                    <a:pt x="133" y="19"/>
                  </a:lnTo>
                  <a:lnTo>
                    <a:pt x="142" y="15"/>
                  </a:lnTo>
                  <a:lnTo>
                    <a:pt x="152" y="11"/>
                  </a:lnTo>
                  <a:lnTo>
                    <a:pt x="161" y="9"/>
                  </a:lnTo>
                  <a:lnTo>
                    <a:pt x="169" y="5"/>
                  </a:lnTo>
                  <a:lnTo>
                    <a:pt x="177" y="3"/>
                  </a:lnTo>
                  <a:lnTo>
                    <a:pt x="184" y="1"/>
                  </a:lnTo>
                  <a:lnTo>
                    <a:pt x="190" y="1"/>
                  </a:lnTo>
                  <a:lnTo>
                    <a:pt x="199" y="0"/>
                  </a:lnTo>
                  <a:lnTo>
                    <a:pt x="203" y="0"/>
                  </a:lnTo>
                  <a:lnTo>
                    <a:pt x="241" y="51"/>
                  </a:lnTo>
                  <a:lnTo>
                    <a:pt x="2" y="138"/>
                  </a:lnTo>
                  <a:lnTo>
                    <a:pt x="0" y="119"/>
                  </a:lnTo>
                  <a:close/>
                </a:path>
              </a:pathLst>
            </a:custGeom>
            <a:solidFill>
              <a:srgbClr val="FFFF85"/>
            </a:solidFill>
            <a:ln w="9525">
              <a:noFill/>
              <a:miter lim="800000"/>
              <a:headEnd/>
              <a:tailEnd/>
            </a:ln>
          </p:spPr>
          <p:txBody>
            <a:bodyPr>
              <a:prstTxWarp prst="textNoShape">
                <a:avLst/>
              </a:prstTxWarp>
            </a:bodyPr>
            <a:lstStyle/>
            <a:p>
              <a:endParaRPr lang="en-US"/>
            </a:p>
          </p:txBody>
        </p:sp>
        <p:sp>
          <p:nvSpPr>
            <p:cNvPr id="50249" name="Freeform 268"/>
            <p:cNvSpPr>
              <a:spLocks/>
            </p:cNvSpPr>
            <p:nvPr/>
          </p:nvSpPr>
          <p:spPr bwMode="auto">
            <a:xfrm>
              <a:off x="4862" y="3468"/>
              <a:ext cx="273" cy="343"/>
            </a:xfrm>
            <a:custGeom>
              <a:avLst/>
              <a:gdLst>
                <a:gd name="T0" fmla="*/ 1 w 545"/>
                <a:gd name="T1" fmla="*/ 0 h 687"/>
                <a:gd name="T2" fmla="*/ 1 w 545"/>
                <a:gd name="T3" fmla="*/ 0 h 687"/>
                <a:gd name="T4" fmla="*/ 1 w 545"/>
                <a:gd name="T5" fmla="*/ 0 h 687"/>
                <a:gd name="T6" fmla="*/ 1 w 545"/>
                <a:gd name="T7" fmla="*/ 0 h 687"/>
                <a:gd name="T8" fmla="*/ 1 w 545"/>
                <a:gd name="T9" fmla="*/ 0 h 687"/>
                <a:gd name="T10" fmla="*/ 1 w 545"/>
                <a:gd name="T11" fmla="*/ 0 h 687"/>
                <a:gd name="T12" fmla="*/ 1 w 545"/>
                <a:gd name="T13" fmla="*/ 0 h 687"/>
                <a:gd name="T14" fmla="*/ 1 w 545"/>
                <a:gd name="T15" fmla="*/ 0 h 687"/>
                <a:gd name="T16" fmla="*/ 1 w 545"/>
                <a:gd name="T17" fmla="*/ 0 h 687"/>
                <a:gd name="T18" fmla="*/ 1 w 545"/>
                <a:gd name="T19" fmla="*/ 0 h 687"/>
                <a:gd name="T20" fmla="*/ 1 w 545"/>
                <a:gd name="T21" fmla="*/ 0 h 687"/>
                <a:gd name="T22" fmla="*/ 1 w 545"/>
                <a:gd name="T23" fmla="*/ 0 h 687"/>
                <a:gd name="T24" fmla="*/ 1 w 545"/>
                <a:gd name="T25" fmla="*/ 0 h 687"/>
                <a:gd name="T26" fmla="*/ 1 w 545"/>
                <a:gd name="T27" fmla="*/ 0 h 687"/>
                <a:gd name="T28" fmla="*/ 1 w 545"/>
                <a:gd name="T29" fmla="*/ 0 h 687"/>
                <a:gd name="T30" fmla="*/ 0 w 545"/>
                <a:gd name="T31" fmla="*/ 0 h 687"/>
                <a:gd name="T32" fmla="*/ 1 w 545"/>
                <a:gd name="T33" fmla="*/ 0 h 687"/>
                <a:gd name="T34" fmla="*/ 1 w 545"/>
                <a:gd name="T35" fmla="*/ 0 h 687"/>
                <a:gd name="T36" fmla="*/ 1 w 545"/>
                <a:gd name="T37" fmla="*/ 0 h 687"/>
                <a:gd name="T38" fmla="*/ 1 w 545"/>
                <a:gd name="T39" fmla="*/ 0 h 687"/>
                <a:gd name="T40" fmla="*/ 1 w 545"/>
                <a:gd name="T41" fmla="*/ 0 h 687"/>
                <a:gd name="T42" fmla="*/ 1 w 545"/>
                <a:gd name="T43" fmla="*/ 0 h 687"/>
                <a:gd name="T44" fmla="*/ 1 w 545"/>
                <a:gd name="T45" fmla="*/ 0 h 687"/>
                <a:gd name="T46" fmla="*/ 1 w 545"/>
                <a:gd name="T47" fmla="*/ 0 h 687"/>
                <a:gd name="T48" fmla="*/ 1 w 545"/>
                <a:gd name="T49" fmla="*/ 0 h 687"/>
                <a:gd name="T50" fmla="*/ 1 w 545"/>
                <a:gd name="T51" fmla="*/ 0 h 687"/>
                <a:gd name="T52" fmla="*/ 1 w 545"/>
                <a:gd name="T53" fmla="*/ 0 h 687"/>
                <a:gd name="T54" fmla="*/ 1 w 545"/>
                <a:gd name="T55" fmla="*/ 0 h 687"/>
                <a:gd name="T56" fmla="*/ 1 w 545"/>
                <a:gd name="T57" fmla="*/ 0 h 687"/>
                <a:gd name="T58" fmla="*/ 1 w 545"/>
                <a:gd name="T59" fmla="*/ 0 h 687"/>
                <a:gd name="T60" fmla="*/ 1 w 545"/>
                <a:gd name="T61" fmla="*/ 0 h 687"/>
                <a:gd name="T62" fmla="*/ 1 w 545"/>
                <a:gd name="T63" fmla="*/ 0 h 687"/>
                <a:gd name="T64" fmla="*/ 1 w 545"/>
                <a:gd name="T65" fmla="*/ 0 h 687"/>
                <a:gd name="T66" fmla="*/ 1 w 545"/>
                <a:gd name="T67" fmla="*/ 0 h 687"/>
                <a:gd name="T68" fmla="*/ 1 w 545"/>
                <a:gd name="T69" fmla="*/ 0 h 687"/>
                <a:gd name="T70" fmla="*/ 1 w 545"/>
                <a:gd name="T71" fmla="*/ 0 h 687"/>
                <a:gd name="T72" fmla="*/ 1 w 545"/>
                <a:gd name="T73" fmla="*/ 0 h 687"/>
                <a:gd name="T74" fmla="*/ 1 w 545"/>
                <a:gd name="T75" fmla="*/ 0 h 687"/>
                <a:gd name="T76" fmla="*/ 1 w 545"/>
                <a:gd name="T77" fmla="*/ 0 h 687"/>
                <a:gd name="T78" fmla="*/ 1 w 545"/>
                <a:gd name="T79" fmla="*/ 0 h 687"/>
                <a:gd name="T80" fmla="*/ 1 w 545"/>
                <a:gd name="T81" fmla="*/ 0 h 687"/>
                <a:gd name="T82" fmla="*/ 1 w 545"/>
                <a:gd name="T83" fmla="*/ 0 h 687"/>
                <a:gd name="T84" fmla="*/ 1 w 545"/>
                <a:gd name="T85" fmla="*/ 0 h 687"/>
                <a:gd name="T86" fmla="*/ 1 w 545"/>
                <a:gd name="T87" fmla="*/ 0 h 6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45"/>
                <a:gd name="T133" fmla="*/ 0 h 687"/>
                <a:gd name="T134" fmla="*/ 545 w 545"/>
                <a:gd name="T135" fmla="*/ 687 h 68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45" h="687">
                  <a:moveTo>
                    <a:pt x="21" y="166"/>
                  </a:moveTo>
                  <a:lnTo>
                    <a:pt x="38" y="97"/>
                  </a:lnTo>
                  <a:lnTo>
                    <a:pt x="146" y="215"/>
                  </a:lnTo>
                  <a:lnTo>
                    <a:pt x="157" y="304"/>
                  </a:lnTo>
                  <a:lnTo>
                    <a:pt x="205" y="209"/>
                  </a:lnTo>
                  <a:lnTo>
                    <a:pt x="243" y="128"/>
                  </a:lnTo>
                  <a:lnTo>
                    <a:pt x="384" y="53"/>
                  </a:lnTo>
                  <a:lnTo>
                    <a:pt x="520" y="0"/>
                  </a:lnTo>
                  <a:lnTo>
                    <a:pt x="545" y="33"/>
                  </a:lnTo>
                  <a:lnTo>
                    <a:pt x="460" y="53"/>
                  </a:lnTo>
                  <a:lnTo>
                    <a:pt x="541" y="69"/>
                  </a:lnTo>
                  <a:lnTo>
                    <a:pt x="448" y="107"/>
                  </a:lnTo>
                  <a:lnTo>
                    <a:pt x="488" y="154"/>
                  </a:lnTo>
                  <a:lnTo>
                    <a:pt x="496" y="329"/>
                  </a:lnTo>
                  <a:lnTo>
                    <a:pt x="264" y="687"/>
                  </a:lnTo>
                  <a:lnTo>
                    <a:pt x="0" y="607"/>
                  </a:lnTo>
                  <a:lnTo>
                    <a:pt x="40" y="510"/>
                  </a:lnTo>
                  <a:lnTo>
                    <a:pt x="216" y="468"/>
                  </a:lnTo>
                  <a:lnTo>
                    <a:pt x="233" y="405"/>
                  </a:lnTo>
                  <a:lnTo>
                    <a:pt x="135" y="403"/>
                  </a:lnTo>
                  <a:lnTo>
                    <a:pt x="131" y="403"/>
                  </a:lnTo>
                  <a:lnTo>
                    <a:pt x="121" y="400"/>
                  </a:lnTo>
                  <a:lnTo>
                    <a:pt x="114" y="392"/>
                  </a:lnTo>
                  <a:lnTo>
                    <a:pt x="106" y="384"/>
                  </a:lnTo>
                  <a:lnTo>
                    <a:pt x="100" y="377"/>
                  </a:lnTo>
                  <a:lnTo>
                    <a:pt x="97" y="369"/>
                  </a:lnTo>
                  <a:lnTo>
                    <a:pt x="91" y="362"/>
                  </a:lnTo>
                  <a:lnTo>
                    <a:pt x="87" y="352"/>
                  </a:lnTo>
                  <a:lnTo>
                    <a:pt x="81" y="339"/>
                  </a:lnTo>
                  <a:lnTo>
                    <a:pt x="76" y="325"/>
                  </a:lnTo>
                  <a:lnTo>
                    <a:pt x="70" y="312"/>
                  </a:lnTo>
                  <a:lnTo>
                    <a:pt x="64" y="297"/>
                  </a:lnTo>
                  <a:lnTo>
                    <a:pt x="57" y="280"/>
                  </a:lnTo>
                  <a:lnTo>
                    <a:pt x="53" y="265"/>
                  </a:lnTo>
                  <a:lnTo>
                    <a:pt x="45" y="249"/>
                  </a:lnTo>
                  <a:lnTo>
                    <a:pt x="41" y="234"/>
                  </a:lnTo>
                  <a:lnTo>
                    <a:pt x="38" y="219"/>
                  </a:lnTo>
                  <a:lnTo>
                    <a:pt x="32" y="208"/>
                  </a:lnTo>
                  <a:lnTo>
                    <a:pt x="28" y="194"/>
                  </a:lnTo>
                  <a:lnTo>
                    <a:pt x="24" y="185"/>
                  </a:lnTo>
                  <a:lnTo>
                    <a:pt x="21" y="175"/>
                  </a:lnTo>
                  <a:lnTo>
                    <a:pt x="21" y="169"/>
                  </a:lnTo>
                  <a:lnTo>
                    <a:pt x="21" y="166"/>
                  </a:lnTo>
                  <a:close/>
                </a:path>
              </a:pathLst>
            </a:custGeom>
            <a:solidFill>
              <a:srgbClr val="928F5E"/>
            </a:solidFill>
            <a:ln w="9525">
              <a:noFill/>
              <a:miter lim="800000"/>
              <a:headEnd/>
              <a:tailEnd/>
            </a:ln>
          </p:spPr>
          <p:txBody>
            <a:bodyPr>
              <a:prstTxWarp prst="textNoShape">
                <a:avLst/>
              </a:prstTxWarp>
            </a:bodyPr>
            <a:lstStyle/>
            <a:p>
              <a:endParaRPr lang="en-US"/>
            </a:p>
          </p:txBody>
        </p:sp>
        <p:sp>
          <p:nvSpPr>
            <p:cNvPr id="50250" name="Freeform 269"/>
            <p:cNvSpPr>
              <a:spLocks/>
            </p:cNvSpPr>
            <p:nvPr/>
          </p:nvSpPr>
          <p:spPr bwMode="auto">
            <a:xfrm>
              <a:off x="4812" y="3508"/>
              <a:ext cx="546" cy="411"/>
            </a:xfrm>
            <a:custGeom>
              <a:avLst/>
              <a:gdLst>
                <a:gd name="T0" fmla="*/ 1 w 1091"/>
                <a:gd name="T1" fmla="*/ 0 h 823"/>
                <a:gd name="T2" fmla="*/ 1 w 1091"/>
                <a:gd name="T3" fmla="*/ 0 h 823"/>
                <a:gd name="T4" fmla="*/ 1 w 1091"/>
                <a:gd name="T5" fmla="*/ 0 h 823"/>
                <a:gd name="T6" fmla="*/ 1 w 1091"/>
                <a:gd name="T7" fmla="*/ 0 h 823"/>
                <a:gd name="T8" fmla="*/ 1 w 1091"/>
                <a:gd name="T9" fmla="*/ 0 h 823"/>
                <a:gd name="T10" fmla="*/ 1 w 1091"/>
                <a:gd name="T11" fmla="*/ 0 h 823"/>
                <a:gd name="T12" fmla="*/ 1 w 1091"/>
                <a:gd name="T13" fmla="*/ 0 h 823"/>
                <a:gd name="T14" fmla="*/ 1 w 1091"/>
                <a:gd name="T15" fmla="*/ 0 h 823"/>
                <a:gd name="T16" fmla="*/ 1 w 1091"/>
                <a:gd name="T17" fmla="*/ 0 h 823"/>
                <a:gd name="T18" fmla="*/ 1 w 1091"/>
                <a:gd name="T19" fmla="*/ 0 h 823"/>
                <a:gd name="T20" fmla="*/ 1 w 1091"/>
                <a:gd name="T21" fmla="*/ 0 h 823"/>
                <a:gd name="T22" fmla="*/ 1 w 1091"/>
                <a:gd name="T23" fmla="*/ 0 h 823"/>
                <a:gd name="T24" fmla="*/ 1 w 1091"/>
                <a:gd name="T25" fmla="*/ 0 h 823"/>
                <a:gd name="T26" fmla="*/ 1 w 1091"/>
                <a:gd name="T27" fmla="*/ 0 h 823"/>
                <a:gd name="T28" fmla="*/ 1 w 1091"/>
                <a:gd name="T29" fmla="*/ 0 h 823"/>
                <a:gd name="T30" fmla="*/ 1 w 1091"/>
                <a:gd name="T31" fmla="*/ 0 h 823"/>
                <a:gd name="T32" fmla="*/ 1 w 1091"/>
                <a:gd name="T33" fmla="*/ 0 h 823"/>
                <a:gd name="T34" fmla="*/ 1 w 1091"/>
                <a:gd name="T35" fmla="*/ 0 h 823"/>
                <a:gd name="T36" fmla="*/ 1 w 1091"/>
                <a:gd name="T37" fmla="*/ 0 h 823"/>
                <a:gd name="T38" fmla="*/ 1 w 1091"/>
                <a:gd name="T39" fmla="*/ 0 h 823"/>
                <a:gd name="T40" fmla="*/ 1 w 1091"/>
                <a:gd name="T41" fmla="*/ 0 h 823"/>
                <a:gd name="T42" fmla="*/ 1 w 1091"/>
                <a:gd name="T43" fmla="*/ 0 h 823"/>
                <a:gd name="T44" fmla="*/ 1 w 1091"/>
                <a:gd name="T45" fmla="*/ 0 h 823"/>
                <a:gd name="T46" fmla="*/ 1 w 1091"/>
                <a:gd name="T47" fmla="*/ 0 h 823"/>
                <a:gd name="T48" fmla="*/ 1 w 1091"/>
                <a:gd name="T49" fmla="*/ 0 h 823"/>
                <a:gd name="T50" fmla="*/ 1 w 1091"/>
                <a:gd name="T51" fmla="*/ 0 h 823"/>
                <a:gd name="T52" fmla="*/ 1 w 1091"/>
                <a:gd name="T53" fmla="*/ 0 h 823"/>
                <a:gd name="T54" fmla="*/ 1 w 1091"/>
                <a:gd name="T55" fmla="*/ 0 h 823"/>
                <a:gd name="T56" fmla="*/ 1 w 1091"/>
                <a:gd name="T57" fmla="*/ 0 h 823"/>
                <a:gd name="T58" fmla="*/ 1 w 1091"/>
                <a:gd name="T59" fmla="*/ 0 h 823"/>
                <a:gd name="T60" fmla="*/ 1 w 1091"/>
                <a:gd name="T61" fmla="*/ 0 h 823"/>
                <a:gd name="T62" fmla="*/ 1 w 1091"/>
                <a:gd name="T63" fmla="*/ 0 h 823"/>
                <a:gd name="T64" fmla="*/ 1 w 1091"/>
                <a:gd name="T65" fmla="*/ 0 h 823"/>
                <a:gd name="T66" fmla="*/ 1 w 1091"/>
                <a:gd name="T67" fmla="*/ 0 h 823"/>
                <a:gd name="T68" fmla="*/ 1 w 1091"/>
                <a:gd name="T69" fmla="*/ 0 h 823"/>
                <a:gd name="T70" fmla="*/ 1 w 1091"/>
                <a:gd name="T71" fmla="*/ 0 h 823"/>
                <a:gd name="T72" fmla="*/ 1 w 1091"/>
                <a:gd name="T73" fmla="*/ 0 h 823"/>
                <a:gd name="T74" fmla="*/ 1 w 1091"/>
                <a:gd name="T75" fmla="*/ 0 h 823"/>
                <a:gd name="T76" fmla="*/ 1 w 1091"/>
                <a:gd name="T77" fmla="*/ 0 h 823"/>
                <a:gd name="T78" fmla="*/ 1 w 1091"/>
                <a:gd name="T79" fmla="*/ 0 h 823"/>
                <a:gd name="T80" fmla="*/ 1 w 1091"/>
                <a:gd name="T81" fmla="*/ 0 h 823"/>
                <a:gd name="T82" fmla="*/ 1 w 1091"/>
                <a:gd name="T83" fmla="*/ 0 h 823"/>
                <a:gd name="T84" fmla="*/ 1 w 1091"/>
                <a:gd name="T85" fmla="*/ 0 h 823"/>
                <a:gd name="T86" fmla="*/ 1 w 1091"/>
                <a:gd name="T87" fmla="*/ 0 h 823"/>
                <a:gd name="T88" fmla="*/ 1 w 1091"/>
                <a:gd name="T89" fmla="*/ 0 h 823"/>
                <a:gd name="T90" fmla="*/ 1 w 1091"/>
                <a:gd name="T91" fmla="*/ 0 h 823"/>
                <a:gd name="T92" fmla="*/ 1 w 1091"/>
                <a:gd name="T93" fmla="*/ 0 h 823"/>
                <a:gd name="T94" fmla="*/ 1 w 1091"/>
                <a:gd name="T95" fmla="*/ 0 h 823"/>
                <a:gd name="T96" fmla="*/ 1 w 1091"/>
                <a:gd name="T97" fmla="*/ 0 h 823"/>
                <a:gd name="T98" fmla="*/ 1 w 1091"/>
                <a:gd name="T99" fmla="*/ 0 h 823"/>
                <a:gd name="T100" fmla="*/ 1 w 1091"/>
                <a:gd name="T101" fmla="*/ 0 h 823"/>
                <a:gd name="T102" fmla="*/ 1 w 1091"/>
                <a:gd name="T103" fmla="*/ 0 h 823"/>
                <a:gd name="T104" fmla="*/ 1 w 1091"/>
                <a:gd name="T105" fmla="*/ 0 h 82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91"/>
                <a:gd name="T160" fmla="*/ 0 h 823"/>
                <a:gd name="T161" fmla="*/ 1091 w 1091"/>
                <a:gd name="T162" fmla="*/ 823 h 82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91" h="823">
                  <a:moveTo>
                    <a:pt x="348" y="500"/>
                  </a:moveTo>
                  <a:lnTo>
                    <a:pt x="348" y="496"/>
                  </a:lnTo>
                  <a:lnTo>
                    <a:pt x="353" y="487"/>
                  </a:lnTo>
                  <a:lnTo>
                    <a:pt x="359" y="474"/>
                  </a:lnTo>
                  <a:lnTo>
                    <a:pt x="370" y="456"/>
                  </a:lnTo>
                  <a:lnTo>
                    <a:pt x="382" y="434"/>
                  </a:lnTo>
                  <a:lnTo>
                    <a:pt x="397" y="409"/>
                  </a:lnTo>
                  <a:lnTo>
                    <a:pt x="412" y="382"/>
                  </a:lnTo>
                  <a:lnTo>
                    <a:pt x="431" y="354"/>
                  </a:lnTo>
                  <a:lnTo>
                    <a:pt x="450" y="321"/>
                  </a:lnTo>
                  <a:lnTo>
                    <a:pt x="471" y="289"/>
                  </a:lnTo>
                  <a:lnTo>
                    <a:pt x="494" y="255"/>
                  </a:lnTo>
                  <a:lnTo>
                    <a:pt x="517" y="223"/>
                  </a:lnTo>
                  <a:lnTo>
                    <a:pt x="540" y="188"/>
                  </a:lnTo>
                  <a:lnTo>
                    <a:pt x="562" y="160"/>
                  </a:lnTo>
                  <a:lnTo>
                    <a:pt x="587" y="129"/>
                  </a:lnTo>
                  <a:lnTo>
                    <a:pt x="612" y="103"/>
                  </a:lnTo>
                  <a:lnTo>
                    <a:pt x="637" y="78"/>
                  </a:lnTo>
                  <a:lnTo>
                    <a:pt x="659" y="57"/>
                  </a:lnTo>
                  <a:lnTo>
                    <a:pt x="682" y="42"/>
                  </a:lnTo>
                  <a:lnTo>
                    <a:pt x="705" y="29"/>
                  </a:lnTo>
                  <a:lnTo>
                    <a:pt x="728" y="17"/>
                  </a:lnTo>
                  <a:lnTo>
                    <a:pt x="751" y="10"/>
                  </a:lnTo>
                  <a:lnTo>
                    <a:pt x="773" y="6"/>
                  </a:lnTo>
                  <a:lnTo>
                    <a:pt x="794" y="2"/>
                  </a:lnTo>
                  <a:lnTo>
                    <a:pt x="815" y="0"/>
                  </a:lnTo>
                  <a:lnTo>
                    <a:pt x="836" y="0"/>
                  </a:lnTo>
                  <a:lnTo>
                    <a:pt x="855" y="2"/>
                  </a:lnTo>
                  <a:lnTo>
                    <a:pt x="876" y="6"/>
                  </a:lnTo>
                  <a:lnTo>
                    <a:pt x="893" y="10"/>
                  </a:lnTo>
                  <a:lnTo>
                    <a:pt x="912" y="13"/>
                  </a:lnTo>
                  <a:lnTo>
                    <a:pt x="929" y="19"/>
                  </a:lnTo>
                  <a:lnTo>
                    <a:pt x="946" y="27"/>
                  </a:lnTo>
                  <a:lnTo>
                    <a:pt x="960" y="31"/>
                  </a:lnTo>
                  <a:lnTo>
                    <a:pt x="975" y="36"/>
                  </a:lnTo>
                  <a:lnTo>
                    <a:pt x="986" y="42"/>
                  </a:lnTo>
                  <a:lnTo>
                    <a:pt x="998" y="48"/>
                  </a:lnTo>
                  <a:lnTo>
                    <a:pt x="1007" y="53"/>
                  </a:lnTo>
                  <a:lnTo>
                    <a:pt x="1019" y="59"/>
                  </a:lnTo>
                  <a:lnTo>
                    <a:pt x="1026" y="67"/>
                  </a:lnTo>
                  <a:lnTo>
                    <a:pt x="1036" y="74"/>
                  </a:lnTo>
                  <a:lnTo>
                    <a:pt x="1043" y="80"/>
                  </a:lnTo>
                  <a:lnTo>
                    <a:pt x="1051" y="88"/>
                  </a:lnTo>
                  <a:lnTo>
                    <a:pt x="1057" y="97"/>
                  </a:lnTo>
                  <a:lnTo>
                    <a:pt x="1062" y="107"/>
                  </a:lnTo>
                  <a:lnTo>
                    <a:pt x="1068" y="116"/>
                  </a:lnTo>
                  <a:lnTo>
                    <a:pt x="1074" y="128"/>
                  </a:lnTo>
                  <a:lnTo>
                    <a:pt x="1078" y="139"/>
                  </a:lnTo>
                  <a:lnTo>
                    <a:pt x="1083" y="154"/>
                  </a:lnTo>
                  <a:lnTo>
                    <a:pt x="1083" y="166"/>
                  </a:lnTo>
                  <a:lnTo>
                    <a:pt x="1087" y="181"/>
                  </a:lnTo>
                  <a:lnTo>
                    <a:pt x="1087" y="196"/>
                  </a:lnTo>
                  <a:lnTo>
                    <a:pt x="1091" y="211"/>
                  </a:lnTo>
                  <a:lnTo>
                    <a:pt x="1091" y="228"/>
                  </a:lnTo>
                  <a:lnTo>
                    <a:pt x="1091" y="245"/>
                  </a:lnTo>
                  <a:lnTo>
                    <a:pt x="1091" y="264"/>
                  </a:lnTo>
                  <a:lnTo>
                    <a:pt x="1091" y="283"/>
                  </a:lnTo>
                  <a:lnTo>
                    <a:pt x="1089" y="301"/>
                  </a:lnTo>
                  <a:lnTo>
                    <a:pt x="1087" y="321"/>
                  </a:lnTo>
                  <a:lnTo>
                    <a:pt x="1085" y="340"/>
                  </a:lnTo>
                  <a:lnTo>
                    <a:pt x="1083" y="361"/>
                  </a:lnTo>
                  <a:lnTo>
                    <a:pt x="1078" y="380"/>
                  </a:lnTo>
                  <a:lnTo>
                    <a:pt x="1074" y="401"/>
                  </a:lnTo>
                  <a:lnTo>
                    <a:pt x="1066" y="422"/>
                  </a:lnTo>
                  <a:lnTo>
                    <a:pt x="1062" y="443"/>
                  </a:lnTo>
                  <a:lnTo>
                    <a:pt x="1055" y="462"/>
                  </a:lnTo>
                  <a:lnTo>
                    <a:pt x="1047" y="483"/>
                  </a:lnTo>
                  <a:lnTo>
                    <a:pt x="1040" y="502"/>
                  </a:lnTo>
                  <a:lnTo>
                    <a:pt x="1032" y="521"/>
                  </a:lnTo>
                  <a:lnTo>
                    <a:pt x="1021" y="540"/>
                  </a:lnTo>
                  <a:lnTo>
                    <a:pt x="1011" y="557"/>
                  </a:lnTo>
                  <a:lnTo>
                    <a:pt x="1000" y="576"/>
                  </a:lnTo>
                  <a:lnTo>
                    <a:pt x="990" y="593"/>
                  </a:lnTo>
                  <a:lnTo>
                    <a:pt x="975" y="609"/>
                  </a:lnTo>
                  <a:lnTo>
                    <a:pt x="962" y="624"/>
                  </a:lnTo>
                  <a:lnTo>
                    <a:pt x="946" y="639"/>
                  </a:lnTo>
                  <a:lnTo>
                    <a:pt x="931" y="654"/>
                  </a:lnTo>
                  <a:lnTo>
                    <a:pt x="914" y="668"/>
                  </a:lnTo>
                  <a:lnTo>
                    <a:pt x="895" y="681"/>
                  </a:lnTo>
                  <a:lnTo>
                    <a:pt x="876" y="694"/>
                  </a:lnTo>
                  <a:lnTo>
                    <a:pt x="855" y="706"/>
                  </a:lnTo>
                  <a:lnTo>
                    <a:pt x="832" y="713"/>
                  </a:lnTo>
                  <a:lnTo>
                    <a:pt x="810" y="725"/>
                  </a:lnTo>
                  <a:lnTo>
                    <a:pt x="785" y="734"/>
                  </a:lnTo>
                  <a:lnTo>
                    <a:pt x="764" y="744"/>
                  </a:lnTo>
                  <a:lnTo>
                    <a:pt x="741" y="753"/>
                  </a:lnTo>
                  <a:lnTo>
                    <a:pt x="718" y="763"/>
                  </a:lnTo>
                  <a:lnTo>
                    <a:pt x="697" y="770"/>
                  </a:lnTo>
                  <a:lnTo>
                    <a:pt x="675" y="780"/>
                  </a:lnTo>
                  <a:lnTo>
                    <a:pt x="652" y="785"/>
                  </a:lnTo>
                  <a:lnTo>
                    <a:pt x="631" y="795"/>
                  </a:lnTo>
                  <a:lnTo>
                    <a:pt x="608" y="801"/>
                  </a:lnTo>
                  <a:lnTo>
                    <a:pt x="587" y="806"/>
                  </a:lnTo>
                  <a:lnTo>
                    <a:pt x="564" y="810"/>
                  </a:lnTo>
                  <a:lnTo>
                    <a:pt x="543" y="816"/>
                  </a:lnTo>
                  <a:lnTo>
                    <a:pt x="523" y="820"/>
                  </a:lnTo>
                  <a:lnTo>
                    <a:pt x="504" y="823"/>
                  </a:lnTo>
                  <a:lnTo>
                    <a:pt x="481" y="823"/>
                  </a:lnTo>
                  <a:lnTo>
                    <a:pt x="458" y="823"/>
                  </a:lnTo>
                  <a:lnTo>
                    <a:pt x="437" y="822"/>
                  </a:lnTo>
                  <a:lnTo>
                    <a:pt x="414" y="820"/>
                  </a:lnTo>
                  <a:lnTo>
                    <a:pt x="391" y="818"/>
                  </a:lnTo>
                  <a:lnTo>
                    <a:pt x="370" y="816"/>
                  </a:lnTo>
                  <a:lnTo>
                    <a:pt x="348" y="810"/>
                  </a:lnTo>
                  <a:lnTo>
                    <a:pt x="329" y="806"/>
                  </a:lnTo>
                  <a:lnTo>
                    <a:pt x="306" y="801"/>
                  </a:lnTo>
                  <a:lnTo>
                    <a:pt x="287" y="795"/>
                  </a:lnTo>
                  <a:lnTo>
                    <a:pt x="268" y="789"/>
                  </a:lnTo>
                  <a:lnTo>
                    <a:pt x="251" y="782"/>
                  </a:lnTo>
                  <a:lnTo>
                    <a:pt x="232" y="774"/>
                  </a:lnTo>
                  <a:lnTo>
                    <a:pt x="216" y="766"/>
                  </a:lnTo>
                  <a:lnTo>
                    <a:pt x="201" y="755"/>
                  </a:lnTo>
                  <a:lnTo>
                    <a:pt x="188" y="745"/>
                  </a:lnTo>
                  <a:lnTo>
                    <a:pt x="173" y="734"/>
                  </a:lnTo>
                  <a:lnTo>
                    <a:pt x="159" y="723"/>
                  </a:lnTo>
                  <a:lnTo>
                    <a:pt x="144" y="709"/>
                  </a:lnTo>
                  <a:lnTo>
                    <a:pt x="129" y="696"/>
                  </a:lnTo>
                  <a:lnTo>
                    <a:pt x="112" y="681"/>
                  </a:lnTo>
                  <a:lnTo>
                    <a:pt x="95" y="668"/>
                  </a:lnTo>
                  <a:lnTo>
                    <a:pt x="80" y="652"/>
                  </a:lnTo>
                  <a:lnTo>
                    <a:pt x="68" y="641"/>
                  </a:lnTo>
                  <a:lnTo>
                    <a:pt x="51" y="628"/>
                  </a:lnTo>
                  <a:lnTo>
                    <a:pt x="40" y="616"/>
                  </a:lnTo>
                  <a:lnTo>
                    <a:pt x="28" y="605"/>
                  </a:lnTo>
                  <a:lnTo>
                    <a:pt x="19" y="597"/>
                  </a:lnTo>
                  <a:lnTo>
                    <a:pt x="9" y="588"/>
                  </a:lnTo>
                  <a:lnTo>
                    <a:pt x="4" y="584"/>
                  </a:lnTo>
                  <a:lnTo>
                    <a:pt x="0" y="580"/>
                  </a:lnTo>
                  <a:lnTo>
                    <a:pt x="7" y="508"/>
                  </a:lnTo>
                  <a:lnTo>
                    <a:pt x="11" y="506"/>
                  </a:lnTo>
                  <a:lnTo>
                    <a:pt x="19" y="504"/>
                  </a:lnTo>
                  <a:lnTo>
                    <a:pt x="28" y="502"/>
                  </a:lnTo>
                  <a:lnTo>
                    <a:pt x="40" y="500"/>
                  </a:lnTo>
                  <a:lnTo>
                    <a:pt x="53" y="496"/>
                  </a:lnTo>
                  <a:lnTo>
                    <a:pt x="68" y="494"/>
                  </a:lnTo>
                  <a:lnTo>
                    <a:pt x="85" y="491"/>
                  </a:lnTo>
                  <a:lnTo>
                    <a:pt x="101" y="487"/>
                  </a:lnTo>
                  <a:lnTo>
                    <a:pt x="120" y="485"/>
                  </a:lnTo>
                  <a:lnTo>
                    <a:pt x="137" y="483"/>
                  </a:lnTo>
                  <a:lnTo>
                    <a:pt x="156" y="483"/>
                  </a:lnTo>
                  <a:lnTo>
                    <a:pt x="173" y="481"/>
                  </a:lnTo>
                  <a:lnTo>
                    <a:pt x="192" y="483"/>
                  </a:lnTo>
                  <a:lnTo>
                    <a:pt x="207" y="483"/>
                  </a:lnTo>
                  <a:lnTo>
                    <a:pt x="224" y="487"/>
                  </a:lnTo>
                  <a:lnTo>
                    <a:pt x="237" y="487"/>
                  </a:lnTo>
                  <a:lnTo>
                    <a:pt x="249" y="491"/>
                  </a:lnTo>
                  <a:lnTo>
                    <a:pt x="260" y="491"/>
                  </a:lnTo>
                  <a:lnTo>
                    <a:pt x="274" y="494"/>
                  </a:lnTo>
                  <a:lnTo>
                    <a:pt x="285" y="494"/>
                  </a:lnTo>
                  <a:lnTo>
                    <a:pt x="294" y="494"/>
                  </a:lnTo>
                  <a:lnTo>
                    <a:pt x="304" y="496"/>
                  </a:lnTo>
                  <a:lnTo>
                    <a:pt x="313" y="498"/>
                  </a:lnTo>
                  <a:lnTo>
                    <a:pt x="321" y="498"/>
                  </a:lnTo>
                  <a:lnTo>
                    <a:pt x="327" y="498"/>
                  </a:lnTo>
                  <a:lnTo>
                    <a:pt x="332" y="498"/>
                  </a:lnTo>
                  <a:lnTo>
                    <a:pt x="338" y="500"/>
                  </a:lnTo>
                  <a:lnTo>
                    <a:pt x="346" y="500"/>
                  </a:lnTo>
                  <a:lnTo>
                    <a:pt x="348" y="500"/>
                  </a:lnTo>
                  <a:close/>
                </a:path>
              </a:pathLst>
            </a:custGeom>
            <a:solidFill>
              <a:srgbClr val="FF704D"/>
            </a:solidFill>
            <a:ln w="9525">
              <a:noFill/>
              <a:miter lim="800000"/>
              <a:headEnd/>
              <a:tailEnd/>
            </a:ln>
          </p:spPr>
          <p:txBody>
            <a:bodyPr>
              <a:prstTxWarp prst="textNoShape">
                <a:avLst/>
              </a:prstTxWarp>
            </a:bodyPr>
            <a:lstStyle/>
            <a:p>
              <a:endParaRPr lang="en-US"/>
            </a:p>
          </p:txBody>
        </p:sp>
        <p:sp>
          <p:nvSpPr>
            <p:cNvPr id="50251" name="Freeform 270"/>
            <p:cNvSpPr>
              <a:spLocks/>
            </p:cNvSpPr>
            <p:nvPr/>
          </p:nvSpPr>
          <p:spPr bwMode="auto">
            <a:xfrm>
              <a:off x="4798" y="3573"/>
              <a:ext cx="454" cy="362"/>
            </a:xfrm>
            <a:custGeom>
              <a:avLst/>
              <a:gdLst>
                <a:gd name="T0" fmla="*/ 1 w 907"/>
                <a:gd name="T1" fmla="*/ 0 h 725"/>
                <a:gd name="T2" fmla="*/ 1 w 907"/>
                <a:gd name="T3" fmla="*/ 0 h 725"/>
                <a:gd name="T4" fmla="*/ 1 w 907"/>
                <a:gd name="T5" fmla="*/ 0 h 725"/>
                <a:gd name="T6" fmla="*/ 0 w 907"/>
                <a:gd name="T7" fmla="*/ 0 h 725"/>
                <a:gd name="T8" fmla="*/ 1 w 907"/>
                <a:gd name="T9" fmla="*/ 0 h 725"/>
                <a:gd name="T10" fmla="*/ 1 w 907"/>
                <a:gd name="T11" fmla="*/ 0 h 725"/>
                <a:gd name="T12" fmla="*/ 1 w 907"/>
                <a:gd name="T13" fmla="*/ 0 h 725"/>
                <a:gd name="T14" fmla="*/ 1 w 907"/>
                <a:gd name="T15" fmla="*/ 0 h 725"/>
                <a:gd name="T16" fmla="*/ 1 w 907"/>
                <a:gd name="T17" fmla="*/ 0 h 725"/>
                <a:gd name="T18" fmla="*/ 1 w 907"/>
                <a:gd name="T19" fmla="*/ 0 h 725"/>
                <a:gd name="T20" fmla="*/ 1 w 907"/>
                <a:gd name="T21" fmla="*/ 0 h 725"/>
                <a:gd name="T22" fmla="*/ 1 w 907"/>
                <a:gd name="T23" fmla="*/ 0 h 725"/>
                <a:gd name="T24" fmla="*/ 1 w 907"/>
                <a:gd name="T25" fmla="*/ 0 h 725"/>
                <a:gd name="T26" fmla="*/ 1 w 907"/>
                <a:gd name="T27" fmla="*/ 0 h 725"/>
                <a:gd name="T28" fmla="*/ 1 w 907"/>
                <a:gd name="T29" fmla="*/ 0 h 725"/>
                <a:gd name="T30" fmla="*/ 1 w 907"/>
                <a:gd name="T31" fmla="*/ 0 h 725"/>
                <a:gd name="T32" fmla="*/ 1 w 907"/>
                <a:gd name="T33" fmla="*/ 0 h 725"/>
                <a:gd name="T34" fmla="*/ 1 w 907"/>
                <a:gd name="T35" fmla="*/ 0 h 725"/>
                <a:gd name="T36" fmla="*/ 1 w 907"/>
                <a:gd name="T37" fmla="*/ 0 h 725"/>
                <a:gd name="T38" fmla="*/ 1 w 907"/>
                <a:gd name="T39" fmla="*/ 0 h 725"/>
                <a:gd name="T40" fmla="*/ 1 w 907"/>
                <a:gd name="T41" fmla="*/ 0 h 725"/>
                <a:gd name="T42" fmla="*/ 1 w 907"/>
                <a:gd name="T43" fmla="*/ 0 h 725"/>
                <a:gd name="T44" fmla="*/ 1 w 907"/>
                <a:gd name="T45" fmla="*/ 0 h 725"/>
                <a:gd name="T46" fmla="*/ 1 w 907"/>
                <a:gd name="T47" fmla="*/ 0 h 725"/>
                <a:gd name="T48" fmla="*/ 1 w 907"/>
                <a:gd name="T49" fmla="*/ 0 h 725"/>
                <a:gd name="T50" fmla="*/ 1 w 907"/>
                <a:gd name="T51" fmla="*/ 0 h 725"/>
                <a:gd name="T52" fmla="*/ 1 w 907"/>
                <a:gd name="T53" fmla="*/ 0 h 725"/>
                <a:gd name="T54" fmla="*/ 1 w 907"/>
                <a:gd name="T55" fmla="*/ 0 h 725"/>
                <a:gd name="T56" fmla="*/ 1 w 907"/>
                <a:gd name="T57" fmla="*/ 0 h 725"/>
                <a:gd name="T58" fmla="*/ 1 w 907"/>
                <a:gd name="T59" fmla="*/ 0 h 725"/>
                <a:gd name="T60" fmla="*/ 1 w 907"/>
                <a:gd name="T61" fmla="*/ 0 h 725"/>
                <a:gd name="T62" fmla="*/ 1 w 907"/>
                <a:gd name="T63" fmla="*/ 0 h 725"/>
                <a:gd name="T64" fmla="*/ 1 w 907"/>
                <a:gd name="T65" fmla="*/ 0 h 725"/>
                <a:gd name="T66" fmla="*/ 1 w 907"/>
                <a:gd name="T67" fmla="*/ 0 h 725"/>
                <a:gd name="T68" fmla="*/ 1 w 907"/>
                <a:gd name="T69" fmla="*/ 0 h 725"/>
                <a:gd name="T70" fmla="*/ 1 w 907"/>
                <a:gd name="T71" fmla="*/ 0 h 725"/>
                <a:gd name="T72" fmla="*/ 1 w 907"/>
                <a:gd name="T73" fmla="*/ 0 h 725"/>
                <a:gd name="T74" fmla="*/ 1 w 907"/>
                <a:gd name="T75" fmla="*/ 0 h 725"/>
                <a:gd name="T76" fmla="*/ 1 w 907"/>
                <a:gd name="T77" fmla="*/ 0 h 725"/>
                <a:gd name="T78" fmla="*/ 1 w 907"/>
                <a:gd name="T79" fmla="*/ 0 h 725"/>
                <a:gd name="T80" fmla="*/ 1 w 907"/>
                <a:gd name="T81" fmla="*/ 0 h 725"/>
                <a:gd name="T82" fmla="*/ 1 w 907"/>
                <a:gd name="T83" fmla="*/ 0 h 725"/>
                <a:gd name="T84" fmla="*/ 1 w 907"/>
                <a:gd name="T85" fmla="*/ 0 h 725"/>
                <a:gd name="T86" fmla="*/ 1 w 907"/>
                <a:gd name="T87" fmla="*/ 0 h 725"/>
                <a:gd name="T88" fmla="*/ 1 w 907"/>
                <a:gd name="T89" fmla="*/ 0 h 725"/>
                <a:gd name="T90" fmla="*/ 1 w 907"/>
                <a:gd name="T91" fmla="*/ 0 h 725"/>
                <a:gd name="T92" fmla="*/ 1 w 907"/>
                <a:gd name="T93" fmla="*/ 0 h 725"/>
                <a:gd name="T94" fmla="*/ 1 w 907"/>
                <a:gd name="T95" fmla="*/ 0 h 725"/>
                <a:gd name="T96" fmla="*/ 1 w 907"/>
                <a:gd name="T97" fmla="*/ 0 h 725"/>
                <a:gd name="T98" fmla="*/ 1 w 907"/>
                <a:gd name="T99" fmla="*/ 0 h 725"/>
                <a:gd name="T100" fmla="*/ 1 w 907"/>
                <a:gd name="T101" fmla="*/ 0 h 725"/>
                <a:gd name="T102" fmla="*/ 1 w 907"/>
                <a:gd name="T103" fmla="*/ 0 h 725"/>
                <a:gd name="T104" fmla="*/ 1 w 907"/>
                <a:gd name="T105" fmla="*/ 0 h 725"/>
                <a:gd name="T106" fmla="*/ 1 w 907"/>
                <a:gd name="T107" fmla="*/ 0 h 7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07"/>
                <a:gd name="T163" fmla="*/ 0 h 725"/>
                <a:gd name="T164" fmla="*/ 907 w 907"/>
                <a:gd name="T165" fmla="*/ 725 h 72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07" h="725">
                  <a:moveTo>
                    <a:pt x="29" y="449"/>
                  </a:moveTo>
                  <a:lnTo>
                    <a:pt x="29" y="445"/>
                  </a:lnTo>
                  <a:lnTo>
                    <a:pt x="25" y="443"/>
                  </a:lnTo>
                  <a:lnTo>
                    <a:pt x="21" y="438"/>
                  </a:lnTo>
                  <a:lnTo>
                    <a:pt x="17" y="432"/>
                  </a:lnTo>
                  <a:lnTo>
                    <a:pt x="12" y="422"/>
                  </a:lnTo>
                  <a:lnTo>
                    <a:pt x="8" y="415"/>
                  </a:lnTo>
                  <a:lnTo>
                    <a:pt x="4" y="405"/>
                  </a:lnTo>
                  <a:lnTo>
                    <a:pt x="4" y="396"/>
                  </a:lnTo>
                  <a:lnTo>
                    <a:pt x="0" y="386"/>
                  </a:lnTo>
                  <a:lnTo>
                    <a:pt x="0" y="377"/>
                  </a:lnTo>
                  <a:lnTo>
                    <a:pt x="0" y="367"/>
                  </a:lnTo>
                  <a:lnTo>
                    <a:pt x="4" y="360"/>
                  </a:lnTo>
                  <a:lnTo>
                    <a:pt x="8" y="350"/>
                  </a:lnTo>
                  <a:lnTo>
                    <a:pt x="17" y="344"/>
                  </a:lnTo>
                  <a:lnTo>
                    <a:pt x="29" y="339"/>
                  </a:lnTo>
                  <a:lnTo>
                    <a:pt x="44" y="337"/>
                  </a:lnTo>
                  <a:lnTo>
                    <a:pt x="61" y="335"/>
                  </a:lnTo>
                  <a:lnTo>
                    <a:pt x="84" y="335"/>
                  </a:lnTo>
                  <a:lnTo>
                    <a:pt x="109" y="339"/>
                  </a:lnTo>
                  <a:lnTo>
                    <a:pt x="135" y="344"/>
                  </a:lnTo>
                  <a:lnTo>
                    <a:pt x="162" y="348"/>
                  </a:lnTo>
                  <a:lnTo>
                    <a:pt x="192" y="356"/>
                  </a:lnTo>
                  <a:lnTo>
                    <a:pt x="221" y="363"/>
                  </a:lnTo>
                  <a:lnTo>
                    <a:pt x="249" y="371"/>
                  </a:lnTo>
                  <a:lnTo>
                    <a:pt x="276" y="377"/>
                  </a:lnTo>
                  <a:lnTo>
                    <a:pt x="303" y="384"/>
                  </a:lnTo>
                  <a:lnTo>
                    <a:pt x="327" y="390"/>
                  </a:lnTo>
                  <a:lnTo>
                    <a:pt x="346" y="398"/>
                  </a:lnTo>
                  <a:lnTo>
                    <a:pt x="363" y="402"/>
                  </a:lnTo>
                  <a:lnTo>
                    <a:pt x="379" y="407"/>
                  </a:lnTo>
                  <a:lnTo>
                    <a:pt x="386" y="409"/>
                  </a:lnTo>
                  <a:lnTo>
                    <a:pt x="390" y="413"/>
                  </a:lnTo>
                  <a:lnTo>
                    <a:pt x="390" y="409"/>
                  </a:lnTo>
                  <a:lnTo>
                    <a:pt x="394" y="400"/>
                  </a:lnTo>
                  <a:lnTo>
                    <a:pt x="399" y="388"/>
                  </a:lnTo>
                  <a:lnTo>
                    <a:pt x="409" y="373"/>
                  </a:lnTo>
                  <a:lnTo>
                    <a:pt x="418" y="352"/>
                  </a:lnTo>
                  <a:lnTo>
                    <a:pt x="432" y="327"/>
                  </a:lnTo>
                  <a:lnTo>
                    <a:pt x="443" y="303"/>
                  </a:lnTo>
                  <a:lnTo>
                    <a:pt x="458" y="276"/>
                  </a:lnTo>
                  <a:lnTo>
                    <a:pt x="474" y="247"/>
                  </a:lnTo>
                  <a:lnTo>
                    <a:pt x="489" y="219"/>
                  </a:lnTo>
                  <a:lnTo>
                    <a:pt x="506" y="189"/>
                  </a:lnTo>
                  <a:lnTo>
                    <a:pt x="523" y="162"/>
                  </a:lnTo>
                  <a:lnTo>
                    <a:pt x="540" y="133"/>
                  </a:lnTo>
                  <a:lnTo>
                    <a:pt x="557" y="109"/>
                  </a:lnTo>
                  <a:lnTo>
                    <a:pt x="572" y="84"/>
                  </a:lnTo>
                  <a:lnTo>
                    <a:pt x="588" y="65"/>
                  </a:lnTo>
                  <a:lnTo>
                    <a:pt x="601" y="44"/>
                  </a:lnTo>
                  <a:lnTo>
                    <a:pt x="616" y="29"/>
                  </a:lnTo>
                  <a:lnTo>
                    <a:pt x="628" y="16"/>
                  </a:lnTo>
                  <a:lnTo>
                    <a:pt x="641" y="8"/>
                  </a:lnTo>
                  <a:lnTo>
                    <a:pt x="648" y="2"/>
                  </a:lnTo>
                  <a:lnTo>
                    <a:pt x="660" y="0"/>
                  </a:lnTo>
                  <a:lnTo>
                    <a:pt x="668" y="0"/>
                  </a:lnTo>
                  <a:lnTo>
                    <a:pt x="677" y="4"/>
                  </a:lnTo>
                  <a:lnTo>
                    <a:pt x="681" y="8"/>
                  </a:lnTo>
                  <a:lnTo>
                    <a:pt x="688" y="16"/>
                  </a:lnTo>
                  <a:lnTo>
                    <a:pt x="692" y="27"/>
                  </a:lnTo>
                  <a:lnTo>
                    <a:pt x="696" y="40"/>
                  </a:lnTo>
                  <a:lnTo>
                    <a:pt x="696" y="57"/>
                  </a:lnTo>
                  <a:lnTo>
                    <a:pt x="698" y="76"/>
                  </a:lnTo>
                  <a:lnTo>
                    <a:pt x="696" y="97"/>
                  </a:lnTo>
                  <a:lnTo>
                    <a:pt x="696" y="122"/>
                  </a:lnTo>
                  <a:lnTo>
                    <a:pt x="692" y="149"/>
                  </a:lnTo>
                  <a:lnTo>
                    <a:pt x="688" y="175"/>
                  </a:lnTo>
                  <a:lnTo>
                    <a:pt x="683" y="206"/>
                  </a:lnTo>
                  <a:lnTo>
                    <a:pt x="677" y="236"/>
                  </a:lnTo>
                  <a:lnTo>
                    <a:pt x="671" y="267"/>
                  </a:lnTo>
                  <a:lnTo>
                    <a:pt x="666" y="297"/>
                  </a:lnTo>
                  <a:lnTo>
                    <a:pt x="658" y="327"/>
                  </a:lnTo>
                  <a:lnTo>
                    <a:pt x="652" y="356"/>
                  </a:lnTo>
                  <a:lnTo>
                    <a:pt x="645" y="382"/>
                  </a:lnTo>
                  <a:lnTo>
                    <a:pt x="639" y="409"/>
                  </a:lnTo>
                  <a:lnTo>
                    <a:pt x="633" y="430"/>
                  </a:lnTo>
                  <a:lnTo>
                    <a:pt x="628" y="451"/>
                  </a:lnTo>
                  <a:lnTo>
                    <a:pt x="624" y="466"/>
                  </a:lnTo>
                  <a:lnTo>
                    <a:pt x="622" y="478"/>
                  </a:lnTo>
                  <a:lnTo>
                    <a:pt x="620" y="485"/>
                  </a:lnTo>
                  <a:lnTo>
                    <a:pt x="620" y="489"/>
                  </a:lnTo>
                  <a:lnTo>
                    <a:pt x="515" y="614"/>
                  </a:lnTo>
                  <a:lnTo>
                    <a:pt x="519" y="614"/>
                  </a:lnTo>
                  <a:lnTo>
                    <a:pt x="523" y="614"/>
                  </a:lnTo>
                  <a:lnTo>
                    <a:pt x="533" y="616"/>
                  </a:lnTo>
                  <a:lnTo>
                    <a:pt x="540" y="616"/>
                  </a:lnTo>
                  <a:lnTo>
                    <a:pt x="550" y="616"/>
                  </a:lnTo>
                  <a:lnTo>
                    <a:pt x="561" y="618"/>
                  </a:lnTo>
                  <a:lnTo>
                    <a:pt x="574" y="618"/>
                  </a:lnTo>
                  <a:lnTo>
                    <a:pt x="588" y="618"/>
                  </a:lnTo>
                  <a:lnTo>
                    <a:pt x="603" y="618"/>
                  </a:lnTo>
                  <a:lnTo>
                    <a:pt x="618" y="618"/>
                  </a:lnTo>
                  <a:lnTo>
                    <a:pt x="635" y="618"/>
                  </a:lnTo>
                  <a:lnTo>
                    <a:pt x="652" y="618"/>
                  </a:lnTo>
                  <a:lnTo>
                    <a:pt x="669" y="618"/>
                  </a:lnTo>
                  <a:lnTo>
                    <a:pt x="688" y="616"/>
                  </a:lnTo>
                  <a:lnTo>
                    <a:pt x="707" y="614"/>
                  </a:lnTo>
                  <a:lnTo>
                    <a:pt x="726" y="611"/>
                  </a:lnTo>
                  <a:lnTo>
                    <a:pt x="744" y="609"/>
                  </a:lnTo>
                  <a:lnTo>
                    <a:pt x="761" y="605"/>
                  </a:lnTo>
                  <a:lnTo>
                    <a:pt x="778" y="603"/>
                  </a:lnTo>
                  <a:lnTo>
                    <a:pt x="795" y="599"/>
                  </a:lnTo>
                  <a:lnTo>
                    <a:pt x="812" y="594"/>
                  </a:lnTo>
                  <a:lnTo>
                    <a:pt x="827" y="590"/>
                  </a:lnTo>
                  <a:lnTo>
                    <a:pt x="842" y="586"/>
                  </a:lnTo>
                  <a:lnTo>
                    <a:pt x="854" y="582"/>
                  </a:lnTo>
                  <a:lnTo>
                    <a:pt x="867" y="578"/>
                  </a:lnTo>
                  <a:lnTo>
                    <a:pt x="879" y="575"/>
                  </a:lnTo>
                  <a:lnTo>
                    <a:pt x="888" y="575"/>
                  </a:lnTo>
                  <a:lnTo>
                    <a:pt x="896" y="571"/>
                  </a:lnTo>
                  <a:lnTo>
                    <a:pt x="901" y="569"/>
                  </a:lnTo>
                  <a:lnTo>
                    <a:pt x="903" y="569"/>
                  </a:lnTo>
                  <a:lnTo>
                    <a:pt x="907" y="569"/>
                  </a:lnTo>
                  <a:lnTo>
                    <a:pt x="903" y="569"/>
                  </a:lnTo>
                  <a:lnTo>
                    <a:pt x="899" y="571"/>
                  </a:lnTo>
                  <a:lnTo>
                    <a:pt x="892" y="573"/>
                  </a:lnTo>
                  <a:lnTo>
                    <a:pt x="884" y="578"/>
                  </a:lnTo>
                  <a:lnTo>
                    <a:pt x="873" y="582"/>
                  </a:lnTo>
                  <a:lnTo>
                    <a:pt x="860" y="588"/>
                  </a:lnTo>
                  <a:lnTo>
                    <a:pt x="844" y="594"/>
                  </a:lnTo>
                  <a:lnTo>
                    <a:pt x="831" y="603"/>
                  </a:lnTo>
                  <a:lnTo>
                    <a:pt x="812" y="611"/>
                  </a:lnTo>
                  <a:lnTo>
                    <a:pt x="793" y="618"/>
                  </a:lnTo>
                  <a:lnTo>
                    <a:pt x="774" y="628"/>
                  </a:lnTo>
                  <a:lnTo>
                    <a:pt x="753" y="635"/>
                  </a:lnTo>
                  <a:lnTo>
                    <a:pt x="732" y="643"/>
                  </a:lnTo>
                  <a:lnTo>
                    <a:pt x="711" y="654"/>
                  </a:lnTo>
                  <a:lnTo>
                    <a:pt x="690" y="662"/>
                  </a:lnTo>
                  <a:lnTo>
                    <a:pt x="669" y="672"/>
                  </a:lnTo>
                  <a:lnTo>
                    <a:pt x="648" y="679"/>
                  </a:lnTo>
                  <a:lnTo>
                    <a:pt x="628" y="689"/>
                  </a:lnTo>
                  <a:lnTo>
                    <a:pt x="605" y="696"/>
                  </a:lnTo>
                  <a:lnTo>
                    <a:pt x="584" y="704"/>
                  </a:lnTo>
                  <a:lnTo>
                    <a:pt x="563" y="708"/>
                  </a:lnTo>
                  <a:lnTo>
                    <a:pt x="542" y="715"/>
                  </a:lnTo>
                  <a:lnTo>
                    <a:pt x="521" y="719"/>
                  </a:lnTo>
                  <a:lnTo>
                    <a:pt x="500" y="723"/>
                  </a:lnTo>
                  <a:lnTo>
                    <a:pt x="479" y="723"/>
                  </a:lnTo>
                  <a:lnTo>
                    <a:pt x="456" y="725"/>
                  </a:lnTo>
                  <a:lnTo>
                    <a:pt x="436" y="723"/>
                  </a:lnTo>
                  <a:lnTo>
                    <a:pt x="413" y="721"/>
                  </a:lnTo>
                  <a:lnTo>
                    <a:pt x="388" y="715"/>
                  </a:lnTo>
                  <a:lnTo>
                    <a:pt x="365" y="708"/>
                  </a:lnTo>
                  <a:lnTo>
                    <a:pt x="342" y="698"/>
                  </a:lnTo>
                  <a:lnTo>
                    <a:pt x="318" y="689"/>
                  </a:lnTo>
                  <a:lnTo>
                    <a:pt x="293" y="672"/>
                  </a:lnTo>
                  <a:lnTo>
                    <a:pt x="266" y="656"/>
                  </a:lnTo>
                  <a:lnTo>
                    <a:pt x="242" y="639"/>
                  </a:lnTo>
                  <a:lnTo>
                    <a:pt x="217" y="620"/>
                  </a:lnTo>
                  <a:lnTo>
                    <a:pt x="192" y="599"/>
                  </a:lnTo>
                  <a:lnTo>
                    <a:pt x="168" y="580"/>
                  </a:lnTo>
                  <a:lnTo>
                    <a:pt x="145" y="561"/>
                  </a:lnTo>
                  <a:lnTo>
                    <a:pt x="124" y="542"/>
                  </a:lnTo>
                  <a:lnTo>
                    <a:pt x="103" y="521"/>
                  </a:lnTo>
                  <a:lnTo>
                    <a:pt x="84" y="504"/>
                  </a:lnTo>
                  <a:lnTo>
                    <a:pt x="69" y="489"/>
                  </a:lnTo>
                  <a:lnTo>
                    <a:pt x="55" y="476"/>
                  </a:lnTo>
                  <a:lnTo>
                    <a:pt x="44" y="462"/>
                  </a:lnTo>
                  <a:lnTo>
                    <a:pt x="36" y="455"/>
                  </a:lnTo>
                  <a:lnTo>
                    <a:pt x="31" y="449"/>
                  </a:lnTo>
                  <a:lnTo>
                    <a:pt x="29" y="449"/>
                  </a:lnTo>
                  <a:close/>
                </a:path>
              </a:pathLst>
            </a:custGeom>
            <a:solidFill>
              <a:srgbClr val="A84A3D"/>
            </a:solidFill>
            <a:ln w="9525">
              <a:noFill/>
              <a:miter lim="800000"/>
              <a:headEnd/>
              <a:tailEnd/>
            </a:ln>
          </p:spPr>
          <p:txBody>
            <a:bodyPr>
              <a:prstTxWarp prst="textNoShape">
                <a:avLst/>
              </a:prstTxWarp>
            </a:bodyPr>
            <a:lstStyle/>
            <a:p>
              <a:endParaRPr lang="en-US"/>
            </a:p>
          </p:txBody>
        </p:sp>
        <p:sp>
          <p:nvSpPr>
            <p:cNvPr id="50252" name="Freeform 271"/>
            <p:cNvSpPr>
              <a:spLocks/>
            </p:cNvSpPr>
            <p:nvPr/>
          </p:nvSpPr>
          <p:spPr bwMode="auto">
            <a:xfrm>
              <a:off x="4248" y="3314"/>
              <a:ext cx="137" cy="126"/>
            </a:xfrm>
            <a:custGeom>
              <a:avLst/>
              <a:gdLst>
                <a:gd name="T0" fmla="*/ 1 w 273"/>
                <a:gd name="T1" fmla="*/ 0 h 253"/>
                <a:gd name="T2" fmla="*/ 1 w 273"/>
                <a:gd name="T3" fmla="*/ 0 h 253"/>
                <a:gd name="T4" fmla="*/ 1 w 273"/>
                <a:gd name="T5" fmla="*/ 0 h 253"/>
                <a:gd name="T6" fmla="*/ 1 w 273"/>
                <a:gd name="T7" fmla="*/ 0 h 253"/>
                <a:gd name="T8" fmla="*/ 1 w 273"/>
                <a:gd name="T9" fmla="*/ 0 h 253"/>
                <a:gd name="T10" fmla="*/ 1 w 273"/>
                <a:gd name="T11" fmla="*/ 0 h 253"/>
                <a:gd name="T12" fmla="*/ 1 w 273"/>
                <a:gd name="T13" fmla="*/ 0 h 253"/>
                <a:gd name="T14" fmla="*/ 1 w 273"/>
                <a:gd name="T15" fmla="*/ 0 h 253"/>
                <a:gd name="T16" fmla="*/ 1 w 273"/>
                <a:gd name="T17" fmla="*/ 0 h 253"/>
                <a:gd name="T18" fmla="*/ 1 w 273"/>
                <a:gd name="T19" fmla="*/ 0 h 253"/>
                <a:gd name="T20" fmla="*/ 1 w 273"/>
                <a:gd name="T21" fmla="*/ 0 h 253"/>
                <a:gd name="T22" fmla="*/ 1 w 273"/>
                <a:gd name="T23" fmla="*/ 0 h 253"/>
                <a:gd name="T24" fmla="*/ 1 w 273"/>
                <a:gd name="T25" fmla="*/ 0 h 253"/>
                <a:gd name="T26" fmla="*/ 1 w 273"/>
                <a:gd name="T27" fmla="*/ 0 h 253"/>
                <a:gd name="T28" fmla="*/ 1 w 273"/>
                <a:gd name="T29" fmla="*/ 0 h 253"/>
                <a:gd name="T30" fmla="*/ 1 w 273"/>
                <a:gd name="T31" fmla="*/ 0 h 253"/>
                <a:gd name="T32" fmla="*/ 1 w 273"/>
                <a:gd name="T33" fmla="*/ 0 h 253"/>
                <a:gd name="T34" fmla="*/ 1 w 273"/>
                <a:gd name="T35" fmla="*/ 0 h 253"/>
                <a:gd name="T36" fmla="*/ 1 w 273"/>
                <a:gd name="T37" fmla="*/ 0 h 253"/>
                <a:gd name="T38" fmla="*/ 1 w 273"/>
                <a:gd name="T39" fmla="*/ 0 h 253"/>
                <a:gd name="T40" fmla="*/ 1 w 273"/>
                <a:gd name="T41" fmla="*/ 0 h 253"/>
                <a:gd name="T42" fmla="*/ 1 w 273"/>
                <a:gd name="T43" fmla="*/ 0 h 253"/>
                <a:gd name="T44" fmla="*/ 1 w 273"/>
                <a:gd name="T45" fmla="*/ 0 h 253"/>
                <a:gd name="T46" fmla="*/ 1 w 273"/>
                <a:gd name="T47" fmla="*/ 0 h 253"/>
                <a:gd name="T48" fmla="*/ 1 w 273"/>
                <a:gd name="T49" fmla="*/ 0 h 253"/>
                <a:gd name="T50" fmla="*/ 1 w 273"/>
                <a:gd name="T51" fmla="*/ 0 h 253"/>
                <a:gd name="T52" fmla="*/ 1 w 273"/>
                <a:gd name="T53" fmla="*/ 0 h 253"/>
                <a:gd name="T54" fmla="*/ 1 w 273"/>
                <a:gd name="T55" fmla="*/ 0 h 253"/>
                <a:gd name="T56" fmla="*/ 1 w 273"/>
                <a:gd name="T57" fmla="*/ 0 h 253"/>
                <a:gd name="T58" fmla="*/ 1 w 273"/>
                <a:gd name="T59" fmla="*/ 0 h 253"/>
                <a:gd name="T60" fmla="*/ 1 w 273"/>
                <a:gd name="T61" fmla="*/ 0 h 253"/>
                <a:gd name="T62" fmla="*/ 1 w 273"/>
                <a:gd name="T63" fmla="*/ 0 h 253"/>
                <a:gd name="T64" fmla="*/ 1 w 273"/>
                <a:gd name="T65" fmla="*/ 0 h 253"/>
                <a:gd name="T66" fmla="*/ 1 w 273"/>
                <a:gd name="T67" fmla="*/ 0 h 253"/>
                <a:gd name="T68" fmla="*/ 0 w 273"/>
                <a:gd name="T69" fmla="*/ 0 h 253"/>
                <a:gd name="T70" fmla="*/ 0 w 273"/>
                <a:gd name="T71" fmla="*/ 0 h 253"/>
                <a:gd name="T72" fmla="*/ 1 w 273"/>
                <a:gd name="T73" fmla="*/ 0 h 253"/>
                <a:gd name="T74" fmla="*/ 1 w 273"/>
                <a:gd name="T75" fmla="*/ 0 h 253"/>
                <a:gd name="T76" fmla="*/ 1 w 273"/>
                <a:gd name="T77" fmla="*/ 0 h 253"/>
                <a:gd name="T78" fmla="*/ 1 w 273"/>
                <a:gd name="T79" fmla="*/ 0 h 253"/>
                <a:gd name="T80" fmla="*/ 1 w 273"/>
                <a:gd name="T81" fmla="*/ 0 h 253"/>
                <a:gd name="T82" fmla="*/ 1 w 273"/>
                <a:gd name="T83" fmla="*/ 0 h 253"/>
                <a:gd name="T84" fmla="*/ 1 w 273"/>
                <a:gd name="T85" fmla="*/ 0 h 253"/>
                <a:gd name="T86" fmla="*/ 1 w 273"/>
                <a:gd name="T87" fmla="*/ 0 h 253"/>
                <a:gd name="T88" fmla="*/ 1 w 273"/>
                <a:gd name="T89" fmla="*/ 0 h 25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3"/>
                <a:gd name="T136" fmla="*/ 0 h 253"/>
                <a:gd name="T137" fmla="*/ 273 w 273"/>
                <a:gd name="T138" fmla="*/ 253 h 25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3" h="253">
                  <a:moveTo>
                    <a:pt x="165" y="2"/>
                  </a:moveTo>
                  <a:lnTo>
                    <a:pt x="167" y="0"/>
                  </a:lnTo>
                  <a:lnTo>
                    <a:pt x="176" y="0"/>
                  </a:lnTo>
                  <a:lnTo>
                    <a:pt x="182" y="0"/>
                  </a:lnTo>
                  <a:lnTo>
                    <a:pt x="192" y="0"/>
                  </a:lnTo>
                  <a:lnTo>
                    <a:pt x="199" y="0"/>
                  </a:lnTo>
                  <a:lnTo>
                    <a:pt x="209" y="2"/>
                  </a:lnTo>
                  <a:lnTo>
                    <a:pt x="216" y="2"/>
                  </a:lnTo>
                  <a:lnTo>
                    <a:pt x="228" y="2"/>
                  </a:lnTo>
                  <a:lnTo>
                    <a:pt x="235" y="2"/>
                  </a:lnTo>
                  <a:lnTo>
                    <a:pt x="245" y="6"/>
                  </a:lnTo>
                  <a:lnTo>
                    <a:pt x="252" y="6"/>
                  </a:lnTo>
                  <a:lnTo>
                    <a:pt x="260" y="10"/>
                  </a:lnTo>
                  <a:lnTo>
                    <a:pt x="266" y="14"/>
                  </a:lnTo>
                  <a:lnTo>
                    <a:pt x="271" y="17"/>
                  </a:lnTo>
                  <a:lnTo>
                    <a:pt x="273" y="23"/>
                  </a:lnTo>
                  <a:lnTo>
                    <a:pt x="271" y="33"/>
                  </a:lnTo>
                  <a:lnTo>
                    <a:pt x="266" y="42"/>
                  </a:lnTo>
                  <a:lnTo>
                    <a:pt x="258" y="52"/>
                  </a:lnTo>
                  <a:lnTo>
                    <a:pt x="250" y="59"/>
                  </a:lnTo>
                  <a:lnTo>
                    <a:pt x="243" y="67"/>
                  </a:lnTo>
                  <a:lnTo>
                    <a:pt x="237" y="72"/>
                  </a:lnTo>
                  <a:lnTo>
                    <a:pt x="235" y="74"/>
                  </a:lnTo>
                  <a:lnTo>
                    <a:pt x="233" y="69"/>
                  </a:lnTo>
                  <a:lnTo>
                    <a:pt x="230" y="57"/>
                  </a:lnTo>
                  <a:lnTo>
                    <a:pt x="226" y="50"/>
                  </a:lnTo>
                  <a:lnTo>
                    <a:pt x="222" y="42"/>
                  </a:lnTo>
                  <a:lnTo>
                    <a:pt x="216" y="34"/>
                  </a:lnTo>
                  <a:lnTo>
                    <a:pt x="212" y="29"/>
                  </a:lnTo>
                  <a:lnTo>
                    <a:pt x="205" y="25"/>
                  </a:lnTo>
                  <a:lnTo>
                    <a:pt x="197" y="21"/>
                  </a:lnTo>
                  <a:lnTo>
                    <a:pt x="186" y="21"/>
                  </a:lnTo>
                  <a:lnTo>
                    <a:pt x="176" y="21"/>
                  </a:lnTo>
                  <a:lnTo>
                    <a:pt x="169" y="21"/>
                  </a:lnTo>
                  <a:lnTo>
                    <a:pt x="161" y="25"/>
                  </a:lnTo>
                  <a:lnTo>
                    <a:pt x="157" y="25"/>
                  </a:lnTo>
                  <a:lnTo>
                    <a:pt x="157" y="29"/>
                  </a:lnTo>
                  <a:lnTo>
                    <a:pt x="159" y="33"/>
                  </a:lnTo>
                  <a:lnTo>
                    <a:pt x="165" y="36"/>
                  </a:lnTo>
                  <a:lnTo>
                    <a:pt x="173" y="40"/>
                  </a:lnTo>
                  <a:lnTo>
                    <a:pt x="182" y="44"/>
                  </a:lnTo>
                  <a:lnTo>
                    <a:pt x="188" y="48"/>
                  </a:lnTo>
                  <a:lnTo>
                    <a:pt x="193" y="52"/>
                  </a:lnTo>
                  <a:lnTo>
                    <a:pt x="197" y="55"/>
                  </a:lnTo>
                  <a:lnTo>
                    <a:pt x="197" y="59"/>
                  </a:lnTo>
                  <a:lnTo>
                    <a:pt x="190" y="63"/>
                  </a:lnTo>
                  <a:lnTo>
                    <a:pt x="182" y="69"/>
                  </a:lnTo>
                  <a:lnTo>
                    <a:pt x="171" y="74"/>
                  </a:lnTo>
                  <a:lnTo>
                    <a:pt x="161" y="78"/>
                  </a:lnTo>
                  <a:lnTo>
                    <a:pt x="148" y="82"/>
                  </a:lnTo>
                  <a:lnTo>
                    <a:pt x="136" y="86"/>
                  </a:lnTo>
                  <a:lnTo>
                    <a:pt x="129" y="88"/>
                  </a:lnTo>
                  <a:lnTo>
                    <a:pt x="127" y="90"/>
                  </a:lnTo>
                  <a:lnTo>
                    <a:pt x="127" y="91"/>
                  </a:lnTo>
                  <a:lnTo>
                    <a:pt x="133" y="93"/>
                  </a:lnTo>
                  <a:lnTo>
                    <a:pt x="140" y="93"/>
                  </a:lnTo>
                  <a:lnTo>
                    <a:pt x="152" y="93"/>
                  </a:lnTo>
                  <a:lnTo>
                    <a:pt x="161" y="93"/>
                  </a:lnTo>
                  <a:lnTo>
                    <a:pt x="169" y="93"/>
                  </a:lnTo>
                  <a:lnTo>
                    <a:pt x="176" y="93"/>
                  </a:lnTo>
                  <a:lnTo>
                    <a:pt x="182" y="97"/>
                  </a:lnTo>
                  <a:lnTo>
                    <a:pt x="180" y="99"/>
                  </a:lnTo>
                  <a:lnTo>
                    <a:pt x="176" y="101"/>
                  </a:lnTo>
                  <a:lnTo>
                    <a:pt x="169" y="105"/>
                  </a:lnTo>
                  <a:lnTo>
                    <a:pt x="163" y="109"/>
                  </a:lnTo>
                  <a:lnTo>
                    <a:pt x="154" y="111"/>
                  </a:lnTo>
                  <a:lnTo>
                    <a:pt x="146" y="114"/>
                  </a:lnTo>
                  <a:lnTo>
                    <a:pt x="136" y="118"/>
                  </a:lnTo>
                  <a:lnTo>
                    <a:pt x="131" y="122"/>
                  </a:lnTo>
                  <a:lnTo>
                    <a:pt x="123" y="126"/>
                  </a:lnTo>
                  <a:lnTo>
                    <a:pt x="125" y="131"/>
                  </a:lnTo>
                  <a:lnTo>
                    <a:pt x="125" y="135"/>
                  </a:lnTo>
                  <a:lnTo>
                    <a:pt x="129" y="141"/>
                  </a:lnTo>
                  <a:lnTo>
                    <a:pt x="131" y="147"/>
                  </a:lnTo>
                  <a:lnTo>
                    <a:pt x="133" y="156"/>
                  </a:lnTo>
                  <a:lnTo>
                    <a:pt x="133" y="166"/>
                  </a:lnTo>
                  <a:lnTo>
                    <a:pt x="133" y="175"/>
                  </a:lnTo>
                  <a:lnTo>
                    <a:pt x="131" y="183"/>
                  </a:lnTo>
                  <a:lnTo>
                    <a:pt x="131" y="194"/>
                  </a:lnTo>
                  <a:lnTo>
                    <a:pt x="129" y="204"/>
                  </a:lnTo>
                  <a:lnTo>
                    <a:pt x="125" y="213"/>
                  </a:lnTo>
                  <a:lnTo>
                    <a:pt x="121" y="223"/>
                  </a:lnTo>
                  <a:lnTo>
                    <a:pt x="117" y="236"/>
                  </a:lnTo>
                  <a:lnTo>
                    <a:pt x="110" y="244"/>
                  </a:lnTo>
                  <a:lnTo>
                    <a:pt x="98" y="249"/>
                  </a:lnTo>
                  <a:lnTo>
                    <a:pt x="85" y="253"/>
                  </a:lnTo>
                  <a:lnTo>
                    <a:pt x="72" y="253"/>
                  </a:lnTo>
                  <a:lnTo>
                    <a:pt x="64" y="251"/>
                  </a:lnTo>
                  <a:lnTo>
                    <a:pt x="57" y="249"/>
                  </a:lnTo>
                  <a:lnTo>
                    <a:pt x="51" y="246"/>
                  </a:lnTo>
                  <a:lnTo>
                    <a:pt x="43" y="244"/>
                  </a:lnTo>
                  <a:lnTo>
                    <a:pt x="36" y="236"/>
                  </a:lnTo>
                  <a:lnTo>
                    <a:pt x="32" y="232"/>
                  </a:lnTo>
                  <a:lnTo>
                    <a:pt x="28" y="223"/>
                  </a:lnTo>
                  <a:lnTo>
                    <a:pt x="24" y="217"/>
                  </a:lnTo>
                  <a:lnTo>
                    <a:pt x="19" y="207"/>
                  </a:lnTo>
                  <a:lnTo>
                    <a:pt x="15" y="198"/>
                  </a:lnTo>
                  <a:lnTo>
                    <a:pt x="11" y="188"/>
                  </a:lnTo>
                  <a:lnTo>
                    <a:pt x="9" y="179"/>
                  </a:lnTo>
                  <a:lnTo>
                    <a:pt x="7" y="169"/>
                  </a:lnTo>
                  <a:lnTo>
                    <a:pt x="5" y="160"/>
                  </a:lnTo>
                  <a:lnTo>
                    <a:pt x="3" y="149"/>
                  </a:lnTo>
                  <a:lnTo>
                    <a:pt x="3" y="139"/>
                  </a:lnTo>
                  <a:lnTo>
                    <a:pt x="1" y="128"/>
                  </a:lnTo>
                  <a:lnTo>
                    <a:pt x="0" y="118"/>
                  </a:lnTo>
                  <a:lnTo>
                    <a:pt x="0" y="109"/>
                  </a:lnTo>
                  <a:lnTo>
                    <a:pt x="0" y="99"/>
                  </a:lnTo>
                  <a:lnTo>
                    <a:pt x="0" y="90"/>
                  </a:lnTo>
                  <a:lnTo>
                    <a:pt x="0" y="80"/>
                  </a:lnTo>
                  <a:lnTo>
                    <a:pt x="0" y="72"/>
                  </a:lnTo>
                  <a:lnTo>
                    <a:pt x="1" y="65"/>
                  </a:lnTo>
                  <a:lnTo>
                    <a:pt x="1" y="53"/>
                  </a:lnTo>
                  <a:lnTo>
                    <a:pt x="5" y="46"/>
                  </a:lnTo>
                  <a:lnTo>
                    <a:pt x="11" y="42"/>
                  </a:lnTo>
                  <a:lnTo>
                    <a:pt x="17" y="44"/>
                  </a:lnTo>
                  <a:lnTo>
                    <a:pt x="28" y="46"/>
                  </a:lnTo>
                  <a:lnTo>
                    <a:pt x="32" y="50"/>
                  </a:lnTo>
                  <a:lnTo>
                    <a:pt x="81" y="55"/>
                  </a:lnTo>
                  <a:lnTo>
                    <a:pt x="81" y="50"/>
                  </a:lnTo>
                  <a:lnTo>
                    <a:pt x="81" y="40"/>
                  </a:lnTo>
                  <a:lnTo>
                    <a:pt x="81" y="27"/>
                  </a:lnTo>
                  <a:lnTo>
                    <a:pt x="81" y="17"/>
                  </a:lnTo>
                  <a:lnTo>
                    <a:pt x="81" y="8"/>
                  </a:lnTo>
                  <a:lnTo>
                    <a:pt x="85" y="2"/>
                  </a:lnTo>
                  <a:lnTo>
                    <a:pt x="89" y="2"/>
                  </a:lnTo>
                  <a:lnTo>
                    <a:pt x="93" y="2"/>
                  </a:lnTo>
                  <a:lnTo>
                    <a:pt x="97" y="2"/>
                  </a:lnTo>
                  <a:lnTo>
                    <a:pt x="104" y="2"/>
                  </a:lnTo>
                  <a:lnTo>
                    <a:pt x="112" y="0"/>
                  </a:lnTo>
                  <a:lnTo>
                    <a:pt x="123" y="0"/>
                  </a:lnTo>
                  <a:lnTo>
                    <a:pt x="133" y="0"/>
                  </a:lnTo>
                  <a:lnTo>
                    <a:pt x="142" y="0"/>
                  </a:lnTo>
                  <a:lnTo>
                    <a:pt x="150" y="0"/>
                  </a:lnTo>
                  <a:lnTo>
                    <a:pt x="157" y="0"/>
                  </a:lnTo>
                  <a:lnTo>
                    <a:pt x="161" y="0"/>
                  </a:lnTo>
                  <a:lnTo>
                    <a:pt x="165" y="2"/>
                  </a:lnTo>
                  <a:close/>
                </a:path>
              </a:pathLst>
            </a:custGeom>
            <a:solidFill>
              <a:srgbClr val="BF6633"/>
            </a:solidFill>
            <a:ln w="9525">
              <a:noFill/>
              <a:miter lim="800000"/>
              <a:headEnd/>
              <a:tailEnd/>
            </a:ln>
          </p:spPr>
          <p:txBody>
            <a:bodyPr>
              <a:prstTxWarp prst="textNoShape">
                <a:avLst/>
              </a:prstTxWarp>
            </a:bodyPr>
            <a:lstStyle/>
            <a:p>
              <a:endParaRPr lang="en-US"/>
            </a:p>
          </p:txBody>
        </p:sp>
        <p:sp>
          <p:nvSpPr>
            <p:cNvPr id="50253" name="Freeform 272"/>
            <p:cNvSpPr>
              <a:spLocks/>
            </p:cNvSpPr>
            <p:nvPr/>
          </p:nvSpPr>
          <p:spPr bwMode="auto">
            <a:xfrm>
              <a:off x="4490" y="3958"/>
              <a:ext cx="157" cy="56"/>
            </a:xfrm>
            <a:custGeom>
              <a:avLst/>
              <a:gdLst>
                <a:gd name="T0" fmla="*/ 1 w 314"/>
                <a:gd name="T1" fmla="*/ 0 h 113"/>
                <a:gd name="T2" fmla="*/ 1 w 314"/>
                <a:gd name="T3" fmla="*/ 0 h 113"/>
                <a:gd name="T4" fmla="*/ 1 w 314"/>
                <a:gd name="T5" fmla="*/ 0 h 113"/>
                <a:gd name="T6" fmla="*/ 1 w 314"/>
                <a:gd name="T7" fmla="*/ 0 h 113"/>
                <a:gd name="T8" fmla="*/ 1 w 314"/>
                <a:gd name="T9" fmla="*/ 0 h 113"/>
                <a:gd name="T10" fmla="*/ 1 w 314"/>
                <a:gd name="T11" fmla="*/ 0 h 113"/>
                <a:gd name="T12" fmla="*/ 1 w 314"/>
                <a:gd name="T13" fmla="*/ 0 h 113"/>
                <a:gd name="T14" fmla="*/ 1 w 314"/>
                <a:gd name="T15" fmla="*/ 0 h 113"/>
                <a:gd name="T16" fmla="*/ 1 w 314"/>
                <a:gd name="T17" fmla="*/ 0 h 113"/>
                <a:gd name="T18" fmla="*/ 1 w 314"/>
                <a:gd name="T19" fmla="*/ 0 h 113"/>
                <a:gd name="T20" fmla="*/ 1 w 314"/>
                <a:gd name="T21" fmla="*/ 0 h 113"/>
                <a:gd name="T22" fmla="*/ 1 w 314"/>
                <a:gd name="T23" fmla="*/ 0 h 113"/>
                <a:gd name="T24" fmla="*/ 1 w 314"/>
                <a:gd name="T25" fmla="*/ 0 h 113"/>
                <a:gd name="T26" fmla="*/ 1 w 314"/>
                <a:gd name="T27" fmla="*/ 0 h 113"/>
                <a:gd name="T28" fmla="*/ 1 w 314"/>
                <a:gd name="T29" fmla="*/ 0 h 113"/>
                <a:gd name="T30" fmla="*/ 1 w 314"/>
                <a:gd name="T31" fmla="*/ 0 h 113"/>
                <a:gd name="T32" fmla="*/ 1 w 314"/>
                <a:gd name="T33" fmla="*/ 0 h 113"/>
                <a:gd name="T34" fmla="*/ 1 w 314"/>
                <a:gd name="T35" fmla="*/ 0 h 113"/>
                <a:gd name="T36" fmla="*/ 1 w 314"/>
                <a:gd name="T37" fmla="*/ 0 h 113"/>
                <a:gd name="T38" fmla="*/ 1 w 314"/>
                <a:gd name="T39" fmla="*/ 0 h 113"/>
                <a:gd name="T40" fmla="*/ 1 w 314"/>
                <a:gd name="T41" fmla="*/ 0 h 113"/>
                <a:gd name="T42" fmla="*/ 1 w 314"/>
                <a:gd name="T43" fmla="*/ 0 h 113"/>
                <a:gd name="T44" fmla="*/ 1 w 314"/>
                <a:gd name="T45" fmla="*/ 0 h 113"/>
                <a:gd name="T46" fmla="*/ 1 w 314"/>
                <a:gd name="T47" fmla="*/ 0 h 113"/>
                <a:gd name="T48" fmla="*/ 1 w 314"/>
                <a:gd name="T49" fmla="*/ 0 h 113"/>
                <a:gd name="T50" fmla="*/ 1 w 314"/>
                <a:gd name="T51" fmla="*/ 0 h 113"/>
                <a:gd name="T52" fmla="*/ 1 w 314"/>
                <a:gd name="T53" fmla="*/ 0 h 113"/>
                <a:gd name="T54" fmla="*/ 1 w 314"/>
                <a:gd name="T55" fmla="*/ 0 h 113"/>
                <a:gd name="T56" fmla="*/ 1 w 314"/>
                <a:gd name="T57" fmla="*/ 0 h 113"/>
                <a:gd name="T58" fmla="*/ 1 w 314"/>
                <a:gd name="T59" fmla="*/ 0 h 113"/>
                <a:gd name="T60" fmla="*/ 1 w 314"/>
                <a:gd name="T61" fmla="*/ 0 h 113"/>
                <a:gd name="T62" fmla="*/ 1 w 314"/>
                <a:gd name="T63" fmla="*/ 0 h 113"/>
                <a:gd name="T64" fmla="*/ 1 w 314"/>
                <a:gd name="T65" fmla="*/ 0 h 113"/>
                <a:gd name="T66" fmla="*/ 1 w 314"/>
                <a:gd name="T67" fmla="*/ 0 h 113"/>
                <a:gd name="T68" fmla="*/ 1 w 314"/>
                <a:gd name="T69" fmla="*/ 0 h 113"/>
                <a:gd name="T70" fmla="*/ 1 w 314"/>
                <a:gd name="T71" fmla="*/ 0 h 113"/>
                <a:gd name="T72" fmla="*/ 1 w 314"/>
                <a:gd name="T73" fmla="*/ 0 h 113"/>
                <a:gd name="T74" fmla="*/ 1 w 314"/>
                <a:gd name="T75" fmla="*/ 0 h 113"/>
                <a:gd name="T76" fmla="*/ 1 w 314"/>
                <a:gd name="T77" fmla="*/ 0 h 113"/>
                <a:gd name="T78" fmla="*/ 1 w 314"/>
                <a:gd name="T79" fmla="*/ 0 h 113"/>
                <a:gd name="T80" fmla="*/ 1 w 314"/>
                <a:gd name="T81" fmla="*/ 0 h 113"/>
                <a:gd name="T82" fmla="*/ 1 w 314"/>
                <a:gd name="T83" fmla="*/ 0 h 113"/>
                <a:gd name="T84" fmla="*/ 1 w 314"/>
                <a:gd name="T85" fmla="*/ 0 h 113"/>
                <a:gd name="T86" fmla="*/ 1 w 314"/>
                <a:gd name="T87" fmla="*/ 0 h 113"/>
                <a:gd name="T88" fmla="*/ 1 w 314"/>
                <a:gd name="T89" fmla="*/ 0 h 113"/>
                <a:gd name="T90" fmla="*/ 1 w 314"/>
                <a:gd name="T91" fmla="*/ 0 h 113"/>
                <a:gd name="T92" fmla="*/ 1 w 314"/>
                <a:gd name="T93" fmla="*/ 0 h 113"/>
                <a:gd name="T94" fmla="*/ 0 w 314"/>
                <a:gd name="T95" fmla="*/ 0 h 113"/>
                <a:gd name="T96" fmla="*/ 1 w 314"/>
                <a:gd name="T97" fmla="*/ 0 h 113"/>
                <a:gd name="T98" fmla="*/ 1 w 314"/>
                <a:gd name="T99" fmla="*/ 0 h 11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14"/>
                <a:gd name="T151" fmla="*/ 0 h 113"/>
                <a:gd name="T152" fmla="*/ 314 w 314"/>
                <a:gd name="T153" fmla="*/ 113 h 11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14" h="113">
                  <a:moveTo>
                    <a:pt x="23" y="57"/>
                  </a:moveTo>
                  <a:lnTo>
                    <a:pt x="23" y="56"/>
                  </a:lnTo>
                  <a:lnTo>
                    <a:pt x="31" y="50"/>
                  </a:lnTo>
                  <a:lnTo>
                    <a:pt x="36" y="46"/>
                  </a:lnTo>
                  <a:lnTo>
                    <a:pt x="42" y="42"/>
                  </a:lnTo>
                  <a:lnTo>
                    <a:pt x="48" y="42"/>
                  </a:lnTo>
                  <a:lnTo>
                    <a:pt x="57" y="42"/>
                  </a:lnTo>
                  <a:lnTo>
                    <a:pt x="63" y="42"/>
                  </a:lnTo>
                  <a:lnTo>
                    <a:pt x="73" y="42"/>
                  </a:lnTo>
                  <a:lnTo>
                    <a:pt x="78" y="44"/>
                  </a:lnTo>
                  <a:lnTo>
                    <a:pt x="84" y="48"/>
                  </a:lnTo>
                  <a:lnTo>
                    <a:pt x="93" y="52"/>
                  </a:lnTo>
                  <a:lnTo>
                    <a:pt x="97" y="54"/>
                  </a:lnTo>
                  <a:lnTo>
                    <a:pt x="143" y="0"/>
                  </a:lnTo>
                  <a:lnTo>
                    <a:pt x="147" y="2"/>
                  </a:lnTo>
                  <a:lnTo>
                    <a:pt x="152" y="2"/>
                  </a:lnTo>
                  <a:lnTo>
                    <a:pt x="160" y="6"/>
                  </a:lnTo>
                  <a:lnTo>
                    <a:pt x="168" y="8"/>
                  </a:lnTo>
                  <a:lnTo>
                    <a:pt x="179" y="12"/>
                  </a:lnTo>
                  <a:lnTo>
                    <a:pt x="190" y="14"/>
                  </a:lnTo>
                  <a:lnTo>
                    <a:pt x="206" y="16"/>
                  </a:lnTo>
                  <a:lnTo>
                    <a:pt x="217" y="16"/>
                  </a:lnTo>
                  <a:lnTo>
                    <a:pt x="230" y="16"/>
                  </a:lnTo>
                  <a:lnTo>
                    <a:pt x="242" y="16"/>
                  </a:lnTo>
                  <a:lnTo>
                    <a:pt x="255" y="17"/>
                  </a:lnTo>
                  <a:lnTo>
                    <a:pt x="265" y="16"/>
                  </a:lnTo>
                  <a:lnTo>
                    <a:pt x="274" y="16"/>
                  </a:lnTo>
                  <a:lnTo>
                    <a:pt x="278" y="16"/>
                  </a:lnTo>
                  <a:lnTo>
                    <a:pt x="282" y="16"/>
                  </a:lnTo>
                  <a:lnTo>
                    <a:pt x="314" y="38"/>
                  </a:lnTo>
                  <a:lnTo>
                    <a:pt x="234" y="95"/>
                  </a:lnTo>
                  <a:lnTo>
                    <a:pt x="141" y="92"/>
                  </a:lnTo>
                  <a:lnTo>
                    <a:pt x="133" y="113"/>
                  </a:lnTo>
                  <a:lnTo>
                    <a:pt x="131" y="111"/>
                  </a:lnTo>
                  <a:lnTo>
                    <a:pt x="128" y="111"/>
                  </a:lnTo>
                  <a:lnTo>
                    <a:pt x="120" y="111"/>
                  </a:lnTo>
                  <a:lnTo>
                    <a:pt x="112" y="111"/>
                  </a:lnTo>
                  <a:lnTo>
                    <a:pt x="101" y="109"/>
                  </a:lnTo>
                  <a:lnTo>
                    <a:pt x="92" y="109"/>
                  </a:lnTo>
                  <a:lnTo>
                    <a:pt x="78" y="109"/>
                  </a:lnTo>
                  <a:lnTo>
                    <a:pt x="67" y="109"/>
                  </a:lnTo>
                  <a:lnTo>
                    <a:pt x="54" y="103"/>
                  </a:lnTo>
                  <a:lnTo>
                    <a:pt x="40" y="101"/>
                  </a:lnTo>
                  <a:lnTo>
                    <a:pt x="29" y="99"/>
                  </a:lnTo>
                  <a:lnTo>
                    <a:pt x="19" y="97"/>
                  </a:lnTo>
                  <a:lnTo>
                    <a:pt x="12" y="94"/>
                  </a:lnTo>
                  <a:lnTo>
                    <a:pt x="4" y="92"/>
                  </a:lnTo>
                  <a:lnTo>
                    <a:pt x="0" y="92"/>
                  </a:lnTo>
                  <a:lnTo>
                    <a:pt x="23" y="57"/>
                  </a:lnTo>
                  <a:close/>
                </a:path>
              </a:pathLst>
            </a:custGeom>
            <a:solidFill>
              <a:srgbClr val="4D4D4D"/>
            </a:solidFill>
            <a:ln w="9525">
              <a:noFill/>
              <a:miter lim="800000"/>
              <a:headEnd/>
              <a:tailEnd/>
            </a:ln>
          </p:spPr>
          <p:txBody>
            <a:bodyPr>
              <a:prstTxWarp prst="textNoShape">
                <a:avLst/>
              </a:prstTxWarp>
            </a:bodyPr>
            <a:lstStyle/>
            <a:p>
              <a:endParaRPr lang="en-US"/>
            </a:p>
          </p:txBody>
        </p:sp>
        <p:sp>
          <p:nvSpPr>
            <p:cNvPr id="50254" name="Freeform 274"/>
            <p:cNvSpPr>
              <a:spLocks/>
            </p:cNvSpPr>
            <p:nvPr/>
          </p:nvSpPr>
          <p:spPr bwMode="auto">
            <a:xfrm>
              <a:off x="5252" y="3233"/>
              <a:ext cx="83" cy="118"/>
            </a:xfrm>
            <a:custGeom>
              <a:avLst/>
              <a:gdLst>
                <a:gd name="T0" fmla="*/ 0 w 167"/>
                <a:gd name="T1" fmla="*/ 1 h 235"/>
                <a:gd name="T2" fmla="*/ 0 w 167"/>
                <a:gd name="T3" fmla="*/ 1 h 235"/>
                <a:gd name="T4" fmla="*/ 0 w 167"/>
                <a:gd name="T5" fmla="*/ 1 h 235"/>
                <a:gd name="T6" fmla="*/ 0 w 167"/>
                <a:gd name="T7" fmla="*/ 1 h 235"/>
                <a:gd name="T8" fmla="*/ 0 w 167"/>
                <a:gd name="T9" fmla="*/ 1 h 235"/>
                <a:gd name="T10" fmla="*/ 0 w 167"/>
                <a:gd name="T11" fmla="*/ 1 h 235"/>
                <a:gd name="T12" fmla="*/ 0 w 167"/>
                <a:gd name="T13" fmla="*/ 0 h 235"/>
                <a:gd name="T14" fmla="*/ 0 w 167"/>
                <a:gd name="T15" fmla="*/ 1 h 235"/>
                <a:gd name="T16" fmla="*/ 0 w 167"/>
                <a:gd name="T17" fmla="*/ 1 h 2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7"/>
                <a:gd name="T28" fmla="*/ 0 h 235"/>
                <a:gd name="T29" fmla="*/ 167 w 167"/>
                <a:gd name="T30" fmla="*/ 235 h 2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7" h="235">
                  <a:moveTo>
                    <a:pt x="25" y="68"/>
                  </a:moveTo>
                  <a:lnTo>
                    <a:pt x="48" y="121"/>
                  </a:lnTo>
                  <a:lnTo>
                    <a:pt x="0" y="100"/>
                  </a:lnTo>
                  <a:lnTo>
                    <a:pt x="6" y="235"/>
                  </a:lnTo>
                  <a:lnTo>
                    <a:pt x="29" y="159"/>
                  </a:lnTo>
                  <a:lnTo>
                    <a:pt x="167" y="45"/>
                  </a:lnTo>
                  <a:lnTo>
                    <a:pt x="143" y="0"/>
                  </a:lnTo>
                  <a:lnTo>
                    <a:pt x="25" y="68"/>
                  </a:lnTo>
                  <a:close/>
                </a:path>
              </a:pathLst>
            </a:custGeom>
            <a:solidFill>
              <a:srgbClr val="C2D6C2"/>
            </a:solidFill>
            <a:ln w="9525">
              <a:noFill/>
              <a:miter lim="800000"/>
              <a:headEnd/>
              <a:tailEnd/>
            </a:ln>
          </p:spPr>
          <p:txBody>
            <a:bodyPr>
              <a:prstTxWarp prst="textNoShape">
                <a:avLst/>
              </a:prstTxWarp>
            </a:bodyPr>
            <a:lstStyle/>
            <a:p>
              <a:endParaRPr lang="en-US"/>
            </a:p>
          </p:txBody>
        </p:sp>
        <p:sp>
          <p:nvSpPr>
            <p:cNvPr id="50255" name="Freeform 275"/>
            <p:cNvSpPr>
              <a:spLocks/>
            </p:cNvSpPr>
            <p:nvPr/>
          </p:nvSpPr>
          <p:spPr bwMode="auto">
            <a:xfrm>
              <a:off x="5201" y="3111"/>
              <a:ext cx="123" cy="147"/>
            </a:xfrm>
            <a:custGeom>
              <a:avLst/>
              <a:gdLst>
                <a:gd name="T0" fmla="*/ 1 w 246"/>
                <a:gd name="T1" fmla="*/ 0 h 293"/>
                <a:gd name="T2" fmla="*/ 1 w 246"/>
                <a:gd name="T3" fmla="*/ 1 h 293"/>
                <a:gd name="T4" fmla="*/ 1 w 246"/>
                <a:gd name="T5" fmla="*/ 1 h 293"/>
                <a:gd name="T6" fmla="*/ 1 w 246"/>
                <a:gd name="T7" fmla="*/ 1 h 293"/>
                <a:gd name="T8" fmla="*/ 0 w 246"/>
                <a:gd name="T9" fmla="*/ 1 h 293"/>
                <a:gd name="T10" fmla="*/ 1 w 246"/>
                <a:gd name="T11" fmla="*/ 1 h 293"/>
                <a:gd name="T12" fmla="*/ 1 w 246"/>
                <a:gd name="T13" fmla="*/ 1 h 293"/>
                <a:gd name="T14" fmla="*/ 1 w 246"/>
                <a:gd name="T15" fmla="*/ 1 h 293"/>
                <a:gd name="T16" fmla="*/ 1 w 246"/>
                <a:gd name="T17" fmla="*/ 1 h 293"/>
                <a:gd name="T18" fmla="*/ 1 w 246"/>
                <a:gd name="T19" fmla="*/ 1 h 293"/>
                <a:gd name="T20" fmla="*/ 1 w 246"/>
                <a:gd name="T21" fmla="*/ 1 h 293"/>
                <a:gd name="T22" fmla="*/ 1 w 246"/>
                <a:gd name="T23" fmla="*/ 1 h 293"/>
                <a:gd name="T24" fmla="*/ 1 w 246"/>
                <a:gd name="T25" fmla="*/ 1 h 293"/>
                <a:gd name="T26" fmla="*/ 1 w 246"/>
                <a:gd name="T27" fmla="*/ 1 h 293"/>
                <a:gd name="T28" fmla="*/ 1 w 246"/>
                <a:gd name="T29" fmla="*/ 1 h 293"/>
                <a:gd name="T30" fmla="*/ 1 w 246"/>
                <a:gd name="T31" fmla="*/ 1 h 293"/>
                <a:gd name="T32" fmla="*/ 1 w 246"/>
                <a:gd name="T33" fmla="*/ 1 h 293"/>
                <a:gd name="T34" fmla="*/ 1 w 246"/>
                <a:gd name="T35" fmla="*/ 1 h 293"/>
                <a:gd name="T36" fmla="*/ 1 w 246"/>
                <a:gd name="T37" fmla="*/ 1 h 293"/>
                <a:gd name="T38" fmla="*/ 1 w 246"/>
                <a:gd name="T39" fmla="*/ 1 h 293"/>
                <a:gd name="T40" fmla="*/ 1 w 246"/>
                <a:gd name="T41" fmla="*/ 1 h 293"/>
                <a:gd name="T42" fmla="*/ 1 w 246"/>
                <a:gd name="T43" fmla="*/ 1 h 293"/>
                <a:gd name="T44" fmla="*/ 1 w 246"/>
                <a:gd name="T45" fmla="*/ 0 h 293"/>
                <a:gd name="T46" fmla="*/ 1 w 246"/>
                <a:gd name="T47" fmla="*/ 0 h 2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46"/>
                <a:gd name="T73" fmla="*/ 0 h 293"/>
                <a:gd name="T74" fmla="*/ 246 w 246"/>
                <a:gd name="T75" fmla="*/ 293 h 29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46" h="293">
                  <a:moveTo>
                    <a:pt x="33" y="0"/>
                  </a:moveTo>
                  <a:lnTo>
                    <a:pt x="21" y="65"/>
                  </a:lnTo>
                  <a:lnTo>
                    <a:pt x="44" y="103"/>
                  </a:lnTo>
                  <a:lnTo>
                    <a:pt x="29" y="109"/>
                  </a:lnTo>
                  <a:lnTo>
                    <a:pt x="0" y="188"/>
                  </a:lnTo>
                  <a:lnTo>
                    <a:pt x="44" y="200"/>
                  </a:lnTo>
                  <a:lnTo>
                    <a:pt x="76" y="223"/>
                  </a:lnTo>
                  <a:lnTo>
                    <a:pt x="54" y="266"/>
                  </a:lnTo>
                  <a:lnTo>
                    <a:pt x="105" y="289"/>
                  </a:lnTo>
                  <a:lnTo>
                    <a:pt x="107" y="285"/>
                  </a:lnTo>
                  <a:lnTo>
                    <a:pt x="116" y="280"/>
                  </a:lnTo>
                  <a:lnTo>
                    <a:pt x="120" y="276"/>
                  </a:lnTo>
                  <a:lnTo>
                    <a:pt x="130" y="276"/>
                  </a:lnTo>
                  <a:lnTo>
                    <a:pt x="135" y="272"/>
                  </a:lnTo>
                  <a:lnTo>
                    <a:pt x="141" y="274"/>
                  </a:lnTo>
                  <a:lnTo>
                    <a:pt x="152" y="276"/>
                  </a:lnTo>
                  <a:lnTo>
                    <a:pt x="160" y="284"/>
                  </a:lnTo>
                  <a:lnTo>
                    <a:pt x="166" y="289"/>
                  </a:lnTo>
                  <a:lnTo>
                    <a:pt x="168" y="293"/>
                  </a:lnTo>
                  <a:lnTo>
                    <a:pt x="244" y="244"/>
                  </a:lnTo>
                  <a:lnTo>
                    <a:pt x="246" y="171"/>
                  </a:lnTo>
                  <a:lnTo>
                    <a:pt x="145" y="53"/>
                  </a:lnTo>
                  <a:lnTo>
                    <a:pt x="33" y="0"/>
                  </a:lnTo>
                  <a:close/>
                </a:path>
              </a:pathLst>
            </a:custGeom>
            <a:solidFill>
              <a:srgbClr val="C7947A"/>
            </a:solidFill>
            <a:ln w="9525">
              <a:noFill/>
              <a:miter lim="800000"/>
              <a:headEnd/>
              <a:tailEnd/>
            </a:ln>
          </p:spPr>
          <p:txBody>
            <a:bodyPr>
              <a:prstTxWarp prst="textNoShape">
                <a:avLst/>
              </a:prstTxWarp>
            </a:bodyPr>
            <a:lstStyle/>
            <a:p>
              <a:endParaRPr lang="en-US"/>
            </a:p>
          </p:txBody>
        </p:sp>
        <p:sp>
          <p:nvSpPr>
            <p:cNvPr id="50256" name="Freeform 279"/>
            <p:cNvSpPr>
              <a:spLocks/>
            </p:cNvSpPr>
            <p:nvPr/>
          </p:nvSpPr>
          <p:spPr bwMode="auto">
            <a:xfrm>
              <a:off x="5174" y="3063"/>
              <a:ext cx="232" cy="237"/>
            </a:xfrm>
            <a:custGeom>
              <a:avLst/>
              <a:gdLst>
                <a:gd name="T0" fmla="*/ 0 w 466"/>
                <a:gd name="T1" fmla="*/ 0 h 476"/>
                <a:gd name="T2" fmla="*/ 0 w 466"/>
                <a:gd name="T3" fmla="*/ 0 h 476"/>
                <a:gd name="T4" fmla="*/ 0 w 466"/>
                <a:gd name="T5" fmla="*/ 0 h 476"/>
                <a:gd name="T6" fmla="*/ 0 w 466"/>
                <a:gd name="T7" fmla="*/ 0 h 476"/>
                <a:gd name="T8" fmla="*/ 0 w 466"/>
                <a:gd name="T9" fmla="*/ 0 h 476"/>
                <a:gd name="T10" fmla="*/ 0 w 466"/>
                <a:gd name="T11" fmla="*/ 0 h 476"/>
                <a:gd name="T12" fmla="*/ 0 w 466"/>
                <a:gd name="T13" fmla="*/ 0 h 476"/>
                <a:gd name="T14" fmla="*/ 0 w 466"/>
                <a:gd name="T15" fmla="*/ 0 h 476"/>
                <a:gd name="T16" fmla="*/ 0 w 466"/>
                <a:gd name="T17" fmla="*/ 0 h 476"/>
                <a:gd name="T18" fmla="*/ 0 w 466"/>
                <a:gd name="T19" fmla="*/ 0 h 476"/>
                <a:gd name="T20" fmla="*/ 0 w 466"/>
                <a:gd name="T21" fmla="*/ 0 h 476"/>
                <a:gd name="T22" fmla="*/ 0 w 466"/>
                <a:gd name="T23" fmla="*/ 0 h 476"/>
                <a:gd name="T24" fmla="*/ 0 w 466"/>
                <a:gd name="T25" fmla="*/ 0 h 476"/>
                <a:gd name="T26" fmla="*/ 0 w 466"/>
                <a:gd name="T27" fmla="*/ 0 h 476"/>
                <a:gd name="T28" fmla="*/ 0 w 466"/>
                <a:gd name="T29" fmla="*/ 0 h 476"/>
                <a:gd name="T30" fmla="*/ 0 w 466"/>
                <a:gd name="T31" fmla="*/ 0 h 476"/>
                <a:gd name="T32" fmla="*/ 0 w 466"/>
                <a:gd name="T33" fmla="*/ 0 h 476"/>
                <a:gd name="T34" fmla="*/ 0 w 466"/>
                <a:gd name="T35" fmla="*/ 0 h 476"/>
                <a:gd name="T36" fmla="*/ 0 w 466"/>
                <a:gd name="T37" fmla="*/ 0 h 476"/>
                <a:gd name="T38" fmla="*/ 0 w 466"/>
                <a:gd name="T39" fmla="*/ 0 h 476"/>
                <a:gd name="T40" fmla="*/ 0 w 466"/>
                <a:gd name="T41" fmla="*/ 0 h 476"/>
                <a:gd name="T42" fmla="*/ 0 w 466"/>
                <a:gd name="T43" fmla="*/ 0 h 476"/>
                <a:gd name="T44" fmla="*/ 0 w 466"/>
                <a:gd name="T45" fmla="*/ 0 h 476"/>
                <a:gd name="T46" fmla="*/ 0 w 466"/>
                <a:gd name="T47" fmla="*/ 0 h 476"/>
                <a:gd name="T48" fmla="*/ 0 w 466"/>
                <a:gd name="T49" fmla="*/ 0 h 476"/>
                <a:gd name="T50" fmla="*/ 0 w 466"/>
                <a:gd name="T51" fmla="*/ 0 h 476"/>
                <a:gd name="T52" fmla="*/ 0 w 466"/>
                <a:gd name="T53" fmla="*/ 0 h 476"/>
                <a:gd name="T54" fmla="*/ 0 w 466"/>
                <a:gd name="T55" fmla="*/ 0 h 476"/>
                <a:gd name="T56" fmla="*/ 0 w 466"/>
                <a:gd name="T57" fmla="*/ 0 h 476"/>
                <a:gd name="T58" fmla="*/ 0 w 466"/>
                <a:gd name="T59" fmla="*/ 0 h 476"/>
                <a:gd name="T60" fmla="*/ 0 w 466"/>
                <a:gd name="T61" fmla="*/ 0 h 476"/>
                <a:gd name="T62" fmla="*/ 0 w 466"/>
                <a:gd name="T63" fmla="*/ 0 h 476"/>
                <a:gd name="T64" fmla="*/ 0 w 466"/>
                <a:gd name="T65" fmla="*/ 0 h 476"/>
                <a:gd name="T66" fmla="*/ 0 w 466"/>
                <a:gd name="T67" fmla="*/ 0 h 476"/>
                <a:gd name="T68" fmla="*/ 0 w 466"/>
                <a:gd name="T69" fmla="*/ 0 h 476"/>
                <a:gd name="T70" fmla="*/ 0 w 466"/>
                <a:gd name="T71" fmla="*/ 0 h 476"/>
                <a:gd name="T72" fmla="*/ 0 w 466"/>
                <a:gd name="T73" fmla="*/ 0 h 476"/>
                <a:gd name="T74" fmla="*/ 0 w 466"/>
                <a:gd name="T75" fmla="*/ 0 h 476"/>
                <a:gd name="T76" fmla="*/ 0 w 466"/>
                <a:gd name="T77" fmla="*/ 0 h 476"/>
                <a:gd name="T78" fmla="*/ 0 w 466"/>
                <a:gd name="T79" fmla="*/ 0 h 476"/>
                <a:gd name="T80" fmla="*/ 0 w 466"/>
                <a:gd name="T81" fmla="*/ 0 h 476"/>
                <a:gd name="T82" fmla="*/ 0 w 466"/>
                <a:gd name="T83" fmla="*/ 0 h 476"/>
                <a:gd name="T84" fmla="*/ 0 w 466"/>
                <a:gd name="T85" fmla="*/ 0 h 476"/>
                <a:gd name="T86" fmla="*/ 0 w 466"/>
                <a:gd name="T87" fmla="*/ 0 h 476"/>
                <a:gd name="T88" fmla="*/ 0 w 466"/>
                <a:gd name="T89" fmla="*/ 0 h 476"/>
                <a:gd name="T90" fmla="*/ 0 w 466"/>
                <a:gd name="T91" fmla="*/ 0 h 476"/>
                <a:gd name="T92" fmla="*/ 0 w 466"/>
                <a:gd name="T93" fmla="*/ 0 h 47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66"/>
                <a:gd name="T142" fmla="*/ 0 h 476"/>
                <a:gd name="T143" fmla="*/ 466 w 466"/>
                <a:gd name="T144" fmla="*/ 476 h 47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66" h="476">
                  <a:moveTo>
                    <a:pt x="76" y="0"/>
                  </a:moveTo>
                  <a:lnTo>
                    <a:pt x="72" y="2"/>
                  </a:lnTo>
                  <a:lnTo>
                    <a:pt x="65" y="10"/>
                  </a:lnTo>
                  <a:lnTo>
                    <a:pt x="53" y="17"/>
                  </a:lnTo>
                  <a:lnTo>
                    <a:pt x="40" y="31"/>
                  </a:lnTo>
                  <a:lnTo>
                    <a:pt x="32" y="38"/>
                  </a:lnTo>
                  <a:lnTo>
                    <a:pt x="27" y="46"/>
                  </a:lnTo>
                  <a:lnTo>
                    <a:pt x="19" y="53"/>
                  </a:lnTo>
                  <a:lnTo>
                    <a:pt x="15" y="61"/>
                  </a:lnTo>
                  <a:lnTo>
                    <a:pt x="10" y="69"/>
                  </a:lnTo>
                  <a:lnTo>
                    <a:pt x="6" y="76"/>
                  </a:lnTo>
                  <a:lnTo>
                    <a:pt x="2" y="84"/>
                  </a:lnTo>
                  <a:lnTo>
                    <a:pt x="2" y="93"/>
                  </a:lnTo>
                  <a:lnTo>
                    <a:pt x="0" y="99"/>
                  </a:lnTo>
                  <a:lnTo>
                    <a:pt x="0" y="107"/>
                  </a:lnTo>
                  <a:lnTo>
                    <a:pt x="2" y="114"/>
                  </a:lnTo>
                  <a:lnTo>
                    <a:pt x="6" y="122"/>
                  </a:lnTo>
                  <a:lnTo>
                    <a:pt x="8" y="130"/>
                  </a:lnTo>
                  <a:lnTo>
                    <a:pt x="12" y="135"/>
                  </a:lnTo>
                  <a:lnTo>
                    <a:pt x="15" y="143"/>
                  </a:lnTo>
                  <a:lnTo>
                    <a:pt x="21" y="149"/>
                  </a:lnTo>
                  <a:lnTo>
                    <a:pt x="29" y="158"/>
                  </a:lnTo>
                  <a:lnTo>
                    <a:pt x="36" y="166"/>
                  </a:lnTo>
                  <a:lnTo>
                    <a:pt x="42" y="169"/>
                  </a:lnTo>
                  <a:lnTo>
                    <a:pt x="46" y="171"/>
                  </a:lnTo>
                  <a:lnTo>
                    <a:pt x="78" y="111"/>
                  </a:lnTo>
                  <a:lnTo>
                    <a:pt x="78" y="112"/>
                  </a:lnTo>
                  <a:lnTo>
                    <a:pt x="84" y="120"/>
                  </a:lnTo>
                  <a:lnTo>
                    <a:pt x="91" y="130"/>
                  </a:lnTo>
                  <a:lnTo>
                    <a:pt x="101" y="143"/>
                  </a:lnTo>
                  <a:lnTo>
                    <a:pt x="110" y="154"/>
                  </a:lnTo>
                  <a:lnTo>
                    <a:pt x="124" y="169"/>
                  </a:lnTo>
                  <a:lnTo>
                    <a:pt x="131" y="175"/>
                  </a:lnTo>
                  <a:lnTo>
                    <a:pt x="137" y="183"/>
                  </a:lnTo>
                  <a:lnTo>
                    <a:pt x="145" y="188"/>
                  </a:lnTo>
                  <a:lnTo>
                    <a:pt x="152" y="194"/>
                  </a:lnTo>
                  <a:lnTo>
                    <a:pt x="166" y="202"/>
                  </a:lnTo>
                  <a:lnTo>
                    <a:pt x="179" y="207"/>
                  </a:lnTo>
                  <a:lnTo>
                    <a:pt x="190" y="211"/>
                  </a:lnTo>
                  <a:lnTo>
                    <a:pt x="204" y="213"/>
                  </a:lnTo>
                  <a:lnTo>
                    <a:pt x="211" y="213"/>
                  </a:lnTo>
                  <a:lnTo>
                    <a:pt x="221" y="213"/>
                  </a:lnTo>
                  <a:lnTo>
                    <a:pt x="224" y="213"/>
                  </a:lnTo>
                  <a:lnTo>
                    <a:pt x="226" y="213"/>
                  </a:lnTo>
                  <a:lnTo>
                    <a:pt x="289" y="289"/>
                  </a:lnTo>
                  <a:lnTo>
                    <a:pt x="299" y="341"/>
                  </a:lnTo>
                  <a:lnTo>
                    <a:pt x="329" y="401"/>
                  </a:lnTo>
                  <a:lnTo>
                    <a:pt x="394" y="462"/>
                  </a:lnTo>
                  <a:lnTo>
                    <a:pt x="401" y="466"/>
                  </a:lnTo>
                  <a:lnTo>
                    <a:pt x="405" y="468"/>
                  </a:lnTo>
                  <a:lnTo>
                    <a:pt x="411" y="470"/>
                  </a:lnTo>
                  <a:lnTo>
                    <a:pt x="418" y="474"/>
                  </a:lnTo>
                  <a:lnTo>
                    <a:pt x="426" y="476"/>
                  </a:lnTo>
                  <a:lnTo>
                    <a:pt x="432" y="476"/>
                  </a:lnTo>
                  <a:lnTo>
                    <a:pt x="437" y="476"/>
                  </a:lnTo>
                  <a:lnTo>
                    <a:pt x="445" y="476"/>
                  </a:lnTo>
                  <a:lnTo>
                    <a:pt x="453" y="476"/>
                  </a:lnTo>
                  <a:lnTo>
                    <a:pt x="462" y="476"/>
                  </a:lnTo>
                  <a:lnTo>
                    <a:pt x="466" y="476"/>
                  </a:lnTo>
                  <a:lnTo>
                    <a:pt x="460" y="474"/>
                  </a:lnTo>
                  <a:lnTo>
                    <a:pt x="451" y="466"/>
                  </a:lnTo>
                  <a:lnTo>
                    <a:pt x="437" y="457"/>
                  </a:lnTo>
                  <a:lnTo>
                    <a:pt x="430" y="447"/>
                  </a:lnTo>
                  <a:lnTo>
                    <a:pt x="428" y="438"/>
                  </a:lnTo>
                  <a:lnTo>
                    <a:pt x="430" y="430"/>
                  </a:lnTo>
                  <a:lnTo>
                    <a:pt x="432" y="422"/>
                  </a:lnTo>
                  <a:lnTo>
                    <a:pt x="434" y="413"/>
                  </a:lnTo>
                  <a:lnTo>
                    <a:pt x="434" y="401"/>
                  </a:lnTo>
                  <a:lnTo>
                    <a:pt x="434" y="390"/>
                  </a:lnTo>
                  <a:lnTo>
                    <a:pt x="430" y="379"/>
                  </a:lnTo>
                  <a:lnTo>
                    <a:pt x="426" y="367"/>
                  </a:lnTo>
                  <a:lnTo>
                    <a:pt x="418" y="360"/>
                  </a:lnTo>
                  <a:lnTo>
                    <a:pt x="415" y="354"/>
                  </a:lnTo>
                  <a:lnTo>
                    <a:pt x="405" y="346"/>
                  </a:lnTo>
                  <a:lnTo>
                    <a:pt x="399" y="339"/>
                  </a:lnTo>
                  <a:lnTo>
                    <a:pt x="390" y="331"/>
                  </a:lnTo>
                  <a:lnTo>
                    <a:pt x="382" y="323"/>
                  </a:lnTo>
                  <a:lnTo>
                    <a:pt x="375" y="316"/>
                  </a:lnTo>
                  <a:lnTo>
                    <a:pt x="367" y="312"/>
                  </a:lnTo>
                  <a:lnTo>
                    <a:pt x="358" y="304"/>
                  </a:lnTo>
                  <a:lnTo>
                    <a:pt x="350" y="301"/>
                  </a:lnTo>
                  <a:lnTo>
                    <a:pt x="342" y="295"/>
                  </a:lnTo>
                  <a:lnTo>
                    <a:pt x="339" y="293"/>
                  </a:lnTo>
                  <a:lnTo>
                    <a:pt x="329" y="285"/>
                  </a:lnTo>
                  <a:lnTo>
                    <a:pt x="327" y="285"/>
                  </a:lnTo>
                  <a:lnTo>
                    <a:pt x="327" y="280"/>
                  </a:lnTo>
                  <a:lnTo>
                    <a:pt x="329" y="272"/>
                  </a:lnTo>
                  <a:lnTo>
                    <a:pt x="329" y="266"/>
                  </a:lnTo>
                  <a:lnTo>
                    <a:pt x="329" y="261"/>
                  </a:lnTo>
                  <a:lnTo>
                    <a:pt x="331" y="251"/>
                  </a:lnTo>
                  <a:lnTo>
                    <a:pt x="333" y="246"/>
                  </a:lnTo>
                  <a:lnTo>
                    <a:pt x="333" y="236"/>
                  </a:lnTo>
                  <a:lnTo>
                    <a:pt x="333" y="227"/>
                  </a:lnTo>
                  <a:lnTo>
                    <a:pt x="335" y="217"/>
                  </a:lnTo>
                  <a:lnTo>
                    <a:pt x="337" y="207"/>
                  </a:lnTo>
                  <a:lnTo>
                    <a:pt x="337" y="198"/>
                  </a:lnTo>
                  <a:lnTo>
                    <a:pt x="337" y="188"/>
                  </a:lnTo>
                  <a:lnTo>
                    <a:pt x="337" y="179"/>
                  </a:lnTo>
                  <a:lnTo>
                    <a:pt x="339" y="171"/>
                  </a:lnTo>
                  <a:lnTo>
                    <a:pt x="337" y="160"/>
                  </a:lnTo>
                  <a:lnTo>
                    <a:pt x="337" y="150"/>
                  </a:lnTo>
                  <a:lnTo>
                    <a:pt x="335" y="143"/>
                  </a:lnTo>
                  <a:lnTo>
                    <a:pt x="333" y="135"/>
                  </a:lnTo>
                  <a:lnTo>
                    <a:pt x="331" y="126"/>
                  </a:lnTo>
                  <a:lnTo>
                    <a:pt x="329" y="118"/>
                  </a:lnTo>
                  <a:lnTo>
                    <a:pt x="325" y="111"/>
                  </a:lnTo>
                  <a:lnTo>
                    <a:pt x="325" y="103"/>
                  </a:lnTo>
                  <a:lnTo>
                    <a:pt x="321" y="95"/>
                  </a:lnTo>
                  <a:lnTo>
                    <a:pt x="318" y="88"/>
                  </a:lnTo>
                  <a:lnTo>
                    <a:pt x="314" y="82"/>
                  </a:lnTo>
                  <a:lnTo>
                    <a:pt x="310" y="76"/>
                  </a:lnTo>
                  <a:lnTo>
                    <a:pt x="301" y="65"/>
                  </a:lnTo>
                  <a:lnTo>
                    <a:pt x="289" y="53"/>
                  </a:lnTo>
                  <a:lnTo>
                    <a:pt x="283" y="50"/>
                  </a:lnTo>
                  <a:lnTo>
                    <a:pt x="276" y="44"/>
                  </a:lnTo>
                  <a:lnTo>
                    <a:pt x="268" y="40"/>
                  </a:lnTo>
                  <a:lnTo>
                    <a:pt x="262" y="36"/>
                  </a:lnTo>
                  <a:lnTo>
                    <a:pt x="255" y="33"/>
                  </a:lnTo>
                  <a:lnTo>
                    <a:pt x="247" y="29"/>
                  </a:lnTo>
                  <a:lnTo>
                    <a:pt x="240" y="25"/>
                  </a:lnTo>
                  <a:lnTo>
                    <a:pt x="232" y="21"/>
                  </a:lnTo>
                  <a:lnTo>
                    <a:pt x="224" y="17"/>
                  </a:lnTo>
                  <a:lnTo>
                    <a:pt x="215" y="15"/>
                  </a:lnTo>
                  <a:lnTo>
                    <a:pt x="207" y="14"/>
                  </a:lnTo>
                  <a:lnTo>
                    <a:pt x="200" y="12"/>
                  </a:lnTo>
                  <a:lnTo>
                    <a:pt x="190" y="10"/>
                  </a:lnTo>
                  <a:lnTo>
                    <a:pt x="181" y="8"/>
                  </a:lnTo>
                  <a:lnTo>
                    <a:pt x="173" y="6"/>
                  </a:lnTo>
                  <a:lnTo>
                    <a:pt x="166" y="6"/>
                  </a:lnTo>
                  <a:lnTo>
                    <a:pt x="156" y="4"/>
                  </a:lnTo>
                  <a:lnTo>
                    <a:pt x="148" y="2"/>
                  </a:lnTo>
                  <a:lnTo>
                    <a:pt x="139" y="0"/>
                  </a:lnTo>
                  <a:lnTo>
                    <a:pt x="131" y="0"/>
                  </a:lnTo>
                  <a:lnTo>
                    <a:pt x="124" y="0"/>
                  </a:lnTo>
                  <a:lnTo>
                    <a:pt x="116" y="0"/>
                  </a:lnTo>
                  <a:lnTo>
                    <a:pt x="109" y="0"/>
                  </a:lnTo>
                  <a:lnTo>
                    <a:pt x="103" y="0"/>
                  </a:lnTo>
                  <a:lnTo>
                    <a:pt x="91" y="0"/>
                  </a:lnTo>
                  <a:lnTo>
                    <a:pt x="84" y="0"/>
                  </a:lnTo>
                  <a:lnTo>
                    <a:pt x="78" y="0"/>
                  </a:lnTo>
                  <a:lnTo>
                    <a:pt x="76" y="0"/>
                  </a:lnTo>
                  <a:close/>
                </a:path>
              </a:pathLst>
            </a:custGeom>
            <a:solidFill>
              <a:srgbClr val="4D4D4D"/>
            </a:solidFill>
            <a:ln w="9525">
              <a:noFill/>
              <a:miter lim="800000"/>
              <a:headEnd/>
              <a:tailEnd/>
            </a:ln>
          </p:spPr>
          <p:txBody>
            <a:bodyPr>
              <a:prstTxWarp prst="textNoShape">
                <a:avLst/>
              </a:prstTxWarp>
            </a:bodyPr>
            <a:lstStyle/>
            <a:p>
              <a:endParaRPr lang="en-US"/>
            </a:p>
          </p:txBody>
        </p:sp>
        <p:sp>
          <p:nvSpPr>
            <p:cNvPr id="50257" name="Freeform 281"/>
            <p:cNvSpPr>
              <a:spLocks/>
            </p:cNvSpPr>
            <p:nvPr/>
          </p:nvSpPr>
          <p:spPr bwMode="auto">
            <a:xfrm>
              <a:off x="4044" y="3694"/>
              <a:ext cx="53" cy="52"/>
            </a:xfrm>
            <a:custGeom>
              <a:avLst/>
              <a:gdLst>
                <a:gd name="T0" fmla="*/ 1 w 104"/>
                <a:gd name="T1" fmla="*/ 0 h 104"/>
                <a:gd name="T2" fmla="*/ 1 w 104"/>
                <a:gd name="T3" fmla="*/ 1 h 104"/>
                <a:gd name="T4" fmla="*/ 1 w 104"/>
                <a:gd name="T5" fmla="*/ 1 h 104"/>
                <a:gd name="T6" fmla="*/ 0 w 104"/>
                <a:gd name="T7" fmla="*/ 1 h 104"/>
                <a:gd name="T8" fmla="*/ 1 w 104"/>
                <a:gd name="T9" fmla="*/ 1 h 104"/>
                <a:gd name="T10" fmla="*/ 1 w 104"/>
                <a:gd name="T11" fmla="*/ 0 h 104"/>
                <a:gd name="T12" fmla="*/ 1 w 104"/>
                <a:gd name="T13" fmla="*/ 0 h 104"/>
                <a:gd name="T14" fmla="*/ 0 60000 65536"/>
                <a:gd name="T15" fmla="*/ 0 60000 65536"/>
                <a:gd name="T16" fmla="*/ 0 60000 65536"/>
                <a:gd name="T17" fmla="*/ 0 60000 65536"/>
                <a:gd name="T18" fmla="*/ 0 60000 65536"/>
                <a:gd name="T19" fmla="*/ 0 60000 65536"/>
                <a:gd name="T20" fmla="*/ 0 60000 65536"/>
                <a:gd name="T21" fmla="*/ 0 w 104"/>
                <a:gd name="T22" fmla="*/ 0 h 104"/>
                <a:gd name="T23" fmla="*/ 104 w 104"/>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104">
                  <a:moveTo>
                    <a:pt x="36" y="0"/>
                  </a:moveTo>
                  <a:lnTo>
                    <a:pt x="104" y="80"/>
                  </a:lnTo>
                  <a:lnTo>
                    <a:pt x="53" y="104"/>
                  </a:lnTo>
                  <a:lnTo>
                    <a:pt x="0" y="104"/>
                  </a:lnTo>
                  <a:lnTo>
                    <a:pt x="15" y="45"/>
                  </a:lnTo>
                  <a:lnTo>
                    <a:pt x="36" y="0"/>
                  </a:lnTo>
                  <a:close/>
                </a:path>
              </a:pathLst>
            </a:custGeom>
            <a:solidFill>
              <a:srgbClr val="99B8EA"/>
            </a:solidFill>
            <a:ln w="9525">
              <a:noFill/>
              <a:miter lim="800000"/>
              <a:headEnd/>
              <a:tailEnd/>
            </a:ln>
          </p:spPr>
          <p:txBody>
            <a:bodyPr>
              <a:prstTxWarp prst="textNoShape">
                <a:avLst/>
              </a:prstTxWarp>
            </a:bodyPr>
            <a:lstStyle/>
            <a:p>
              <a:endParaRPr lang="en-US"/>
            </a:p>
          </p:txBody>
        </p:sp>
        <p:sp>
          <p:nvSpPr>
            <p:cNvPr id="50258" name="Freeform 282"/>
            <p:cNvSpPr>
              <a:spLocks/>
            </p:cNvSpPr>
            <p:nvPr/>
          </p:nvSpPr>
          <p:spPr bwMode="auto">
            <a:xfrm>
              <a:off x="4023" y="3624"/>
              <a:ext cx="74" cy="100"/>
            </a:xfrm>
            <a:custGeom>
              <a:avLst/>
              <a:gdLst>
                <a:gd name="T0" fmla="*/ 1 w 148"/>
                <a:gd name="T1" fmla="*/ 0 h 202"/>
                <a:gd name="T2" fmla="*/ 1 w 148"/>
                <a:gd name="T3" fmla="*/ 0 h 202"/>
                <a:gd name="T4" fmla="*/ 1 w 148"/>
                <a:gd name="T5" fmla="*/ 0 h 202"/>
                <a:gd name="T6" fmla="*/ 1 w 148"/>
                <a:gd name="T7" fmla="*/ 0 h 202"/>
                <a:gd name="T8" fmla="*/ 1 w 148"/>
                <a:gd name="T9" fmla="*/ 0 h 202"/>
                <a:gd name="T10" fmla="*/ 1 w 148"/>
                <a:gd name="T11" fmla="*/ 0 h 202"/>
                <a:gd name="T12" fmla="*/ 1 w 148"/>
                <a:gd name="T13" fmla="*/ 0 h 202"/>
                <a:gd name="T14" fmla="*/ 1 w 148"/>
                <a:gd name="T15" fmla="*/ 0 h 202"/>
                <a:gd name="T16" fmla="*/ 1 w 148"/>
                <a:gd name="T17" fmla="*/ 0 h 202"/>
                <a:gd name="T18" fmla="*/ 1 w 148"/>
                <a:gd name="T19" fmla="*/ 0 h 202"/>
                <a:gd name="T20" fmla="*/ 1 w 148"/>
                <a:gd name="T21" fmla="*/ 0 h 202"/>
                <a:gd name="T22" fmla="*/ 1 w 148"/>
                <a:gd name="T23" fmla="*/ 0 h 202"/>
                <a:gd name="T24" fmla="*/ 1 w 148"/>
                <a:gd name="T25" fmla="*/ 0 h 202"/>
                <a:gd name="T26" fmla="*/ 1 w 148"/>
                <a:gd name="T27" fmla="*/ 0 h 202"/>
                <a:gd name="T28" fmla="*/ 1 w 148"/>
                <a:gd name="T29" fmla="*/ 0 h 202"/>
                <a:gd name="T30" fmla="*/ 1 w 148"/>
                <a:gd name="T31" fmla="*/ 0 h 202"/>
                <a:gd name="T32" fmla="*/ 1 w 148"/>
                <a:gd name="T33" fmla="*/ 0 h 202"/>
                <a:gd name="T34" fmla="*/ 1 w 148"/>
                <a:gd name="T35" fmla="*/ 0 h 202"/>
                <a:gd name="T36" fmla="*/ 1 w 148"/>
                <a:gd name="T37" fmla="*/ 0 h 202"/>
                <a:gd name="T38" fmla="*/ 1 w 148"/>
                <a:gd name="T39" fmla="*/ 0 h 202"/>
                <a:gd name="T40" fmla="*/ 1 w 148"/>
                <a:gd name="T41" fmla="*/ 0 h 202"/>
                <a:gd name="T42" fmla="*/ 1 w 148"/>
                <a:gd name="T43" fmla="*/ 0 h 202"/>
                <a:gd name="T44" fmla="*/ 0 w 148"/>
                <a:gd name="T45" fmla="*/ 0 h 202"/>
                <a:gd name="T46" fmla="*/ 1 w 148"/>
                <a:gd name="T47" fmla="*/ 0 h 202"/>
                <a:gd name="T48" fmla="*/ 1 w 148"/>
                <a:gd name="T49" fmla="*/ 0 h 2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8"/>
                <a:gd name="T76" fmla="*/ 0 h 202"/>
                <a:gd name="T77" fmla="*/ 148 w 148"/>
                <a:gd name="T78" fmla="*/ 202 h 20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8" h="202">
                  <a:moveTo>
                    <a:pt x="137" y="0"/>
                  </a:moveTo>
                  <a:lnTo>
                    <a:pt x="148" y="137"/>
                  </a:lnTo>
                  <a:lnTo>
                    <a:pt x="144" y="139"/>
                  </a:lnTo>
                  <a:lnTo>
                    <a:pt x="139" y="145"/>
                  </a:lnTo>
                  <a:lnTo>
                    <a:pt x="127" y="150"/>
                  </a:lnTo>
                  <a:lnTo>
                    <a:pt x="114" y="162"/>
                  </a:lnTo>
                  <a:lnTo>
                    <a:pt x="105" y="166"/>
                  </a:lnTo>
                  <a:lnTo>
                    <a:pt x="97" y="169"/>
                  </a:lnTo>
                  <a:lnTo>
                    <a:pt x="89" y="175"/>
                  </a:lnTo>
                  <a:lnTo>
                    <a:pt x="82" y="181"/>
                  </a:lnTo>
                  <a:lnTo>
                    <a:pt x="74" y="185"/>
                  </a:lnTo>
                  <a:lnTo>
                    <a:pt x="67" y="190"/>
                  </a:lnTo>
                  <a:lnTo>
                    <a:pt x="59" y="194"/>
                  </a:lnTo>
                  <a:lnTo>
                    <a:pt x="53" y="198"/>
                  </a:lnTo>
                  <a:lnTo>
                    <a:pt x="46" y="198"/>
                  </a:lnTo>
                  <a:lnTo>
                    <a:pt x="40" y="200"/>
                  </a:lnTo>
                  <a:lnTo>
                    <a:pt x="34" y="202"/>
                  </a:lnTo>
                  <a:lnTo>
                    <a:pt x="30" y="202"/>
                  </a:lnTo>
                  <a:lnTo>
                    <a:pt x="21" y="202"/>
                  </a:lnTo>
                  <a:lnTo>
                    <a:pt x="17" y="202"/>
                  </a:lnTo>
                  <a:lnTo>
                    <a:pt x="11" y="198"/>
                  </a:lnTo>
                  <a:lnTo>
                    <a:pt x="10" y="198"/>
                  </a:lnTo>
                  <a:lnTo>
                    <a:pt x="0" y="4"/>
                  </a:lnTo>
                  <a:lnTo>
                    <a:pt x="137" y="0"/>
                  </a:lnTo>
                  <a:close/>
                </a:path>
              </a:pathLst>
            </a:custGeom>
            <a:solidFill>
              <a:srgbClr val="666666"/>
            </a:solidFill>
            <a:ln w="9525">
              <a:noFill/>
              <a:miter lim="800000"/>
              <a:headEnd/>
              <a:tailEnd/>
            </a:ln>
          </p:spPr>
          <p:txBody>
            <a:bodyPr>
              <a:prstTxWarp prst="textNoShape">
                <a:avLst/>
              </a:prstTxWarp>
            </a:bodyPr>
            <a:lstStyle/>
            <a:p>
              <a:endParaRPr lang="en-US"/>
            </a:p>
          </p:txBody>
        </p:sp>
        <p:sp>
          <p:nvSpPr>
            <p:cNvPr id="50259" name="Freeform 283"/>
            <p:cNvSpPr>
              <a:spLocks/>
            </p:cNvSpPr>
            <p:nvPr/>
          </p:nvSpPr>
          <p:spPr bwMode="auto">
            <a:xfrm>
              <a:off x="4033" y="3720"/>
              <a:ext cx="123" cy="43"/>
            </a:xfrm>
            <a:custGeom>
              <a:avLst/>
              <a:gdLst>
                <a:gd name="T0" fmla="*/ 1 w 245"/>
                <a:gd name="T1" fmla="*/ 0 h 88"/>
                <a:gd name="T2" fmla="*/ 1 w 245"/>
                <a:gd name="T3" fmla="*/ 0 h 88"/>
                <a:gd name="T4" fmla="*/ 1 w 245"/>
                <a:gd name="T5" fmla="*/ 0 h 88"/>
                <a:gd name="T6" fmla="*/ 1 w 245"/>
                <a:gd name="T7" fmla="*/ 0 h 88"/>
                <a:gd name="T8" fmla="*/ 1 w 245"/>
                <a:gd name="T9" fmla="*/ 0 h 88"/>
                <a:gd name="T10" fmla="*/ 1 w 245"/>
                <a:gd name="T11" fmla="*/ 0 h 88"/>
                <a:gd name="T12" fmla="*/ 1 w 245"/>
                <a:gd name="T13" fmla="*/ 0 h 88"/>
                <a:gd name="T14" fmla="*/ 1 w 245"/>
                <a:gd name="T15" fmla="*/ 0 h 88"/>
                <a:gd name="T16" fmla="*/ 1 w 245"/>
                <a:gd name="T17" fmla="*/ 0 h 88"/>
                <a:gd name="T18" fmla="*/ 1 w 245"/>
                <a:gd name="T19" fmla="*/ 0 h 88"/>
                <a:gd name="T20" fmla="*/ 1 w 245"/>
                <a:gd name="T21" fmla="*/ 0 h 88"/>
                <a:gd name="T22" fmla="*/ 1 w 245"/>
                <a:gd name="T23" fmla="*/ 0 h 88"/>
                <a:gd name="T24" fmla="*/ 1 w 245"/>
                <a:gd name="T25" fmla="*/ 0 h 88"/>
                <a:gd name="T26" fmla="*/ 1 w 245"/>
                <a:gd name="T27" fmla="*/ 0 h 88"/>
                <a:gd name="T28" fmla="*/ 1 w 245"/>
                <a:gd name="T29" fmla="*/ 0 h 88"/>
                <a:gd name="T30" fmla="*/ 1 w 245"/>
                <a:gd name="T31" fmla="*/ 0 h 88"/>
                <a:gd name="T32" fmla="*/ 1 w 245"/>
                <a:gd name="T33" fmla="*/ 0 h 88"/>
                <a:gd name="T34" fmla="*/ 1 w 245"/>
                <a:gd name="T35" fmla="*/ 0 h 88"/>
                <a:gd name="T36" fmla="*/ 1 w 245"/>
                <a:gd name="T37" fmla="*/ 0 h 88"/>
                <a:gd name="T38" fmla="*/ 1 w 245"/>
                <a:gd name="T39" fmla="*/ 0 h 88"/>
                <a:gd name="T40" fmla="*/ 1 w 245"/>
                <a:gd name="T41" fmla="*/ 0 h 88"/>
                <a:gd name="T42" fmla="*/ 1 w 245"/>
                <a:gd name="T43" fmla="*/ 0 h 88"/>
                <a:gd name="T44" fmla="*/ 1 w 245"/>
                <a:gd name="T45" fmla="*/ 0 h 88"/>
                <a:gd name="T46" fmla="*/ 1 w 245"/>
                <a:gd name="T47" fmla="*/ 0 h 88"/>
                <a:gd name="T48" fmla="*/ 1 w 245"/>
                <a:gd name="T49" fmla="*/ 0 h 88"/>
                <a:gd name="T50" fmla="*/ 1 w 245"/>
                <a:gd name="T51" fmla="*/ 0 h 88"/>
                <a:gd name="T52" fmla="*/ 1 w 245"/>
                <a:gd name="T53" fmla="*/ 0 h 88"/>
                <a:gd name="T54" fmla="*/ 1 w 245"/>
                <a:gd name="T55" fmla="*/ 0 h 88"/>
                <a:gd name="T56" fmla="*/ 1 w 245"/>
                <a:gd name="T57" fmla="*/ 0 h 88"/>
                <a:gd name="T58" fmla="*/ 1 w 245"/>
                <a:gd name="T59" fmla="*/ 0 h 88"/>
                <a:gd name="T60" fmla="*/ 1 w 245"/>
                <a:gd name="T61" fmla="*/ 0 h 88"/>
                <a:gd name="T62" fmla="*/ 1 w 245"/>
                <a:gd name="T63" fmla="*/ 0 h 88"/>
                <a:gd name="T64" fmla="*/ 1 w 245"/>
                <a:gd name="T65" fmla="*/ 0 h 88"/>
                <a:gd name="T66" fmla="*/ 1 w 245"/>
                <a:gd name="T67" fmla="*/ 0 h 88"/>
                <a:gd name="T68" fmla="*/ 1 w 245"/>
                <a:gd name="T69" fmla="*/ 0 h 88"/>
                <a:gd name="T70" fmla="*/ 1 w 245"/>
                <a:gd name="T71" fmla="*/ 0 h 88"/>
                <a:gd name="T72" fmla="*/ 1 w 245"/>
                <a:gd name="T73" fmla="*/ 0 h 88"/>
                <a:gd name="T74" fmla="*/ 1 w 245"/>
                <a:gd name="T75" fmla="*/ 0 h 88"/>
                <a:gd name="T76" fmla="*/ 1 w 245"/>
                <a:gd name="T77" fmla="*/ 0 h 88"/>
                <a:gd name="T78" fmla="*/ 1 w 245"/>
                <a:gd name="T79" fmla="*/ 0 h 88"/>
                <a:gd name="T80" fmla="*/ 1 w 245"/>
                <a:gd name="T81" fmla="*/ 0 h 88"/>
                <a:gd name="T82" fmla="*/ 0 w 245"/>
                <a:gd name="T83" fmla="*/ 0 h 88"/>
                <a:gd name="T84" fmla="*/ 1 w 245"/>
                <a:gd name="T85" fmla="*/ 0 h 88"/>
                <a:gd name="T86" fmla="*/ 1 w 245"/>
                <a:gd name="T87" fmla="*/ 0 h 8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5"/>
                <a:gd name="T133" fmla="*/ 0 h 88"/>
                <a:gd name="T134" fmla="*/ 245 w 245"/>
                <a:gd name="T135" fmla="*/ 88 h 8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5" h="88">
                  <a:moveTo>
                    <a:pt x="8" y="42"/>
                  </a:moveTo>
                  <a:lnTo>
                    <a:pt x="8" y="38"/>
                  </a:lnTo>
                  <a:lnTo>
                    <a:pt x="15" y="31"/>
                  </a:lnTo>
                  <a:lnTo>
                    <a:pt x="23" y="21"/>
                  </a:lnTo>
                  <a:lnTo>
                    <a:pt x="34" y="19"/>
                  </a:lnTo>
                  <a:lnTo>
                    <a:pt x="40" y="19"/>
                  </a:lnTo>
                  <a:lnTo>
                    <a:pt x="47" y="21"/>
                  </a:lnTo>
                  <a:lnTo>
                    <a:pt x="55" y="25"/>
                  </a:lnTo>
                  <a:lnTo>
                    <a:pt x="61" y="31"/>
                  </a:lnTo>
                  <a:lnTo>
                    <a:pt x="72" y="38"/>
                  </a:lnTo>
                  <a:lnTo>
                    <a:pt x="76" y="42"/>
                  </a:lnTo>
                  <a:lnTo>
                    <a:pt x="112" y="0"/>
                  </a:lnTo>
                  <a:lnTo>
                    <a:pt x="114" y="0"/>
                  </a:lnTo>
                  <a:lnTo>
                    <a:pt x="125" y="4"/>
                  </a:lnTo>
                  <a:lnTo>
                    <a:pt x="131" y="6"/>
                  </a:lnTo>
                  <a:lnTo>
                    <a:pt x="139" y="8"/>
                  </a:lnTo>
                  <a:lnTo>
                    <a:pt x="148" y="10"/>
                  </a:lnTo>
                  <a:lnTo>
                    <a:pt x="160" y="13"/>
                  </a:lnTo>
                  <a:lnTo>
                    <a:pt x="167" y="13"/>
                  </a:lnTo>
                  <a:lnTo>
                    <a:pt x="179" y="13"/>
                  </a:lnTo>
                  <a:lnTo>
                    <a:pt x="188" y="13"/>
                  </a:lnTo>
                  <a:lnTo>
                    <a:pt x="198" y="13"/>
                  </a:lnTo>
                  <a:lnTo>
                    <a:pt x="203" y="13"/>
                  </a:lnTo>
                  <a:lnTo>
                    <a:pt x="213" y="13"/>
                  </a:lnTo>
                  <a:lnTo>
                    <a:pt x="217" y="13"/>
                  </a:lnTo>
                  <a:lnTo>
                    <a:pt x="219" y="13"/>
                  </a:lnTo>
                  <a:lnTo>
                    <a:pt x="245" y="31"/>
                  </a:lnTo>
                  <a:lnTo>
                    <a:pt x="184" y="76"/>
                  </a:lnTo>
                  <a:lnTo>
                    <a:pt x="108" y="72"/>
                  </a:lnTo>
                  <a:lnTo>
                    <a:pt x="104" y="88"/>
                  </a:lnTo>
                  <a:lnTo>
                    <a:pt x="99" y="88"/>
                  </a:lnTo>
                  <a:lnTo>
                    <a:pt x="87" y="88"/>
                  </a:lnTo>
                  <a:lnTo>
                    <a:pt x="80" y="86"/>
                  </a:lnTo>
                  <a:lnTo>
                    <a:pt x="70" y="86"/>
                  </a:lnTo>
                  <a:lnTo>
                    <a:pt x="61" y="84"/>
                  </a:lnTo>
                  <a:lnTo>
                    <a:pt x="51" y="84"/>
                  </a:lnTo>
                  <a:lnTo>
                    <a:pt x="42" y="82"/>
                  </a:lnTo>
                  <a:lnTo>
                    <a:pt x="32" y="80"/>
                  </a:lnTo>
                  <a:lnTo>
                    <a:pt x="23" y="76"/>
                  </a:lnTo>
                  <a:lnTo>
                    <a:pt x="15" y="76"/>
                  </a:lnTo>
                  <a:lnTo>
                    <a:pt x="4" y="72"/>
                  </a:lnTo>
                  <a:lnTo>
                    <a:pt x="0" y="72"/>
                  </a:lnTo>
                  <a:lnTo>
                    <a:pt x="8" y="42"/>
                  </a:lnTo>
                  <a:close/>
                </a:path>
              </a:pathLst>
            </a:custGeom>
            <a:solidFill>
              <a:srgbClr val="4D4D4D"/>
            </a:solidFill>
            <a:ln w="9525">
              <a:noFill/>
              <a:miter lim="800000"/>
              <a:headEnd/>
              <a:tailEnd/>
            </a:ln>
          </p:spPr>
          <p:txBody>
            <a:bodyPr>
              <a:prstTxWarp prst="textNoShape">
                <a:avLst/>
              </a:prstTxWarp>
            </a:bodyPr>
            <a:lstStyle/>
            <a:p>
              <a:endParaRPr lang="en-US"/>
            </a:p>
          </p:txBody>
        </p:sp>
        <p:sp>
          <p:nvSpPr>
            <p:cNvPr id="50260" name="Freeform 284"/>
            <p:cNvSpPr>
              <a:spLocks/>
            </p:cNvSpPr>
            <p:nvPr/>
          </p:nvSpPr>
          <p:spPr bwMode="auto">
            <a:xfrm>
              <a:off x="3736" y="3297"/>
              <a:ext cx="383" cy="378"/>
            </a:xfrm>
            <a:custGeom>
              <a:avLst/>
              <a:gdLst>
                <a:gd name="T0" fmla="*/ 1 w 764"/>
                <a:gd name="T1" fmla="*/ 1 h 755"/>
                <a:gd name="T2" fmla="*/ 1 w 764"/>
                <a:gd name="T3" fmla="*/ 1 h 755"/>
                <a:gd name="T4" fmla="*/ 1 w 764"/>
                <a:gd name="T5" fmla="*/ 1 h 755"/>
                <a:gd name="T6" fmla="*/ 1 w 764"/>
                <a:gd name="T7" fmla="*/ 1 h 755"/>
                <a:gd name="T8" fmla="*/ 1 w 764"/>
                <a:gd name="T9" fmla="*/ 1 h 755"/>
                <a:gd name="T10" fmla="*/ 1 w 764"/>
                <a:gd name="T11" fmla="*/ 1 h 755"/>
                <a:gd name="T12" fmla="*/ 1 w 764"/>
                <a:gd name="T13" fmla="*/ 1 h 755"/>
                <a:gd name="T14" fmla="*/ 1 w 764"/>
                <a:gd name="T15" fmla="*/ 0 h 755"/>
                <a:gd name="T16" fmla="*/ 1 w 764"/>
                <a:gd name="T17" fmla="*/ 1 h 755"/>
                <a:gd name="T18" fmla="*/ 1 w 764"/>
                <a:gd name="T19" fmla="*/ 1 h 755"/>
                <a:gd name="T20" fmla="*/ 1 w 764"/>
                <a:gd name="T21" fmla="*/ 1 h 755"/>
                <a:gd name="T22" fmla="*/ 1 w 764"/>
                <a:gd name="T23" fmla="*/ 1 h 755"/>
                <a:gd name="T24" fmla="*/ 1 w 764"/>
                <a:gd name="T25" fmla="*/ 1 h 755"/>
                <a:gd name="T26" fmla="*/ 1 w 764"/>
                <a:gd name="T27" fmla="*/ 1 h 755"/>
                <a:gd name="T28" fmla="*/ 1 w 764"/>
                <a:gd name="T29" fmla="*/ 1 h 755"/>
                <a:gd name="T30" fmla="*/ 1 w 764"/>
                <a:gd name="T31" fmla="*/ 1 h 755"/>
                <a:gd name="T32" fmla="*/ 1 w 764"/>
                <a:gd name="T33" fmla="*/ 1 h 755"/>
                <a:gd name="T34" fmla="*/ 1 w 764"/>
                <a:gd name="T35" fmla="*/ 1 h 755"/>
                <a:gd name="T36" fmla="*/ 1 w 764"/>
                <a:gd name="T37" fmla="*/ 1 h 755"/>
                <a:gd name="T38" fmla="*/ 1 w 764"/>
                <a:gd name="T39" fmla="*/ 1 h 755"/>
                <a:gd name="T40" fmla="*/ 1 w 764"/>
                <a:gd name="T41" fmla="*/ 1 h 755"/>
                <a:gd name="T42" fmla="*/ 1 w 764"/>
                <a:gd name="T43" fmla="*/ 1 h 755"/>
                <a:gd name="T44" fmla="*/ 1 w 764"/>
                <a:gd name="T45" fmla="*/ 1 h 755"/>
                <a:gd name="T46" fmla="*/ 1 w 764"/>
                <a:gd name="T47" fmla="*/ 1 h 755"/>
                <a:gd name="T48" fmla="*/ 1 w 764"/>
                <a:gd name="T49" fmla="*/ 1 h 755"/>
                <a:gd name="T50" fmla="*/ 1 w 764"/>
                <a:gd name="T51" fmla="*/ 1 h 755"/>
                <a:gd name="T52" fmla="*/ 1 w 764"/>
                <a:gd name="T53" fmla="*/ 1 h 755"/>
                <a:gd name="T54" fmla="*/ 1 w 764"/>
                <a:gd name="T55" fmla="*/ 1 h 755"/>
                <a:gd name="T56" fmla="*/ 1 w 764"/>
                <a:gd name="T57" fmla="*/ 1 h 755"/>
                <a:gd name="T58" fmla="*/ 1 w 764"/>
                <a:gd name="T59" fmla="*/ 1 h 755"/>
                <a:gd name="T60" fmla="*/ 1 w 764"/>
                <a:gd name="T61" fmla="*/ 1 h 755"/>
                <a:gd name="T62" fmla="*/ 1 w 764"/>
                <a:gd name="T63" fmla="*/ 1 h 755"/>
                <a:gd name="T64" fmla="*/ 1 w 764"/>
                <a:gd name="T65" fmla="*/ 1 h 755"/>
                <a:gd name="T66" fmla="*/ 1 w 764"/>
                <a:gd name="T67" fmla="*/ 1 h 755"/>
                <a:gd name="T68" fmla="*/ 1 w 764"/>
                <a:gd name="T69" fmla="*/ 1 h 755"/>
                <a:gd name="T70" fmla="*/ 1 w 764"/>
                <a:gd name="T71" fmla="*/ 1 h 755"/>
                <a:gd name="T72" fmla="*/ 1 w 764"/>
                <a:gd name="T73" fmla="*/ 1 h 755"/>
                <a:gd name="T74" fmla="*/ 1 w 764"/>
                <a:gd name="T75" fmla="*/ 1 h 755"/>
                <a:gd name="T76" fmla="*/ 1 w 764"/>
                <a:gd name="T77" fmla="*/ 1 h 755"/>
                <a:gd name="T78" fmla="*/ 1 w 764"/>
                <a:gd name="T79" fmla="*/ 1 h 755"/>
                <a:gd name="T80" fmla="*/ 1 w 764"/>
                <a:gd name="T81" fmla="*/ 1 h 755"/>
                <a:gd name="T82" fmla="*/ 1 w 764"/>
                <a:gd name="T83" fmla="*/ 1 h 755"/>
                <a:gd name="T84" fmla="*/ 1 w 764"/>
                <a:gd name="T85" fmla="*/ 1 h 755"/>
                <a:gd name="T86" fmla="*/ 1 w 764"/>
                <a:gd name="T87" fmla="*/ 1 h 755"/>
                <a:gd name="T88" fmla="*/ 1 w 764"/>
                <a:gd name="T89" fmla="*/ 1 h 755"/>
                <a:gd name="T90" fmla="*/ 1 w 764"/>
                <a:gd name="T91" fmla="*/ 1 h 755"/>
                <a:gd name="T92" fmla="*/ 1 w 764"/>
                <a:gd name="T93" fmla="*/ 1 h 755"/>
                <a:gd name="T94" fmla="*/ 1 w 764"/>
                <a:gd name="T95" fmla="*/ 1 h 755"/>
                <a:gd name="T96" fmla="*/ 1 w 764"/>
                <a:gd name="T97" fmla="*/ 1 h 755"/>
                <a:gd name="T98" fmla="*/ 1 w 764"/>
                <a:gd name="T99" fmla="*/ 1 h 755"/>
                <a:gd name="T100" fmla="*/ 1 w 764"/>
                <a:gd name="T101" fmla="*/ 1 h 755"/>
                <a:gd name="T102" fmla="*/ 1 w 764"/>
                <a:gd name="T103" fmla="*/ 1 h 755"/>
                <a:gd name="T104" fmla="*/ 1 w 764"/>
                <a:gd name="T105" fmla="*/ 1 h 755"/>
                <a:gd name="T106" fmla="*/ 1 w 764"/>
                <a:gd name="T107" fmla="*/ 1 h 755"/>
                <a:gd name="T108" fmla="*/ 1 w 764"/>
                <a:gd name="T109" fmla="*/ 1 h 755"/>
                <a:gd name="T110" fmla="*/ 0 w 764"/>
                <a:gd name="T111" fmla="*/ 1 h 755"/>
                <a:gd name="T112" fmla="*/ 0 w 764"/>
                <a:gd name="T113" fmla="*/ 1 h 755"/>
                <a:gd name="T114" fmla="*/ 1 w 764"/>
                <a:gd name="T115" fmla="*/ 1 h 755"/>
                <a:gd name="T116" fmla="*/ 1 w 764"/>
                <a:gd name="T117" fmla="*/ 1 h 755"/>
                <a:gd name="T118" fmla="*/ 1 w 764"/>
                <a:gd name="T119" fmla="*/ 1 h 755"/>
                <a:gd name="T120" fmla="*/ 1 w 764"/>
                <a:gd name="T121" fmla="*/ 1 h 755"/>
                <a:gd name="T122" fmla="*/ 1 w 764"/>
                <a:gd name="T123" fmla="*/ 1 h 75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64"/>
                <a:gd name="T187" fmla="*/ 0 h 755"/>
                <a:gd name="T188" fmla="*/ 764 w 764"/>
                <a:gd name="T189" fmla="*/ 755 h 75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64" h="755">
                  <a:moveTo>
                    <a:pt x="11" y="144"/>
                  </a:moveTo>
                  <a:lnTo>
                    <a:pt x="11" y="143"/>
                  </a:lnTo>
                  <a:lnTo>
                    <a:pt x="13" y="137"/>
                  </a:lnTo>
                  <a:lnTo>
                    <a:pt x="15" y="127"/>
                  </a:lnTo>
                  <a:lnTo>
                    <a:pt x="19" y="118"/>
                  </a:lnTo>
                  <a:lnTo>
                    <a:pt x="23" y="104"/>
                  </a:lnTo>
                  <a:lnTo>
                    <a:pt x="26" y="91"/>
                  </a:lnTo>
                  <a:lnTo>
                    <a:pt x="34" y="78"/>
                  </a:lnTo>
                  <a:lnTo>
                    <a:pt x="42" y="63"/>
                  </a:lnTo>
                  <a:lnTo>
                    <a:pt x="47" y="47"/>
                  </a:lnTo>
                  <a:lnTo>
                    <a:pt x="57" y="34"/>
                  </a:lnTo>
                  <a:lnTo>
                    <a:pt x="64" y="23"/>
                  </a:lnTo>
                  <a:lnTo>
                    <a:pt x="76" y="13"/>
                  </a:lnTo>
                  <a:lnTo>
                    <a:pt x="87" y="4"/>
                  </a:lnTo>
                  <a:lnTo>
                    <a:pt x="101" y="0"/>
                  </a:lnTo>
                  <a:lnTo>
                    <a:pt x="112" y="0"/>
                  </a:lnTo>
                  <a:lnTo>
                    <a:pt x="127" y="4"/>
                  </a:lnTo>
                  <a:lnTo>
                    <a:pt x="140" y="11"/>
                  </a:lnTo>
                  <a:lnTo>
                    <a:pt x="154" y="21"/>
                  </a:lnTo>
                  <a:lnTo>
                    <a:pt x="167" y="36"/>
                  </a:lnTo>
                  <a:lnTo>
                    <a:pt x="182" y="55"/>
                  </a:lnTo>
                  <a:lnTo>
                    <a:pt x="196" y="74"/>
                  </a:lnTo>
                  <a:lnTo>
                    <a:pt x="209" y="97"/>
                  </a:lnTo>
                  <a:lnTo>
                    <a:pt x="224" y="122"/>
                  </a:lnTo>
                  <a:lnTo>
                    <a:pt x="237" y="150"/>
                  </a:lnTo>
                  <a:lnTo>
                    <a:pt x="249" y="175"/>
                  </a:lnTo>
                  <a:lnTo>
                    <a:pt x="262" y="203"/>
                  </a:lnTo>
                  <a:lnTo>
                    <a:pt x="274" y="232"/>
                  </a:lnTo>
                  <a:lnTo>
                    <a:pt x="285" y="260"/>
                  </a:lnTo>
                  <a:lnTo>
                    <a:pt x="293" y="289"/>
                  </a:lnTo>
                  <a:lnTo>
                    <a:pt x="302" y="316"/>
                  </a:lnTo>
                  <a:lnTo>
                    <a:pt x="308" y="340"/>
                  </a:lnTo>
                  <a:lnTo>
                    <a:pt x="315" y="365"/>
                  </a:lnTo>
                  <a:lnTo>
                    <a:pt x="319" y="386"/>
                  </a:lnTo>
                  <a:lnTo>
                    <a:pt x="323" y="409"/>
                  </a:lnTo>
                  <a:lnTo>
                    <a:pt x="327" y="428"/>
                  </a:lnTo>
                  <a:lnTo>
                    <a:pt x="331" y="447"/>
                  </a:lnTo>
                  <a:lnTo>
                    <a:pt x="332" y="464"/>
                  </a:lnTo>
                  <a:lnTo>
                    <a:pt x="334" y="481"/>
                  </a:lnTo>
                  <a:lnTo>
                    <a:pt x="338" y="494"/>
                  </a:lnTo>
                  <a:lnTo>
                    <a:pt x="340" y="509"/>
                  </a:lnTo>
                  <a:lnTo>
                    <a:pt x="340" y="519"/>
                  </a:lnTo>
                  <a:lnTo>
                    <a:pt x="342" y="530"/>
                  </a:lnTo>
                  <a:lnTo>
                    <a:pt x="342" y="538"/>
                  </a:lnTo>
                  <a:lnTo>
                    <a:pt x="344" y="548"/>
                  </a:lnTo>
                  <a:lnTo>
                    <a:pt x="344" y="559"/>
                  </a:lnTo>
                  <a:lnTo>
                    <a:pt x="346" y="563"/>
                  </a:lnTo>
                  <a:lnTo>
                    <a:pt x="353" y="567"/>
                  </a:lnTo>
                  <a:lnTo>
                    <a:pt x="357" y="567"/>
                  </a:lnTo>
                  <a:lnTo>
                    <a:pt x="363" y="570"/>
                  </a:lnTo>
                  <a:lnTo>
                    <a:pt x="370" y="570"/>
                  </a:lnTo>
                  <a:lnTo>
                    <a:pt x="378" y="574"/>
                  </a:lnTo>
                  <a:lnTo>
                    <a:pt x="386" y="578"/>
                  </a:lnTo>
                  <a:lnTo>
                    <a:pt x="397" y="580"/>
                  </a:lnTo>
                  <a:lnTo>
                    <a:pt x="410" y="584"/>
                  </a:lnTo>
                  <a:lnTo>
                    <a:pt x="424" y="586"/>
                  </a:lnTo>
                  <a:lnTo>
                    <a:pt x="439" y="587"/>
                  </a:lnTo>
                  <a:lnTo>
                    <a:pt x="454" y="589"/>
                  </a:lnTo>
                  <a:lnTo>
                    <a:pt x="471" y="591"/>
                  </a:lnTo>
                  <a:lnTo>
                    <a:pt x="492" y="593"/>
                  </a:lnTo>
                  <a:lnTo>
                    <a:pt x="511" y="591"/>
                  </a:lnTo>
                  <a:lnTo>
                    <a:pt x="532" y="591"/>
                  </a:lnTo>
                  <a:lnTo>
                    <a:pt x="555" y="591"/>
                  </a:lnTo>
                  <a:lnTo>
                    <a:pt x="578" y="591"/>
                  </a:lnTo>
                  <a:lnTo>
                    <a:pt x="601" y="589"/>
                  </a:lnTo>
                  <a:lnTo>
                    <a:pt x="623" y="589"/>
                  </a:lnTo>
                  <a:lnTo>
                    <a:pt x="644" y="587"/>
                  </a:lnTo>
                  <a:lnTo>
                    <a:pt x="667" y="587"/>
                  </a:lnTo>
                  <a:lnTo>
                    <a:pt x="684" y="584"/>
                  </a:lnTo>
                  <a:lnTo>
                    <a:pt x="705" y="584"/>
                  </a:lnTo>
                  <a:lnTo>
                    <a:pt x="720" y="580"/>
                  </a:lnTo>
                  <a:lnTo>
                    <a:pt x="735" y="580"/>
                  </a:lnTo>
                  <a:lnTo>
                    <a:pt x="745" y="578"/>
                  </a:lnTo>
                  <a:lnTo>
                    <a:pt x="755" y="578"/>
                  </a:lnTo>
                  <a:lnTo>
                    <a:pt x="760" y="578"/>
                  </a:lnTo>
                  <a:lnTo>
                    <a:pt x="764" y="578"/>
                  </a:lnTo>
                  <a:lnTo>
                    <a:pt x="697" y="732"/>
                  </a:lnTo>
                  <a:lnTo>
                    <a:pt x="694" y="732"/>
                  </a:lnTo>
                  <a:lnTo>
                    <a:pt x="682" y="734"/>
                  </a:lnTo>
                  <a:lnTo>
                    <a:pt x="665" y="738"/>
                  </a:lnTo>
                  <a:lnTo>
                    <a:pt x="644" y="741"/>
                  </a:lnTo>
                  <a:lnTo>
                    <a:pt x="616" y="743"/>
                  </a:lnTo>
                  <a:lnTo>
                    <a:pt x="583" y="747"/>
                  </a:lnTo>
                  <a:lnTo>
                    <a:pt x="549" y="749"/>
                  </a:lnTo>
                  <a:lnTo>
                    <a:pt x="511" y="753"/>
                  </a:lnTo>
                  <a:lnTo>
                    <a:pt x="471" y="753"/>
                  </a:lnTo>
                  <a:lnTo>
                    <a:pt x="431" y="755"/>
                  </a:lnTo>
                  <a:lnTo>
                    <a:pt x="390" y="753"/>
                  </a:lnTo>
                  <a:lnTo>
                    <a:pt x="348" y="753"/>
                  </a:lnTo>
                  <a:lnTo>
                    <a:pt x="306" y="747"/>
                  </a:lnTo>
                  <a:lnTo>
                    <a:pt x="270" y="740"/>
                  </a:lnTo>
                  <a:lnTo>
                    <a:pt x="232" y="728"/>
                  </a:lnTo>
                  <a:lnTo>
                    <a:pt x="199" y="717"/>
                  </a:lnTo>
                  <a:lnTo>
                    <a:pt x="167" y="702"/>
                  </a:lnTo>
                  <a:lnTo>
                    <a:pt x="140" y="683"/>
                  </a:lnTo>
                  <a:lnTo>
                    <a:pt x="116" y="662"/>
                  </a:lnTo>
                  <a:lnTo>
                    <a:pt x="97" y="641"/>
                  </a:lnTo>
                  <a:lnTo>
                    <a:pt x="76" y="616"/>
                  </a:lnTo>
                  <a:lnTo>
                    <a:pt x="63" y="591"/>
                  </a:lnTo>
                  <a:lnTo>
                    <a:pt x="49" y="567"/>
                  </a:lnTo>
                  <a:lnTo>
                    <a:pt x="40" y="540"/>
                  </a:lnTo>
                  <a:lnTo>
                    <a:pt x="28" y="511"/>
                  </a:lnTo>
                  <a:lnTo>
                    <a:pt x="21" y="485"/>
                  </a:lnTo>
                  <a:lnTo>
                    <a:pt x="15" y="456"/>
                  </a:lnTo>
                  <a:lnTo>
                    <a:pt x="11" y="430"/>
                  </a:lnTo>
                  <a:lnTo>
                    <a:pt x="7" y="401"/>
                  </a:lnTo>
                  <a:lnTo>
                    <a:pt x="4" y="374"/>
                  </a:lnTo>
                  <a:lnTo>
                    <a:pt x="4" y="348"/>
                  </a:lnTo>
                  <a:lnTo>
                    <a:pt x="4" y="325"/>
                  </a:lnTo>
                  <a:lnTo>
                    <a:pt x="0" y="300"/>
                  </a:lnTo>
                  <a:lnTo>
                    <a:pt x="0" y="279"/>
                  </a:lnTo>
                  <a:lnTo>
                    <a:pt x="0" y="258"/>
                  </a:lnTo>
                  <a:lnTo>
                    <a:pt x="0" y="241"/>
                  </a:lnTo>
                  <a:lnTo>
                    <a:pt x="0" y="224"/>
                  </a:lnTo>
                  <a:lnTo>
                    <a:pt x="2" y="211"/>
                  </a:lnTo>
                  <a:lnTo>
                    <a:pt x="4" y="196"/>
                  </a:lnTo>
                  <a:lnTo>
                    <a:pt x="4" y="186"/>
                  </a:lnTo>
                  <a:lnTo>
                    <a:pt x="4" y="175"/>
                  </a:lnTo>
                  <a:lnTo>
                    <a:pt x="7" y="167"/>
                  </a:lnTo>
                  <a:lnTo>
                    <a:pt x="7" y="158"/>
                  </a:lnTo>
                  <a:lnTo>
                    <a:pt x="9" y="154"/>
                  </a:lnTo>
                  <a:lnTo>
                    <a:pt x="11" y="146"/>
                  </a:lnTo>
                  <a:lnTo>
                    <a:pt x="11" y="144"/>
                  </a:lnTo>
                  <a:close/>
                </a:path>
              </a:pathLst>
            </a:custGeom>
            <a:solidFill>
              <a:srgbClr val="A84A3D"/>
            </a:solidFill>
            <a:ln w="9525">
              <a:noFill/>
              <a:miter lim="800000"/>
              <a:headEnd/>
              <a:tailEnd/>
            </a:ln>
          </p:spPr>
          <p:txBody>
            <a:bodyPr>
              <a:prstTxWarp prst="textNoShape">
                <a:avLst/>
              </a:prstTxWarp>
            </a:bodyPr>
            <a:lstStyle/>
            <a:p>
              <a:endParaRPr lang="en-US"/>
            </a:p>
          </p:txBody>
        </p:sp>
        <p:sp>
          <p:nvSpPr>
            <p:cNvPr id="50261" name="Freeform 285"/>
            <p:cNvSpPr>
              <a:spLocks/>
            </p:cNvSpPr>
            <p:nvPr/>
          </p:nvSpPr>
          <p:spPr bwMode="auto">
            <a:xfrm>
              <a:off x="3983" y="3516"/>
              <a:ext cx="148" cy="128"/>
            </a:xfrm>
            <a:custGeom>
              <a:avLst/>
              <a:gdLst>
                <a:gd name="T0" fmla="*/ 0 w 297"/>
                <a:gd name="T1" fmla="*/ 0 h 257"/>
                <a:gd name="T2" fmla="*/ 0 w 297"/>
                <a:gd name="T3" fmla="*/ 0 h 257"/>
                <a:gd name="T4" fmla="*/ 0 w 297"/>
                <a:gd name="T5" fmla="*/ 0 h 257"/>
                <a:gd name="T6" fmla="*/ 0 w 297"/>
                <a:gd name="T7" fmla="*/ 0 h 257"/>
                <a:gd name="T8" fmla="*/ 0 w 297"/>
                <a:gd name="T9" fmla="*/ 0 h 257"/>
                <a:gd name="T10" fmla="*/ 0 w 297"/>
                <a:gd name="T11" fmla="*/ 0 h 257"/>
                <a:gd name="T12" fmla="*/ 0 w 297"/>
                <a:gd name="T13" fmla="*/ 0 h 257"/>
                <a:gd name="T14" fmla="*/ 0 w 297"/>
                <a:gd name="T15" fmla="*/ 0 h 257"/>
                <a:gd name="T16" fmla="*/ 0 w 297"/>
                <a:gd name="T17" fmla="*/ 0 h 257"/>
                <a:gd name="T18" fmla="*/ 0 w 297"/>
                <a:gd name="T19" fmla="*/ 0 h 257"/>
                <a:gd name="T20" fmla="*/ 0 w 297"/>
                <a:gd name="T21" fmla="*/ 0 h 257"/>
                <a:gd name="T22" fmla="*/ 0 w 297"/>
                <a:gd name="T23" fmla="*/ 0 h 257"/>
                <a:gd name="T24" fmla="*/ 0 w 297"/>
                <a:gd name="T25" fmla="*/ 0 h 257"/>
                <a:gd name="T26" fmla="*/ 0 w 297"/>
                <a:gd name="T27" fmla="*/ 0 h 257"/>
                <a:gd name="T28" fmla="*/ 0 w 297"/>
                <a:gd name="T29" fmla="*/ 0 h 257"/>
                <a:gd name="T30" fmla="*/ 0 w 297"/>
                <a:gd name="T31" fmla="*/ 0 h 257"/>
                <a:gd name="T32" fmla="*/ 0 w 297"/>
                <a:gd name="T33" fmla="*/ 0 h 257"/>
                <a:gd name="T34" fmla="*/ 0 w 297"/>
                <a:gd name="T35" fmla="*/ 0 h 257"/>
                <a:gd name="T36" fmla="*/ 0 w 297"/>
                <a:gd name="T37" fmla="*/ 0 h 257"/>
                <a:gd name="T38" fmla="*/ 0 w 297"/>
                <a:gd name="T39" fmla="*/ 0 h 257"/>
                <a:gd name="T40" fmla="*/ 0 w 297"/>
                <a:gd name="T41" fmla="*/ 0 h 257"/>
                <a:gd name="T42" fmla="*/ 0 w 297"/>
                <a:gd name="T43" fmla="*/ 0 h 257"/>
                <a:gd name="T44" fmla="*/ 0 w 297"/>
                <a:gd name="T45" fmla="*/ 0 h 257"/>
                <a:gd name="T46" fmla="*/ 0 w 297"/>
                <a:gd name="T47" fmla="*/ 0 h 257"/>
                <a:gd name="T48" fmla="*/ 0 w 297"/>
                <a:gd name="T49" fmla="*/ 0 h 257"/>
                <a:gd name="T50" fmla="*/ 0 w 297"/>
                <a:gd name="T51" fmla="*/ 0 h 257"/>
                <a:gd name="T52" fmla="*/ 0 w 297"/>
                <a:gd name="T53" fmla="*/ 0 h 257"/>
                <a:gd name="T54" fmla="*/ 0 w 297"/>
                <a:gd name="T55" fmla="*/ 0 h 257"/>
                <a:gd name="T56" fmla="*/ 0 w 297"/>
                <a:gd name="T57" fmla="*/ 0 h 257"/>
                <a:gd name="T58" fmla="*/ 0 w 297"/>
                <a:gd name="T59" fmla="*/ 0 h 257"/>
                <a:gd name="T60" fmla="*/ 0 w 297"/>
                <a:gd name="T61" fmla="*/ 0 h 257"/>
                <a:gd name="T62" fmla="*/ 0 w 297"/>
                <a:gd name="T63" fmla="*/ 0 h 257"/>
                <a:gd name="T64" fmla="*/ 0 w 297"/>
                <a:gd name="T65" fmla="*/ 0 h 257"/>
                <a:gd name="T66" fmla="*/ 0 w 297"/>
                <a:gd name="T67" fmla="*/ 0 h 25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97"/>
                <a:gd name="T103" fmla="*/ 0 h 257"/>
                <a:gd name="T104" fmla="*/ 297 w 297"/>
                <a:gd name="T105" fmla="*/ 257 h 25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97" h="257">
                  <a:moveTo>
                    <a:pt x="297" y="31"/>
                  </a:moveTo>
                  <a:lnTo>
                    <a:pt x="293" y="29"/>
                  </a:lnTo>
                  <a:lnTo>
                    <a:pt x="283" y="23"/>
                  </a:lnTo>
                  <a:lnTo>
                    <a:pt x="276" y="19"/>
                  </a:lnTo>
                  <a:lnTo>
                    <a:pt x="268" y="15"/>
                  </a:lnTo>
                  <a:lnTo>
                    <a:pt x="259" y="12"/>
                  </a:lnTo>
                  <a:lnTo>
                    <a:pt x="249" y="10"/>
                  </a:lnTo>
                  <a:lnTo>
                    <a:pt x="238" y="4"/>
                  </a:lnTo>
                  <a:lnTo>
                    <a:pt x="226" y="4"/>
                  </a:lnTo>
                  <a:lnTo>
                    <a:pt x="213" y="0"/>
                  </a:lnTo>
                  <a:lnTo>
                    <a:pt x="200" y="2"/>
                  </a:lnTo>
                  <a:lnTo>
                    <a:pt x="186" y="2"/>
                  </a:lnTo>
                  <a:lnTo>
                    <a:pt x="173" y="4"/>
                  </a:lnTo>
                  <a:lnTo>
                    <a:pt x="160" y="10"/>
                  </a:lnTo>
                  <a:lnTo>
                    <a:pt x="147" y="17"/>
                  </a:lnTo>
                  <a:lnTo>
                    <a:pt x="131" y="23"/>
                  </a:lnTo>
                  <a:lnTo>
                    <a:pt x="118" y="33"/>
                  </a:lnTo>
                  <a:lnTo>
                    <a:pt x="103" y="46"/>
                  </a:lnTo>
                  <a:lnTo>
                    <a:pt x="91" y="57"/>
                  </a:lnTo>
                  <a:lnTo>
                    <a:pt x="78" y="71"/>
                  </a:lnTo>
                  <a:lnTo>
                    <a:pt x="67" y="86"/>
                  </a:lnTo>
                  <a:lnTo>
                    <a:pt x="55" y="99"/>
                  </a:lnTo>
                  <a:lnTo>
                    <a:pt x="46" y="114"/>
                  </a:lnTo>
                  <a:lnTo>
                    <a:pt x="34" y="128"/>
                  </a:lnTo>
                  <a:lnTo>
                    <a:pt x="27" y="141"/>
                  </a:lnTo>
                  <a:lnTo>
                    <a:pt x="17" y="150"/>
                  </a:lnTo>
                  <a:lnTo>
                    <a:pt x="12" y="162"/>
                  </a:lnTo>
                  <a:lnTo>
                    <a:pt x="6" y="171"/>
                  </a:lnTo>
                  <a:lnTo>
                    <a:pt x="4" y="179"/>
                  </a:lnTo>
                  <a:lnTo>
                    <a:pt x="0" y="183"/>
                  </a:lnTo>
                  <a:lnTo>
                    <a:pt x="0" y="185"/>
                  </a:lnTo>
                  <a:lnTo>
                    <a:pt x="188" y="257"/>
                  </a:lnTo>
                  <a:lnTo>
                    <a:pt x="297" y="31"/>
                  </a:lnTo>
                  <a:close/>
                </a:path>
              </a:pathLst>
            </a:custGeom>
            <a:solidFill>
              <a:srgbClr val="A84A3D"/>
            </a:solidFill>
            <a:ln w="9525">
              <a:noFill/>
              <a:miter lim="800000"/>
              <a:headEnd/>
              <a:tailEnd/>
            </a:ln>
          </p:spPr>
          <p:txBody>
            <a:bodyPr>
              <a:prstTxWarp prst="textNoShape">
                <a:avLst/>
              </a:prstTxWarp>
            </a:bodyPr>
            <a:lstStyle/>
            <a:p>
              <a:endParaRPr lang="en-US"/>
            </a:p>
          </p:txBody>
        </p:sp>
        <p:sp>
          <p:nvSpPr>
            <p:cNvPr id="50262" name="Freeform 286"/>
            <p:cNvSpPr>
              <a:spLocks/>
            </p:cNvSpPr>
            <p:nvPr/>
          </p:nvSpPr>
          <p:spPr bwMode="auto">
            <a:xfrm>
              <a:off x="4077" y="3509"/>
              <a:ext cx="520" cy="440"/>
            </a:xfrm>
            <a:custGeom>
              <a:avLst/>
              <a:gdLst>
                <a:gd name="T0" fmla="*/ 1 w 1040"/>
                <a:gd name="T1" fmla="*/ 1 h 878"/>
                <a:gd name="T2" fmla="*/ 1 w 1040"/>
                <a:gd name="T3" fmla="*/ 1 h 878"/>
                <a:gd name="T4" fmla="*/ 1 w 1040"/>
                <a:gd name="T5" fmla="*/ 1 h 878"/>
                <a:gd name="T6" fmla="*/ 1 w 1040"/>
                <a:gd name="T7" fmla="*/ 1 h 878"/>
                <a:gd name="T8" fmla="*/ 1 w 1040"/>
                <a:gd name="T9" fmla="*/ 1 h 878"/>
                <a:gd name="T10" fmla="*/ 1 w 1040"/>
                <a:gd name="T11" fmla="*/ 1 h 878"/>
                <a:gd name="T12" fmla="*/ 1 w 1040"/>
                <a:gd name="T13" fmla="*/ 0 h 878"/>
                <a:gd name="T14" fmla="*/ 1 w 1040"/>
                <a:gd name="T15" fmla="*/ 1 h 878"/>
                <a:gd name="T16" fmla="*/ 1 w 1040"/>
                <a:gd name="T17" fmla="*/ 1 h 878"/>
                <a:gd name="T18" fmla="*/ 1 w 1040"/>
                <a:gd name="T19" fmla="*/ 1 h 878"/>
                <a:gd name="T20" fmla="*/ 1 w 1040"/>
                <a:gd name="T21" fmla="*/ 1 h 878"/>
                <a:gd name="T22" fmla="*/ 1 w 1040"/>
                <a:gd name="T23" fmla="*/ 1 h 878"/>
                <a:gd name="T24" fmla="*/ 1 w 1040"/>
                <a:gd name="T25" fmla="*/ 1 h 878"/>
                <a:gd name="T26" fmla="*/ 1 w 1040"/>
                <a:gd name="T27" fmla="*/ 1 h 878"/>
                <a:gd name="T28" fmla="*/ 1 w 1040"/>
                <a:gd name="T29" fmla="*/ 1 h 878"/>
                <a:gd name="T30" fmla="*/ 1 w 1040"/>
                <a:gd name="T31" fmla="*/ 1 h 878"/>
                <a:gd name="T32" fmla="*/ 1 w 1040"/>
                <a:gd name="T33" fmla="*/ 1 h 878"/>
                <a:gd name="T34" fmla="*/ 1 w 1040"/>
                <a:gd name="T35" fmla="*/ 1 h 878"/>
                <a:gd name="T36" fmla="*/ 1 w 1040"/>
                <a:gd name="T37" fmla="*/ 1 h 878"/>
                <a:gd name="T38" fmla="*/ 1 w 1040"/>
                <a:gd name="T39" fmla="*/ 1 h 878"/>
                <a:gd name="T40" fmla="*/ 1 w 1040"/>
                <a:gd name="T41" fmla="*/ 1 h 878"/>
                <a:gd name="T42" fmla="*/ 1 w 1040"/>
                <a:gd name="T43" fmla="*/ 1 h 878"/>
                <a:gd name="T44" fmla="*/ 1 w 1040"/>
                <a:gd name="T45" fmla="*/ 1 h 878"/>
                <a:gd name="T46" fmla="*/ 1 w 1040"/>
                <a:gd name="T47" fmla="*/ 1 h 878"/>
                <a:gd name="T48" fmla="*/ 1 w 1040"/>
                <a:gd name="T49" fmla="*/ 1 h 878"/>
                <a:gd name="T50" fmla="*/ 1 w 1040"/>
                <a:gd name="T51" fmla="*/ 1 h 878"/>
                <a:gd name="T52" fmla="*/ 1 w 1040"/>
                <a:gd name="T53" fmla="*/ 1 h 878"/>
                <a:gd name="T54" fmla="*/ 1 w 1040"/>
                <a:gd name="T55" fmla="*/ 1 h 878"/>
                <a:gd name="T56" fmla="*/ 1 w 1040"/>
                <a:gd name="T57" fmla="*/ 1 h 878"/>
                <a:gd name="T58" fmla="*/ 1 w 1040"/>
                <a:gd name="T59" fmla="*/ 1 h 878"/>
                <a:gd name="T60" fmla="*/ 1 w 1040"/>
                <a:gd name="T61" fmla="*/ 1 h 878"/>
                <a:gd name="T62" fmla="*/ 1 w 1040"/>
                <a:gd name="T63" fmla="*/ 1 h 878"/>
                <a:gd name="T64" fmla="*/ 1 w 1040"/>
                <a:gd name="T65" fmla="*/ 1 h 878"/>
                <a:gd name="T66" fmla="*/ 1 w 1040"/>
                <a:gd name="T67" fmla="*/ 1 h 878"/>
                <a:gd name="T68" fmla="*/ 1 w 1040"/>
                <a:gd name="T69" fmla="*/ 1 h 878"/>
                <a:gd name="T70" fmla="*/ 1 w 1040"/>
                <a:gd name="T71" fmla="*/ 1 h 878"/>
                <a:gd name="T72" fmla="*/ 1 w 1040"/>
                <a:gd name="T73" fmla="*/ 1 h 878"/>
                <a:gd name="T74" fmla="*/ 1 w 1040"/>
                <a:gd name="T75" fmla="*/ 1 h 878"/>
                <a:gd name="T76" fmla="*/ 1 w 1040"/>
                <a:gd name="T77" fmla="*/ 1 h 878"/>
                <a:gd name="T78" fmla="*/ 1 w 1040"/>
                <a:gd name="T79" fmla="*/ 1 h 878"/>
                <a:gd name="T80" fmla="*/ 1 w 1040"/>
                <a:gd name="T81" fmla="*/ 1 h 878"/>
                <a:gd name="T82" fmla="*/ 1 w 1040"/>
                <a:gd name="T83" fmla="*/ 1 h 878"/>
                <a:gd name="T84" fmla="*/ 1 w 1040"/>
                <a:gd name="T85" fmla="*/ 1 h 878"/>
                <a:gd name="T86" fmla="*/ 1 w 1040"/>
                <a:gd name="T87" fmla="*/ 1 h 878"/>
                <a:gd name="T88" fmla="*/ 1 w 1040"/>
                <a:gd name="T89" fmla="*/ 1 h 878"/>
                <a:gd name="T90" fmla="*/ 1 w 1040"/>
                <a:gd name="T91" fmla="*/ 1 h 878"/>
                <a:gd name="T92" fmla="*/ 0 w 1040"/>
                <a:gd name="T93" fmla="*/ 1 h 878"/>
                <a:gd name="T94" fmla="*/ 0 w 1040"/>
                <a:gd name="T95" fmla="*/ 1 h 878"/>
                <a:gd name="T96" fmla="*/ 0 w 1040"/>
                <a:gd name="T97" fmla="*/ 1 h 878"/>
                <a:gd name="T98" fmla="*/ 0 w 1040"/>
                <a:gd name="T99" fmla="*/ 1 h 87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040"/>
                <a:gd name="T151" fmla="*/ 0 h 878"/>
                <a:gd name="T152" fmla="*/ 1040 w 1040"/>
                <a:gd name="T153" fmla="*/ 878 h 87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040" h="878">
                  <a:moveTo>
                    <a:pt x="2" y="220"/>
                  </a:moveTo>
                  <a:lnTo>
                    <a:pt x="2" y="217"/>
                  </a:lnTo>
                  <a:lnTo>
                    <a:pt x="2" y="213"/>
                  </a:lnTo>
                  <a:lnTo>
                    <a:pt x="4" y="207"/>
                  </a:lnTo>
                  <a:lnTo>
                    <a:pt x="6" y="200"/>
                  </a:lnTo>
                  <a:lnTo>
                    <a:pt x="8" y="190"/>
                  </a:lnTo>
                  <a:lnTo>
                    <a:pt x="10" y="181"/>
                  </a:lnTo>
                  <a:lnTo>
                    <a:pt x="14" y="167"/>
                  </a:lnTo>
                  <a:lnTo>
                    <a:pt x="17" y="156"/>
                  </a:lnTo>
                  <a:lnTo>
                    <a:pt x="21" y="143"/>
                  </a:lnTo>
                  <a:lnTo>
                    <a:pt x="25" y="127"/>
                  </a:lnTo>
                  <a:lnTo>
                    <a:pt x="29" y="114"/>
                  </a:lnTo>
                  <a:lnTo>
                    <a:pt x="36" y="99"/>
                  </a:lnTo>
                  <a:lnTo>
                    <a:pt x="40" y="85"/>
                  </a:lnTo>
                  <a:lnTo>
                    <a:pt x="48" y="72"/>
                  </a:lnTo>
                  <a:lnTo>
                    <a:pt x="54" y="61"/>
                  </a:lnTo>
                  <a:lnTo>
                    <a:pt x="61" y="49"/>
                  </a:lnTo>
                  <a:lnTo>
                    <a:pt x="67" y="38"/>
                  </a:lnTo>
                  <a:lnTo>
                    <a:pt x="75" y="30"/>
                  </a:lnTo>
                  <a:lnTo>
                    <a:pt x="82" y="23"/>
                  </a:lnTo>
                  <a:lnTo>
                    <a:pt x="90" y="17"/>
                  </a:lnTo>
                  <a:lnTo>
                    <a:pt x="97" y="9"/>
                  </a:lnTo>
                  <a:lnTo>
                    <a:pt x="105" y="6"/>
                  </a:lnTo>
                  <a:lnTo>
                    <a:pt x="114" y="2"/>
                  </a:lnTo>
                  <a:lnTo>
                    <a:pt x="124" y="2"/>
                  </a:lnTo>
                  <a:lnTo>
                    <a:pt x="132" y="0"/>
                  </a:lnTo>
                  <a:lnTo>
                    <a:pt x="141" y="0"/>
                  </a:lnTo>
                  <a:lnTo>
                    <a:pt x="151" y="0"/>
                  </a:lnTo>
                  <a:lnTo>
                    <a:pt x="162" y="4"/>
                  </a:lnTo>
                  <a:lnTo>
                    <a:pt x="170" y="6"/>
                  </a:lnTo>
                  <a:lnTo>
                    <a:pt x="181" y="9"/>
                  </a:lnTo>
                  <a:lnTo>
                    <a:pt x="190" y="13"/>
                  </a:lnTo>
                  <a:lnTo>
                    <a:pt x="202" y="21"/>
                  </a:lnTo>
                  <a:lnTo>
                    <a:pt x="209" y="25"/>
                  </a:lnTo>
                  <a:lnTo>
                    <a:pt x="221" y="30"/>
                  </a:lnTo>
                  <a:lnTo>
                    <a:pt x="230" y="38"/>
                  </a:lnTo>
                  <a:lnTo>
                    <a:pt x="240" y="46"/>
                  </a:lnTo>
                  <a:lnTo>
                    <a:pt x="249" y="53"/>
                  </a:lnTo>
                  <a:lnTo>
                    <a:pt x="259" y="63"/>
                  </a:lnTo>
                  <a:lnTo>
                    <a:pt x="268" y="72"/>
                  </a:lnTo>
                  <a:lnTo>
                    <a:pt x="278" y="82"/>
                  </a:lnTo>
                  <a:lnTo>
                    <a:pt x="287" y="91"/>
                  </a:lnTo>
                  <a:lnTo>
                    <a:pt x="299" y="103"/>
                  </a:lnTo>
                  <a:lnTo>
                    <a:pt x="306" y="112"/>
                  </a:lnTo>
                  <a:lnTo>
                    <a:pt x="320" y="124"/>
                  </a:lnTo>
                  <a:lnTo>
                    <a:pt x="327" y="135"/>
                  </a:lnTo>
                  <a:lnTo>
                    <a:pt x="339" y="146"/>
                  </a:lnTo>
                  <a:lnTo>
                    <a:pt x="346" y="160"/>
                  </a:lnTo>
                  <a:lnTo>
                    <a:pt x="360" y="171"/>
                  </a:lnTo>
                  <a:lnTo>
                    <a:pt x="367" y="182"/>
                  </a:lnTo>
                  <a:lnTo>
                    <a:pt x="377" y="194"/>
                  </a:lnTo>
                  <a:lnTo>
                    <a:pt x="386" y="205"/>
                  </a:lnTo>
                  <a:lnTo>
                    <a:pt x="396" y="217"/>
                  </a:lnTo>
                  <a:lnTo>
                    <a:pt x="405" y="228"/>
                  </a:lnTo>
                  <a:lnTo>
                    <a:pt x="415" y="241"/>
                  </a:lnTo>
                  <a:lnTo>
                    <a:pt x="424" y="255"/>
                  </a:lnTo>
                  <a:lnTo>
                    <a:pt x="434" y="268"/>
                  </a:lnTo>
                  <a:lnTo>
                    <a:pt x="441" y="279"/>
                  </a:lnTo>
                  <a:lnTo>
                    <a:pt x="451" y="293"/>
                  </a:lnTo>
                  <a:lnTo>
                    <a:pt x="459" y="304"/>
                  </a:lnTo>
                  <a:lnTo>
                    <a:pt x="468" y="319"/>
                  </a:lnTo>
                  <a:lnTo>
                    <a:pt x="474" y="331"/>
                  </a:lnTo>
                  <a:lnTo>
                    <a:pt x="481" y="346"/>
                  </a:lnTo>
                  <a:lnTo>
                    <a:pt x="489" y="359"/>
                  </a:lnTo>
                  <a:lnTo>
                    <a:pt x="497" y="374"/>
                  </a:lnTo>
                  <a:lnTo>
                    <a:pt x="500" y="388"/>
                  </a:lnTo>
                  <a:lnTo>
                    <a:pt x="506" y="401"/>
                  </a:lnTo>
                  <a:lnTo>
                    <a:pt x="512" y="416"/>
                  </a:lnTo>
                  <a:lnTo>
                    <a:pt x="516" y="432"/>
                  </a:lnTo>
                  <a:lnTo>
                    <a:pt x="519" y="445"/>
                  </a:lnTo>
                  <a:lnTo>
                    <a:pt x="525" y="458"/>
                  </a:lnTo>
                  <a:lnTo>
                    <a:pt x="529" y="471"/>
                  </a:lnTo>
                  <a:lnTo>
                    <a:pt x="533" y="487"/>
                  </a:lnTo>
                  <a:lnTo>
                    <a:pt x="533" y="496"/>
                  </a:lnTo>
                  <a:lnTo>
                    <a:pt x="536" y="508"/>
                  </a:lnTo>
                  <a:lnTo>
                    <a:pt x="536" y="515"/>
                  </a:lnTo>
                  <a:lnTo>
                    <a:pt x="540" y="525"/>
                  </a:lnTo>
                  <a:lnTo>
                    <a:pt x="542" y="536"/>
                  </a:lnTo>
                  <a:lnTo>
                    <a:pt x="544" y="540"/>
                  </a:lnTo>
                  <a:lnTo>
                    <a:pt x="550" y="538"/>
                  </a:lnTo>
                  <a:lnTo>
                    <a:pt x="559" y="534"/>
                  </a:lnTo>
                  <a:lnTo>
                    <a:pt x="573" y="532"/>
                  </a:lnTo>
                  <a:lnTo>
                    <a:pt x="588" y="527"/>
                  </a:lnTo>
                  <a:lnTo>
                    <a:pt x="607" y="523"/>
                  </a:lnTo>
                  <a:lnTo>
                    <a:pt x="626" y="519"/>
                  </a:lnTo>
                  <a:lnTo>
                    <a:pt x="649" y="515"/>
                  </a:lnTo>
                  <a:lnTo>
                    <a:pt x="671" y="511"/>
                  </a:lnTo>
                  <a:lnTo>
                    <a:pt x="696" y="508"/>
                  </a:lnTo>
                  <a:lnTo>
                    <a:pt x="721" y="504"/>
                  </a:lnTo>
                  <a:lnTo>
                    <a:pt x="747" y="500"/>
                  </a:lnTo>
                  <a:lnTo>
                    <a:pt x="772" y="498"/>
                  </a:lnTo>
                  <a:lnTo>
                    <a:pt x="797" y="498"/>
                  </a:lnTo>
                  <a:lnTo>
                    <a:pt x="822" y="496"/>
                  </a:lnTo>
                  <a:lnTo>
                    <a:pt x="846" y="500"/>
                  </a:lnTo>
                  <a:lnTo>
                    <a:pt x="867" y="502"/>
                  </a:lnTo>
                  <a:lnTo>
                    <a:pt x="886" y="506"/>
                  </a:lnTo>
                  <a:lnTo>
                    <a:pt x="905" y="511"/>
                  </a:lnTo>
                  <a:lnTo>
                    <a:pt x="922" y="517"/>
                  </a:lnTo>
                  <a:lnTo>
                    <a:pt x="939" y="523"/>
                  </a:lnTo>
                  <a:lnTo>
                    <a:pt x="955" y="532"/>
                  </a:lnTo>
                  <a:lnTo>
                    <a:pt x="968" y="540"/>
                  </a:lnTo>
                  <a:lnTo>
                    <a:pt x="979" y="548"/>
                  </a:lnTo>
                  <a:lnTo>
                    <a:pt x="991" y="555"/>
                  </a:lnTo>
                  <a:lnTo>
                    <a:pt x="1000" y="563"/>
                  </a:lnTo>
                  <a:lnTo>
                    <a:pt x="1008" y="568"/>
                  </a:lnTo>
                  <a:lnTo>
                    <a:pt x="1016" y="576"/>
                  </a:lnTo>
                  <a:lnTo>
                    <a:pt x="1023" y="586"/>
                  </a:lnTo>
                  <a:lnTo>
                    <a:pt x="1027" y="589"/>
                  </a:lnTo>
                  <a:lnTo>
                    <a:pt x="1027" y="593"/>
                  </a:lnTo>
                  <a:lnTo>
                    <a:pt x="1033" y="603"/>
                  </a:lnTo>
                  <a:lnTo>
                    <a:pt x="1033" y="608"/>
                  </a:lnTo>
                  <a:lnTo>
                    <a:pt x="1036" y="618"/>
                  </a:lnTo>
                  <a:lnTo>
                    <a:pt x="1038" y="625"/>
                  </a:lnTo>
                  <a:lnTo>
                    <a:pt x="1040" y="637"/>
                  </a:lnTo>
                  <a:lnTo>
                    <a:pt x="1040" y="646"/>
                  </a:lnTo>
                  <a:lnTo>
                    <a:pt x="1040" y="658"/>
                  </a:lnTo>
                  <a:lnTo>
                    <a:pt x="1040" y="667"/>
                  </a:lnTo>
                  <a:lnTo>
                    <a:pt x="1040" y="679"/>
                  </a:lnTo>
                  <a:lnTo>
                    <a:pt x="1035" y="690"/>
                  </a:lnTo>
                  <a:lnTo>
                    <a:pt x="1031" y="702"/>
                  </a:lnTo>
                  <a:lnTo>
                    <a:pt x="1023" y="709"/>
                  </a:lnTo>
                  <a:lnTo>
                    <a:pt x="1017" y="721"/>
                  </a:lnTo>
                  <a:lnTo>
                    <a:pt x="1006" y="728"/>
                  </a:lnTo>
                  <a:lnTo>
                    <a:pt x="997" y="738"/>
                  </a:lnTo>
                  <a:lnTo>
                    <a:pt x="983" y="745"/>
                  </a:lnTo>
                  <a:lnTo>
                    <a:pt x="970" y="757"/>
                  </a:lnTo>
                  <a:lnTo>
                    <a:pt x="955" y="764"/>
                  </a:lnTo>
                  <a:lnTo>
                    <a:pt x="939" y="774"/>
                  </a:lnTo>
                  <a:lnTo>
                    <a:pt x="922" y="781"/>
                  </a:lnTo>
                  <a:lnTo>
                    <a:pt x="905" y="793"/>
                  </a:lnTo>
                  <a:lnTo>
                    <a:pt x="886" y="800"/>
                  </a:lnTo>
                  <a:lnTo>
                    <a:pt x="867" y="808"/>
                  </a:lnTo>
                  <a:lnTo>
                    <a:pt x="844" y="816"/>
                  </a:lnTo>
                  <a:lnTo>
                    <a:pt x="824" y="825"/>
                  </a:lnTo>
                  <a:lnTo>
                    <a:pt x="801" y="831"/>
                  </a:lnTo>
                  <a:lnTo>
                    <a:pt x="778" y="838"/>
                  </a:lnTo>
                  <a:lnTo>
                    <a:pt x="755" y="846"/>
                  </a:lnTo>
                  <a:lnTo>
                    <a:pt x="732" y="854"/>
                  </a:lnTo>
                  <a:lnTo>
                    <a:pt x="706" y="859"/>
                  </a:lnTo>
                  <a:lnTo>
                    <a:pt x="681" y="863"/>
                  </a:lnTo>
                  <a:lnTo>
                    <a:pt x="656" y="867"/>
                  </a:lnTo>
                  <a:lnTo>
                    <a:pt x="632" y="873"/>
                  </a:lnTo>
                  <a:lnTo>
                    <a:pt x="605" y="875"/>
                  </a:lnTo>
                  <a:lnTo>
                    <a:pt x="578" y="876"/>
                  </a:lnTo>
                  <a:lnTo>
                    <a:pt x="552" y="878"/>
                  </a:lnTo>
                  <a:lnTo>
                    <a:pt x="527" y="878"/>
                  </a:lnTo>
                  <a:lnTo>
                    <a:pt x="500" y="878"/>
                  </a:lnTo>
                  <a:lnTo>
                    <a:pt x="474" y="876"/>
                  </a:lnTo>
                  <a:lnTo>
                    <a:pt x="447" y="873"/>
                  </a:lnTo>
                  <a:lnTo>
                    <a:pt x="424" y="871"/>
                  </a:lnTo>
                  <a:lnTo>
                    <a:pt x="398" y="865"/>
                  </a:lnTo>
                  <a:lnTo>
                    <a:pt x="373" y="859"/>
                  </a:lnTo>
                  <a:lnTo>
                    <a:pt x="350" y="852"/>
                  </a:lnTo>
                  <a:lnTo>
                    <a:pt x="327" y="842"/>
                  </a:lnTo>
                  <a:lnTo>
                    <a:pt x="305" y="831"/>
                  </a:lnTo>
                  <a:lnTo>
                    <a:pt x="282" y="819"/>
                  </a:lnTo>
                  <a:lnTo>
                    <a:pt x="261" y="804"/>
                  </a:lnTo>
                  <a:lnTo>
                    <a:pt x="242" y="791"/>
                  </a:lnTo>
                  <a:lnTo>
                    <a:pt x="221" y="774"/>
                  </a:lnTo>
                  <a:lnTo>
                    <a:pt x="202" y="759"/>
                  </a:lnTo>
                  <a:lnTo>
                    <a:pt x="185" y="741"/>
                  </a:lnTo>
                  <a:lnTo>
                    <a:pt x="170" y="724"/>
                  </a:lnTo>
                  <a:lnTo>
                    <a:pt x="152" y="705"/>
                  </a:lnTo>
                  <a:lnTo>
                    <a:pt x="137" y="686"/>
                  </a:lnTo>
                  <a:lnTo>
                    <a:pt x="120" y="669"/>
                  </a:lnTo>
                  <a:lnTo>
                    <a:pt x="109" y="650"/>
                  </a:lnTo>
                  <a:lnTo>
                    <a:pt x="97" y="631"/>
                  </a:lnTo>
                  <a:lnTo>
                    <a:pt x="84" y="612"/>
                  </a:lnTo>
                  <a:lnTo>
                    <a:pt x="73" y="593"/>
                  </a:lnTo>
                  <a:lnTo>
                    <a:pt x="65" y="576"/>
                  </a:lnTo>
                  <a:lnTo>
                    <a:pt x="55" y="555"/>
                  </a:lnTo>
                  <a:lnTo>
                    <a:pt x="48" y="540"/>
                  </a:lnTo>
                  <a:lnTo>
                    <a:pt x="40" y="521"/>
                  </a:lnTo>
                  <a:lnTo>
                    <a:pt x="35" y="506"/>
                  </a:lnTo>
                  <a:lnTo>
                    <a:pt x="29" y="489"/>
                  </a:lnTo>
                  <a:lnTo>
                    <a:pt x="23" y="473"/>
                  </a:lnTo>
                  <a:lnTo>
                    <a:pt x="19" y="458"/>
                  </a:lnTo>
                  <a:lnTo>
                    <a:pt x="16" y="443"/>
                  </a:lnTo>
                  <a:lnTo>
                    <a:pt x="12" y="428"/>
                  </a:lnTo>
                  <a:lnTo>
                    <a:pt x="10" y="413"/>
                  </a:lnTo>
                  <a:lnTo>
                    <a:pt x="8" y="397"/>
                  </a:lnTo>
                  <a:lnTo>
                    <a:pt x="6" y="386"/>
                  </a:lnTo>
                  <a:lnTo>
                    <a:pt x="4" y="371"/>
                  </a:lnTo>
                  <a:lnTo>
                    <a:pt x="2" y="357"/>
                  </a:lnTo>
                  <a:lnTo>
                    <a:pt x="2" y="346"/>
                  </a:lnTo>
                  <a:lnTo>
                    <a:pt x="2" y="335"/>
                  </a:lnTo>
                  <a:lnTo>
                    <a:pt x="0" y="321"/>
                  </a:lnTo>
                  <a:lnTo>
                    <a:pt x="0" y="310"/>
                  </a:lnTo>
                  <a:lnTo>
                    <a:pt x="0" y="298"/>
                  </a:lnTo>
                  <a:lnTo>
                    <a:pt x="0" y="289"/>
                  </a:lnTo>
                  <a:lnTo>
                    <a:pt x="0" y="278"/>
                  </a:lnTo>
                  <a:lnTo>
                    <a:pt x="0" y="268"/>
                  </a:lnTo>
                  <a:lnTo>
                    <a:pt x="0" y="260"/>
                  </a:lnTo>
                  <a:lnTo>
                    <a:pt x="0" y="253"/>
                  </a:lnTo>
                  <a:lnTo>
                    <a:pt x="0" y="243"/>
                  </a:lnTo>
                  <a:lnTo>
                    <a:pt x="0" y="238"/>
                  </a:lnTo>
                  <a:lnTo>
                    <a:pt x="0" y="232"/>
                  </a:lnTo>
                  <a:lnTo>
                    <a:pt x="0" y="228"/>
                  </a:lnTo>
                  <a:lnTo>
                    <a:pt x="0" y="220"/>
                  </a:lnTo>
                  <a:lnTo>
                    <a:pt x="2" y="220"/>
                  </a:lnTo>
                  <a:close/>
                </a:path>
              </a:pathLst>
            </a:custGeom>
            <a:solidFill>
              <a:srgbClr val="FF704D"/>
            </a:solidFill>
            <a:ln w="9525">
              <a:noFill/>
              <a:miter lim="800000"/>
              <a:headEnd/>
              <a:tailEnd/>
            </a:ln>
          </p:spPr>
          <p:txBody>
            <a:bodyPr>
              <a:prstTxWarp prst="textNoShape">
                <a:avLst/>
              </a:prstTxWarp>
            </a:bodyPr>
            <a:lstStyle/>
            <a:p>
              <a:endParaRPr lang="en-US"/>
            </a:p>
          </p:txBody>
        </p:sp>
        <p:sp>
          <p:nvSpPr>
            <p:cNvPr id="50263" name="Freeform 287"/>
            <p:cNvSpPr>
              <a:spLocks/>
            </p:cNvSpPr>
            <p:nvPr/>
          </p:nvSpPr>
          <p:spPr bwMode="auto">
            <a:xfrm>
              <a:off x="4102" y="3583"/>
              <a:ext cx="458" cy="365"/>
            </a:xfrm>
            <a:custGeom>
              <a:avLst/>
              <a:gdLst>
                <a:gd name="T0" fmla="*/ 1 w 916"/>
                <a:gd name="T1" fmla="*/ 1 h 730"/>
                <a:gd name="T2" fmla="*/ 1 w 916"/>
                <a:gd name="T3" fmla="*/ 1 h 730"/>
                <a:gd name="T4" fmla="*/ 1 w 916"/>
                <a:gd name="T5" fmla="*/ 1 h 730"/>
                <a:gd name="T6" fmla="*/ 1 w 916"/>
                <a:gd name="T7" fmla="*/ 1 h 730"/>
                <a:gd name="T8" fmla="*/ 1 w 916"/>
                <a:gd name="T9" fmla="*/ 1 h 730"/>
                <a:gd name="T10" fmla="*/ 0 w 916"/>
                <a:gd name="T11" fmla="*/ 1 h 730"/>
                <a:gd name="T12" fmla="*/ 1 w 916"/>
                <a:gd name="T13" fmla="*/ 1 h 730"/>
                <a:gd name="T14" fmla="*/ 1 w 916"/>
                <a:gd name="T15" fmla="*/ 1 h 730"/>
                <a:gd name="T16" fmla="*/ 1 w 916"/>
                <a:gd name="T17" fmla="*/ 1 h 730"/>
                <a:gd name="T18" fmla="*/ 1 w 916"/>
                <a:gd name="T19" fmla="*/ 1 h 730"/>
                <a:gd name="T20" fmla="*/ 1 w 916"/>
                <a:gd name="T21" fmla="*/ 0 h 730"/>
                <a:gd name="T22" fmla="*/ 1 w 916"/>
                <a:gd name="T23" fmla="*/ 1 h 730"/>
                <a:gd name="T24" fmla="*/ 1 w 916"/>
                <a:gd name="T25" fmla="*/ 1 h 730"/>
                <a:gd name="T26" fmla="*/ 1 w 916"/>
                <a:gd name="T27" fmla="*/ 1 h 730"/>
                <a:gd name="T28" fmla="*/ 1 w 916"/>
                <a:gd name="T29" fmla="*/ 1 h 730"/>
                <a:gd name="T30" fmla="*/ 1 w 916"/>
                <a:gd name="T31" fmla="*/ 1 h 730"/>
                <a:gd name="T32" fmla="*/ 1 w 916"/>
                <a:gd name="T33" fmla="*/ 1 h 730"/>
                <a:gd name="T34" fmla="*/ 1 w 916"/>
                <a:gd name="T35" fmla="*/ 1 h 730"/>
                <a:gd name="T36" fmla="*/ 1 w 916"/>
                <a:gd name="T37" fmla="*/ 1 h 730"/>
                <a:gd name="T38" fmla="*/ 1 w 916"/>
                <a:gd name="T39" fmla="*/ 1 h 730"/>
                <a:gd name="T40" fmla="*/ 1 w 916"/>
                <a:gd name="T41" fmla="*/ 1 h 730"/>
                <a:gd name="T42" fmla="*/ 1 w 916"/>
                <a:gd name="T43" fmla="*/ 1 h 730"/>
                <a:gd name="T44" fmla="*/ 1 w 916"/>
                <a:gd name="T45" fmla="*/ 1 h 730"/>
                <a:gd name="T46" fmla="*/ 1 w 916"/>
                <a:gd name="T47" fmla="*/ 1 h 730"/>
                <a:gd name="T48" fmla="*/ 1 w 916"/>
                <a:gd name="T49" fmla="*/ 1 h 730"/>
                <a:gd name="T50" fmla="*/ 1 w 916"/>
                <a:gd name="T51" fmla="*/ 1 h 730"/>
                <a:gd name="T52" fmla="*/ 1 w 916"/>
                <a:gd name="T53" fmla="*/ 1 h 730"/>
                <a:gd name="T54" fmla="*/ 1 w 916"/>
                <a:gd name="T55" fmla="*/ 1 h 730"/>
                <a:gd name="T56" fmla="*/ 1 w 916"/>
                <a:gd name="T57" fmla="*/ 1 h 730"/>
                <a:gd name="T58" fmla="*/ 1 w 916"/>
                <a:gd name="T59" fmla="*/ 1 h 730"/>
                <a:gd name="T60" fmla="*/ 1 w 916"/>
                <a:gd name="T61" fmla="*/ 1 h 730"/>
                <a:gd name="T62" fmla="*/ 1 w 916"/>
                <a:gd name="T63" fmla="*/ 1 h 730"/>
                <a:gd name="T64" fmla="*/ 1 w 916"/>
                <a:gd name="T65" fmla="*/ 1 h 730"/>
                <a:gd name="T66" fmla="*/ 1 w 916"/>
                <a:gd name="T67" fmla="*/ 1 h 730"/>
                <a:gd name="T68" fmla="*/ 1 w 916"/>
                <a:gd name="T69" fmla="*/ 1 h 730"/>
                <a:gd name="T70" fmla="*/ 1 w 916"/>
                <a:gd name="T71" fmla="*/ 1 h 730"/>
                <a:gd name="T72" fmla="*/ 1 w 916"/>
                <a:gd name="T73" fmla="*/ 1 h 730"/>
                <a:gd name="T74" fmla="*/ 1 w 916"/>
                <a:gd name="T75" fmla="*/ 1 h 730"/>
                <a:gd name="T76" fmla="*/ 1 w 916"/>
                <a:gd name="T77" fmla="*/ 1 h 730"/>
                <a:gd name="T78" fmla="*/ 1 w 916"/>
                <a:gd name="T79" fmla="*/ 1 h 730"/>
                <a:gd name="T80" fmla="*/ 1 w 916"/>
                <a:gd name="T81" fmla="*/ 1 h 730"/>
                <a:gd name="T82" fmla="*/ 1 w 916"/>
                <a:gd name="T83" fmla="*/ 1 h 730"/>
                <a:gd name="T84" fmla="*/ 1 w 916"/>
                <a:gd name="T85" fmla="*/ 1 h 730"/>
                <a:gd name="T86" fmla="*/ 1 w 916"/>
                <a:gd name="T87" fmla="*/ 1 h 730"/>
                <a:gd name="T88" fmla="*/ 1 w 916"/>
                <a:gd name="T89" fmla="*/ 1 h 730"/>
                <a:gd name="T90" fmla="*/ 1 w 916"/>
                <a:gd name="T91" fmla="*/ 1 h 730"/>
                <a:gd name="T92" fmla="*/ 1 w 916"/>
                <a:gd name="T93" fmla="*/ 1 h 730"/>
                <a:gd name="T94" fmla="*/ 1 w 916"/>
                <a:gd name="T95" fmla="*/ 1 h 730"/>
                <a:gd name="T96" fmla="*/ 1 w 916"/>
                <a:gd name="T97" fmla="*/ 1 h 730"/>
                <a:gd name="T98" fmla="*/ 1 w 916"/>
                <a:gd name="T99" fmla="*/ 1 h 730"/>
                <a:gd name="T100" fmla="*/ 1 w 916"/>
                <a:gd name="T101" fmla="*/ 1 h 730"/>
                <a:gd name="T102" fmla="*/ 1 w 916"/>
                <a:gd name="T103" fmla="*/ 1 h 730"/>
                <a:gd name="T104" fmla="*/ 1 w 916"/>
                <a:gd name="T105" fmla="*/ 1 h 730"/>
                <a:gd name="T106" fmla="*/ 1 w 916"/>
                <a:gd name="T107" fmla="*/ 1 h 730"/>
                <a:gd name="T108" fmla="*/ 1 w 916"/>
                <a:gd name="T109" fmla="*/ 1 h 730"/>
                <a:gd name="T110" fmla="*/ 1 w 916"/>
                <a:gd name="T111" fmla="*/ 1 h 730"/>
                <a:gd name="T112" fmla="*/ 1 w 916"/>
                <a:gd name="T113" fmla="*/ 1 h 730"/>
                <a:gd name="T114" fmla="*/ 1 w 916"/>
                <a:gd name="T115" fmla="*/ 1 h 730"/>
                <a:gd name="T116" fmla="*/ 1 w 916"/>
                <a:gd name="T117" fmla="*/ 1 h 730"/>
                <a:gd name="T118" fmla="*/ 1 w 916"/>
                <a:gd name="T119" fmla="*/ 1 h 7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16"/>
                <a:gd name="T181" fmla="*/ 0 h 730"/>
                <a:gd name="T182" fmla="*/ 916 w 916"/>
                <a:gd name="T183" fmla="*/ 730 h 73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16" h="730">
                  <a:moveTo>
                    <a:pt x="64" y="527"/>
                  </a:moveTo>
                  <a:lnTo>
                    <a:pt x="62" y="527"/>
                  </a:lnTo>
                  <a:lnTo>
                    <a:pt x="61" y="523"/>
                  </a:lnTo>
                  <a:lnTo>
                    <a:pt x="57" y="519"/>
                  </a:lnTo>
                  <a:lnTo>
                    <a:pt x="55" y="512"/>
                  </a:lnTo>
                  <a:lnTo>
                    <a:pt x="49" y="502"/>
                  </a:lnTo>
                  <a:lnTo>
                    <a:pt x="45" y="493"/>
                  </a:lnTo>
                  <a:lnTo>
                    <a:pt x="40" y="481"/>
                  </a:lnTo>
                  <a:lnTo>
                    <a:pt x="34" y="470"/>
                  </a:lnTo>
                  <a:lnTo>
                    <a:pt x="28" y="455"/>
                  </a:lnTo>
                  <a:lnTo>
                    <a:pt x="23" y="438"/>
                  </a:lnTo>
                  <a:lnTo>
                    <a:pt x="17" y="421"/>
                  </a:lnTo>
                  <a:lnTo>
                    <a:pt x="13" y="402"/>
                  </a:lnTo>
                  <a:lnTo>
                    <a:pt x="9" y="381"/>
                  </a:lnTo>
                  <a:lnTo>
                    <a:pt x="5" y="362"/>
                  </a:lnTo>
                  <a:lnTo>
                    <a:pt x="3" y="337"/>
                  </a:lnTo>
                  <a:lnTo>
                    <a:pt x="3" y="316"/>
                  </a:lnTo>
                  <a:lnTo>
                    <a:pt x="0" y="289"/>
                  </a:lnTo>
                  <a:lnTo>
                    <a:pt x="2" y="265"/>
                  </a:lnTo>
                  <a:lnTo>
                    <a:pt x="2" y="238"/>
                  </a:lnTo>
                  <a:lnTo>
                    <a:pt x="5" y="211"/>
                  </a:lnTo>
                  <a:lnTo>
                    <a:pt x="9" y="185"/>
                  </a:lnTo>
                  <a:lnTo>
                    <a:pt x="13" y="160"/>
                  </a:lnTo>
                  <a:lnTo>
                    <a:pt x="19" y="135"/>
                  </a:lnTo>
                  <a:lnTo>
                    <a:pt x="26" y="113"/>
                  </a:lnTo>
                  <a:lnTo>
                    <a:pt x="32" y="90"/>
                  </a:lnTo>
                  <a:lnTo>
                    <a:pt x="42" y="69"/>
                  </a:lnTo>
                  <a:lnTo>
                    <a:pt x="49" y="50"/>
                  </a:lnTo>
                  <a:lnTo>
                    <a:pt x="61" y="35"/>
                  </a:lnTo>
                  <a:lnTo>
                    <a:pt x="68" y="19"/>
                  </a:lnTo>
                  <a:lnTo>
                    <a:pt x="81" y="10"/>
                  </a:lnTo>
                  <a:lnTo>
                    <a:pt x="93" y="4"/>
                  </a:lnTo>
                  <a:lnTo>
                    <a:pt x="106" y="0"/>
                  </a:lnTo>
                  <a:lnTo>
                    <a:pt x="118" y="0"/>
                  </a:lnTo>
                  <a:lnTo>
                    <a:pt x="129" y="4"/>
                  </a:lnTo>
                  <a:lnTo>
                    <a:pt x="142" y="10"/>
                  </a:lnTo>
                  <a:lnTo>
                    <a:pt x="156" y="21"/>
                  </a:lnTo>
                  <a:lnTo>
                    <a:pt x="169" y="35"/>
                  </a:lnTo>
                  <a:lnTo>
                    <a:pt x="182" y="52"/>
                  </a:lnTo>
                  <a:lnTo>
                    <a:pt x="195" y="71"/>
                  </a:lnTo>
                  <a:lnTo>
                    <a:pt x="211" y="90"/>
                  </a:lnTo>
                  <a:lnTo>
                    <a:pt x="224" y="111"/>
                  </a:lnTo>
                  <a:lnTo>
                    <a:pt x="237" y="135"/>
                  </a:lnTo>
                  <a:lnTo>
                    <a:pt x="251" y="158"/>
                  </a:lnTo>
                  <a:lnTo>
                    <a:pt x="266" y="183"/>
                  </a:lnTo>
                  <a:lnTo>
                    <a:pt x="279" y="208"/>
                  </a:lnTo>
                  <a:lnTo>
                    <a:pt x="291" y="236"/>
                  </a:lnTo>
                  <a:lnTo>
                    <a:pt x="304" y="261"/>
                  </a:lnTo>
                  <a:lnTo>
                    <a:pt x="317" y="287"/>
                  </a:lnTo>
                  <a:lnTo>
                    <a:pt x="327" y="310"/>
                  </a:lnTo>
                  <a:lnTo>
                    <a:pt x="338" y="333"/>
                  </a:lnTo>
                  <a:lnTo>
                    <a:pt x="348" y="356"/>
                  </a:lnTo>
                  <a:lnTo>
                    <a:pt x="357" y="379"/>
                  </a:lnTo>
                  <a:lnTo>
                    <a:pt x="365" y="398"/>
                  </a:lnTo>
                  <a:lnTo>
                    <a:pt x="372" y="417"/>
                  </a:lnTo>
                  <a:lnTo>
                    <a:pt x="380" y="436"/>
                  </a:lnTo>
                  <a:lnTo>
                    <a:pt x="388" y="453"/>
                  </a:lnTo>
                  <a:lnTo>
                    <a:pt x="393" y="466"/>
                  </a:lnTo>
                  <a:lnTo>
                    <a:pt x="399" y="479"/>
                  </a:lnTo>
                  <a:lnTo>
                    <a:pt x="403" y="491"/>
                  </a:lnTo>
                  <a:lnTo>
                    <a:pt x="407" y="502"/>
                  </a:lnTo>
                  <a:lnTo>
                    <a:pt x="408" y="510"/>
                  </a:lnTo>
                  <a:lnTo>
                    <a:pt x="412" y="516"/>
                  </a:lnTo>
                  <a:lnTo>
                    <a:pt x="412" y="519"/>
                  </a:lnTo>
                  <a:lnTo>
                    <a:pt x="414" y="521"/>
                  </a:lnTo>
                  <a:lnTo>
                    <a:pt x="416" y="518"/>
                  </a:lnTo>
                  <a:lnTo>
                    <a:pt x="424" y="508"/>
                  </a:lnTo>
                  <a:lnTo>
                    <a:pt x="431" y="497"/>
                  </a:lnTo>
                  <a:lnTo>
                    <a:pt x="445" y="483"/>
                  </a:lnTo>
                  <a:lnTo>
                    <a:pt x="456" y="470"/>
                  </a:lnTo>
                  <a:lnTo>
                    <a:pt x="469" y="462"/>
                  </a:lnTo>
                  <a:lnTo>
                    <a:pt x="481" y="459"/>
                  </a:lnTo>
                  <a:lnTo>
                    <a:pt x="492" y="462"/>
                  </a:lnTo>
                  <a:lnTo>
                    <a:pt x="494" y="466"/>
                  </a:lnTo>
                  <a:lnTo>
                    <a:pt x="496" y="474"/>
                  </a:lnTo>
                  <a:lnTo>
                    <a:pt x="498" y="481"/>
                  </a:lnTo>
                  <a:lnTo>
                    <a:pt x="500" y="491"/>
                  </a:lnTo>
                  <a:lnTo>
                    <a:pt x="500" y="502"/>
                  </a:lnTo>
                  <a:lnTo>
                    <a:pt x="500" y="514"/>
                  </a:lnTo>
                  <a:lnTo>
                    <a:pt x="500" y="527"/>
                  </a:lnTo>
                  <a:lnTo>
                    <a:pt x="500" y="538"/>
                  </a:lnTo>
                  <a:lnTo>
                    <a:pt x="496" y="550"/>
                  </a:lnTo>
                  <a:lnTo>
                    <a:pt x="496" y="561"/>
                  </a:lnTo>
                  <a:lnTo>
                    <a:pt x="494" y="571"/>
                  </a:lnTo>
                  <a:lnTo>
                    <a:pt x="494" y="582"/>
                  </a:lnTo>
                  <a:lnTo>
                    <a:pt x="492" y="590"/>
                  </a:lnTo>
                  <a:lnTo>
                    <a:pt x="492" y="595"/>
                  </a:lnTo>
                  <a:lnTo>
                    <a:pt x="492" y="599"/>
                  </a:lnTo>
                  <a:lnTo>
                    <a:pt x="492" y="603"/>
                  </a:lnTo>
                  <a:lnTo>
                    <a:pt x="496" y="603"/>
                  </a:lnTo>
                  <a:lnTo>
                    <a:pt x="500" y="603"/>
                  </a:lnTo>
                  <a:lnTo>
                    <a:pt x="507" y="605"/>
                  </a:lnTo>
                  <a:lnTo>
                    <a:pt x="517" y="605"/>
                  </a:lnTo>
                  <a:lnTo>
                    <a:pt x="528" y="605"/>
                  </a:lnTo>
                  <a:lnTo>
                    <a:pt x="540" y="607"/>
                  </a:lnTo>
                  <a:lnTo>
                    <a:pt x="555" y="609"/>
                  </a:lnTo>
                  <a:lnTo>
                    <a:pt x="568" y="609"/>
                  </a:lnTo>
                  <a:lnTo>
                    <a:pt x="585" y="609"/>
                  </a:lnTo>
                  <a:lnTo>
                    <a:pt x="600" y="609"/>
                  </a:lnTo>
                  <a:lnTo>
                    <a:pt x="621" y="609"/>
                  </a:lnTo>
                  <a:lnTo>
                    <a:pt x="638" y="609"/>
                  </a:lnTo>
                  <a:lnTo>
                    <a:pt x="657" y="607"/>
                  </a:lnTo>
                  <a:lnTo>
                    <a:pt x="678" y="605"/>
                  </a:lnTo>
                  <a:lnTo>
                    <a:pt x="697" y="603"/>
                  </a:lnTo>
                  <a:lnTo>
                    <a:pt x="714" y="599"/>
                  </a:lnTo>
                  <a:lnTo>
                    <a:pt x="732" y="595"/>
                  </a:lnTo>
                  <a:lnTo>
                    <a:pt x="747" y="592"/>
                  </a:lnTo>
                  <a:lnTo>
                    <a:pt x="762" y="588"/>
                  </a:lnTo>
                  <a:lnTo>
                    <a:pt x="773" y="584"/>
                  </a:lnTo>
                  <a:lnTo>
                    <a:pt x="785" y="580"/>
                  </a:lnTo>
                  <a:lnTo>
                    <a:pt x="794" y="578"/>
                  </a:lnTo>
                  <a:lnTo>
                    <a:pt x="806" y="575"/>
                  </a:lnTo>
                  <a:lnTo>
                    <a:pt x="811" y="571"/>
                  </a:lnTo>
                  <a:lnTo>
                    <a:pt x="819" y="571"/>
                  </a:lnTo>
                  <a:lnTo>
                    <a:pt x="823" y="567"/>
                  </a:lnTo>
                  <a:lnTo>
                    <a:pt x="829" y="567"/>
                  </a:lnTo>
                  <a:lnTo>
                    <a:pt x="834" y="563"/>
                  </a:lnTo>
                  <a:lnTo>
                    <a:pt x="838" y="563"/>
                  </a:lnTo>
                  <a:lnTo>
                    <a:pt x="842" y="563"/>
                  </a:lnTo>
                  <a:lnTo>
                    <a:pt x="853" y="561"/>
                  </a:lnTo>
                  <a:lnTo>
                    <a:pt x="861" y="559"/>
                  </a:lnTo>
                  <a:lnTo>
                    <a:pt x="870" y="559"/>
                  </a:lnTo>
                  <a:lnTo>
                    <a:pt x="878" y="559"/>
                  </a:lnTo>
                  <a:lnTo>
                    <a:pt x="887" y="561"/>
                  </a:lnTo>
                  <a:lnTo>
                    <a:pt x="895" y="561"/>
                  </a:lnTo>
                  <a:lnTo>
                    <a:pt x="903" y="563"/>
                  </a:lnTo>
                  <a:lnTo>
                    <a:pt x="908" y="563"/>
                  </a:lnTo>
                  <a:lnTo>
                    <a:pt x="914" y="567"/>
                  </a:lnTo>
                  <a:lnTo>
                    <a:pt x="916" y="571"/>
                  </a:lnTo>
                  <a:lnTo>
                    <a:pt x="916" y="575"/>
                  </a:lnTo>
                  <a:lnTo>
                    <a:pt x="912" y="582"/>
                  </a:lnTo>
                  <a:lnTo>
                    <a:pt x="908" y="590"/>
                  </a:lnTo>
                  <a:lnTo>
                    <a:pt x="899" y="597"/>
                  </a:lnTo>
                  <a:lnTo>
                    <a:pt x="887" y="605"/>
                  </a:lnTo>
                  <a:lnTo>
                    <a:pt x="876" y="614"/>
                  </a:lnTo>
                  <a:lnTo>
                    <a:pt x="863" y="624"/>
                  </a:lnTo>
                  <a:lnTo>
                    <a:pt x="846" y="633"/>
                  </a:lnTo>
                  <a:lnTo>
                    <a:pt x="830" y="645"/>
                  </a:lnTo>
                  <a:lnTo>
                    <a:pt x="811" y="653"/>
                  </a:lnTo>
                  <a:lnTo>
                    <a:pt x="794" y="664"/>
                  </a:lnTo>
                  <a:lnTo>
                    <a:pt x="775" y="673"/>
                  </a:lnTo>
                  <a:lnTo>
                    <a:pt x="754" y="681"/>
                  </a:lnTo>
                  <a:lnTo>
                    <a:pt x="733" y="689"/>
                  </a:lnTo>
                  <a:lnTo>
                    <a:pt x="714" y="696"/>
                  </a:lnTo>
                  <a:lnTo>
                    <a:pt x="694" y="704"/>
                  </a:lnTo>
                  <a:lnTo>
                    <a:pt x="673" y="710"/>
                  </a:lnTo>
                  <a:lnTo>
                    <a:pt x="652" y="715"/>
                  </a:lnTo>
                  <a:lnTo>
                    <a:pt x="633" y="721"/>
                  </a:lnTo>
                  <a:lnTo>
                    <a:pt x="610" y="723"/>
                  </a:lnTo>
                  <a:lnTo>
                    <a:pt x="587" y="725"/>
                  </a:lnTo>
                  <a:lnTo>
                    <a:pt x="564" y="727"/>
                  </a:lnTo>
                  <a:lnTo>
                    <a:pt x="541" y="729"/>
                  </a:lnTo>
                  <a:lnTo>
                    <a:pt x="517" y="729"/>
                  </a:lnTo>
                  <a:lnTo>
                    <a:pt x="492" y="730"/>
                  </a:lnTo>
                  <a:lnTo>
                    <a:pt x="467" y="730"/>
                  </a:lnTo>
                  <a:lnTo>
                    <a:pt x="443" y="730"/>
                  </a:lnTo>
                  <a:lnTo>
                    <a:pt x="416" y="729"/>
                  </a:lnTo>
                  <a:lnTo>
                    <a:pt x="391" y="727"/>
                  </a:lnTo>
                  <a:lnTo>
                    <a:pt x="367" y="723"/>
                  </a:lnTo>
                  <a:lnTo>
                    <a:pt x="344" y="719"/>
                  </a:lnTo>
                  <a:lnTo>
                    <a:pt x="319" y="713"/>
                  </a:lnTo>
                  <a:lnTo>
                    <a:pt x="294" y="706"/>
                  </a:lnTo>
                  <a:lnTo>
                    <a:pt x="272" y="698"/>
                  </a:lnTo>
                  <a:lnTo>
                    <a:pt x="251" y="691"/>
                  </a:lnTo>
                  <a:lnTo>
                    <a:pt x="228" y="679"/>
                  </a:lnTo>
                  <a:lnTo>
                    <a:pt x="209" y="668"/>
                  </a:lnTo>
                  <a:lnTo>
                    <a:pt x="190" y="654"/>
                  </a:lnTo>
                  <a:lnTo>
                    <a:pt x="173" y="641"/>
                  </a:lnTo>
                  <a:lnTo>
                    <a:pt x="154" y="628"/>
                  </a:lnTo>
                  <a:lnTo>
                    <a:pt x="140" y="614"/>
                  </a:lnTo>
                  <a:lnTo>
                    <a:pt x="125" y="599"/>
                  </a:lnTo>
                  <a:lnTo>
                    <a:pt x="114" y="588"/>
                  </a:lnTo>
                  <a:lnTo>
                    <a:pt x="102" y="575"/>
                  </a:lnTo>
                  <a:lnTo>
                    <a:pt x="91" y="563"/>
                  </a:lnTo>
                  <a:lnTo>
                    <a:pt x="83" y="552"/>
                  </a:lnTo>
                  <a:lnTo>
                    <a:pt x="78" y="544"/>
                  </a:lnTo>
                  <a:lnTo>
                    <a:pt x="70" y="537"/>
                  </a:lnTo>
                  <a:lnTo>
                    <a:pt x="66" y="531"/>
                  </a:lnTo>
                  <a:lnTo>
                    <a:pt x="64" y="527"/>
                  </a:lnTo>
                  <a:close/>
                </a:path>
              </a:pathLst>
            </a:custGeom>
            <a:solidFill>
              <a:srgbClr val="A84A3D"/>
            </a:solidFill>
            <a:ln w="9525">
              <a:noFill/>
              <a:miter lim="800000"/>
              <a:headEnd/>
              <a:tailEnd/>
            </a:ln>
          </p:spPr>
          <p:txBody>
            <a:bodyPr>
              <a:prstTxWarp prst="textNoShape">
                <a:avLst/>
              </a:prstTxWarp>
            </a:bodyPr>
            <a:lstStyle/>
            <a:p>
              <a:endParaRPr lang="en-US"/>
            </a:p>
          </p:txBody>
        </p:sp>
        <p:sp>
          <p:nvSpPr>
            <p:cNvPr id="50264" name="Freeform 288"/>
            <p:cNvSpPr>
              <a:spLocks/>
            </p:cNvSpPr>
            <p:nvPr/>
          </p:nvSpPr>
          <p:spPr bwMode="auto">
            <a:xfrm>
              <a:off x="3909" y="3234"/>
              <a:ext cx="162" cy="99"/>
            </a:xfrm>
            <a:custGeom>
              <a:avLst/>
              <a:gdLst>
                <a:gd name="T0" fmla="*/ 1 w 323"/>
                <a:gd name="T1" fmla="*/ 0 h 198"/>
                <a:gd name="T2" fmla="*/ 1 w 323"/>
                <a:gd name="T3" fmla="*/ 0 h 198"/>
                <a:gd name="T4" fmla="*/ 1 w 323"/>
                <a:gd name="T5" fmla="*/ 1 h 198"/>
                <a:gd name="T6" fmla="*/ 1 w 323"/>
                <a:gd name="T7" fmla="*/ 1 h 198"/>
                <a:gd name="T8" fmla="*/ 1 w 323"/>
                <a:gd name="T9" fmla="*/ 1 h 198"/>
                <a:gd name="T10" fmla="*/ 1 w 323"/>
                <a:gd name="T11" fmla="*/ 1 h 198"/>
                <a:gd name="T12" fmla="*/ 1 w 323"/>
                <a:gd name="T13" fmla="*/ 1 h 198"/>
                <a:gd name="T14" fmla="*/ 1 w 323"/>
                <a:gd name="T15" fmla="*/ 1 h 198"/>
                <a:gd name="T16" fmla="*/ 1 w 323"/>
                <a:gd name="T17" fmla="*/ 1 h 198"/>
                <a:gd name="T18" fmla="*/ 1 w 323"/>
                <a:gd name="T19" fmla="*/ 1 h 198"/>
                <a:gd name="T20" fmla="*/ 1 w 323"/>
                <a:gd name="T21" fmla="*/ 1 h 198"/>
                <a:gd name="T22" fmla="*/ 1 w 323"/>
                <a:gd name="T23" fmla="*/ 1 h 198"/>
                <a:gd name="T24" fmla="*/ 1 w 323"/>
                <a:gd name="T25" fmla="*/ 1 h 198"/>
                <a:gd name="T26" fmla="*/ 1 w 323"/>
                <a:gd name="T27" fmla="*/ 1 h 198"/>
                <a:gd name="T28" fmla="*/ 1 w 323"/>
                <a:gd name="T29" fmla="*/ 1 h 198"/>
                <a:gd name="T30" fmla="*/ 1 w 323"/>
                <a:gd name="T31" fmla="*/ 1 h 198"/>
                <a:gd name="T32" fmla="*/ 1 w 323"/>
                <a:gd name="T33" fmla="*/ 1 h 198"/>
                <a:gd name="T34" fmla="*/ 1 w 323"/>
                <a:gd name="T35" fmla="*/ 1 h 198"/>
                <a:gd name="T36" fmla="*/ 1 w 323"/>
                <a:gd name="T37" fmla="*/ 1 h 198"/>
                <a:gd name="T38" fmla="*/ 1 w 323"/>
                <a:gd name="T39" fmla="*/ 1 h 198"/>
                <a:gd name="T40" fmla="*/ 1 w 323"/>
                <a:gd name="T41" fmla="*/ 1 h 198"/>
                <a:gd name="T42" fmla="*/ 1 w 323"/>
                <a:gd name="T43" fmla="*/ 1 h 198"/>
                <a:gd name="T44" fmla="*/ 1 w 323"/>
                <a:gd name="T45" fmla="*/ 1 h 198"/>
                <a:gd name="T46" fmla="*/ 1 w 323"/>
                <a:gd name="T47" fmla="*/ 1 h 198"/>
                <a:gd name="T48" fmla="*/ 1 w 323"/>
                <a:gd name="T49" fmla="*/ 1 h 198"/>
                <a:gd name="T50" fmla="*/ 1 w 323"/>
                <a:gd name="T51" fmla="*/ 1 h 198"/>
                <a:gd name="T52" fmla="*/ 1 w 323"/>
                <a:gd name="T53" fmla="*/ 1 h 198"/>
                <a:gd name="T54" fmla="*/ 1 w 323"/>
                <a:gd name="T55" fmla="*/ 1 h 198"/>
                <a:gd name="T56" fmla="*/ 1 w 323"/>
                <a:gd name="T57" fmla="*/ 1 h 198"/>
                <a:gd name="T58" fmla="*/ 1 w 323"/>
                <a:gd name="T59" fmla="*/ 1 h 198"/>
                <a:gd name="T60" fmla="*/ 1 w 323"/>
                <a:gd name="T61" fmla="*/ 1 h 198"/>
                <a:gd name="T62" fmla="*/ 1 w 323"/>
                <a:gd name="T63" fmla="*/ 1 h 198"/>
                <a:gd name="T64" fmla="*/ 1 w 323"/>
                <a:gd name="T65" fmla="*/ 1 h 198"/>
                <a:gd name="T66" fmla="*/ 1 w 323"/>
                <a:gd name="T67" fmla="*/ 1 h 198"/>
                <a:gd name="T68" fmla="*/ 1 w 323"/>
                <a:gd name="T69" fmla="*/ 1 h 198"/>
                <a:gd name="T70" fmla="*/ 1 w 323"/>
                <a:gd name="T71" fmla="*/ 1 h 198"/>
                <a:gd name="T72" fmla="*/ 0 w 323"/>
                <a:gd name="T73" fmla="*/ 1 h 198"/>
                <a:gd name="T74" fmla="*/ 1 w 323"/>
                <a:gd name="T75" fmla="*/ 0 h 1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3"/>
                <a:gd name="T115" fmla="*/ 0 h 198"/>
                <a:gd name="T116" fmla="*/ 323 w 323"/>
                <a:gd name="T117" fmla="*/ 198 h 19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3" h="198">
                  <a:moveTo>
                    <a:pt x="72" y="0"/>
                  </a:moveTo>
                  <a:lnTo>
                    <a:pt x="72" y="0"/>
                  </a:lnTo>
                  <a:lnTo>
                    <a:pt x="80" y="0"/>
                  </a:lnTo>
                  <a:lnTo>
                    <a:pt x="85" y="0"/>
                  </a:lnTo>
                  <a:lnTo>
                    <a:pt x="91" y="0"/>
                  </a:lnTo>
                  <a:lnTo>
                    <a:pt x="97" y="2"/>
                  </a:lnTo>
                  <a:lnTo>
                    <a:pt x="104" y="4"/>
                  </a:lnTo>
                  <a:lnTo>
                    <a:pt x="112" y="4"/>
                  </a:lnTo>
                  <a:lnTo>
                    <a:pt x="121" y="6"/>
                  </a:lnTo>
                  <a:lnTo>
                    <a:pt x="129" y="8"/>
                  </a:lnTo>
                  <a:lnTo>
                    <a:pt x="137" y="12"/>
                  </a:lnTo>
                  <a:lnTo>
                    <a:pt x="144" y="16"/>
                  </a:lnTo>
                  <a:lnTo>
                    <a:pt x="154" y="20"/>
                  </a:lnTo>
                  <a:lnTo>
                    <a:pt x="161" y="23"/>
                  </a:lnTo>
                  <a:lnTo>
                    <a:pt x="169" y="29"/>
                  </a:lnTo>
                  <a:lnTo>
                    <a:pt x="177" y="33"/>
                  </a:lnTo>
                  <a:lnTo>
                    <a:pt x="184" y="40"/>
                  </a:lnTo>
                  <a:lnTo>
                    <a:pt x="190" y="46"/>
                  </a:lnTo>
                  <a:lnTo>
                    <a:pt x="197" y="52"/>
                  </a:lnTo>
                  <a:lnTo>
                    <a:pt x="211" y="65"/>
                  </a:lnTo>
                  <a:lnTo>
                    <a:pt x="222" y="80"/>
                  </a:lnTo>
                  <a:lnTo>
                    <a:pt x="230" y="90"/>
                  </a:lnTo>
                  <a:lnTo>
                    <a:pt x="237" y="101"/>
                  </a:lnTo>
                  <a:lnTo>
                    <a:pt x="241" y="107"/>
                  </a:lnTo>
                  <a:lnTo>
                    <a:pt x="245" y="111"/>
                  </a:lnTo>
                  <a:lnTo>
                    <a:pt x="323" y="145"/>
                  </a:lnTo>
                  <a:lnTo>
                    <a:pt x="258" y="198"/>
                  </a:lnTo>
                  <a:lnTo>
                    <a:pt x="258" y="196"/>
                  </a:lnTo>
                  <a:lnTo>
                    <a:pt x="262" y="193"/>
                  </a:lnTo>
                  <a:lnTo>
                    <a:pt x="268" y="187"/>
                  </a:lnTo>
                  <a:lnTo>
                    <a:pt x="274" y="181"/>
                  </a:lnTo>
                  <a:lnTo>
                    <a:pt x="277" y="174"/>
                  </a:lnTo>
                  <a:lnTo>
                    <a:pt x="281" y="166"/>
                  </a:lnTo>
                  <a:lnTo>
                    <a:pt x="277" y="158"/>
                  </a:lnTo>
                  <a:lnTo>
                    <a:pt x="274" y="155"/>
                  </a:lnTo>
                  <a:lnTo>
                    <a:pt x="266" y="151"/>
                  </a:lnTo>
                  <a:lnTo>
                    <a:pt x="260" y="149"/>
                  </a:lnTo>
                  <a:lnTo>
                    <a:pt x="251" y="147"/>
                  </a:lnTo>
                  <a:lnTo>
                    <a:pt x="243" y="147"/>
                  </a:lnTo>
                  <a:lnTo>
                    <a:pt x="234" y="145"/>
                  </a:lnTo>
                  <a:lnTo>
                    <a:pt x="224" y="145"/>
                  </a:lnTo>
                  <a:lnTo>
                    <a:pt x="213" y="145"/>
                  </a:lnTo>
                  <a:lnTo>
                    <a:pt x="205" y="145"/>
                  </a:lnTo>
                  <a:lnTo>
                    <a:pt x="194" y="145"/>
                  </a:lnTo>
                  <a:lnTo>
                    <a:pt x="184" y="145"/>
                  </a:lnTo>
                  <a:lnTo>
                    <a:pt x="177" y="145"/>
                  </a:lnTo>
                  <a:lnTo>
                    <a:pt x="169" y="147"/>
                  </a:lnTo>
                  <a:lnTo>
                    <a:pt x="158" y="147"/>
                  </a:lnTo>
                  <a:lnTo>
                    <a:pt x="156" y="149"/>
                  </a:lnTo>
                  <a:lnTo>
                    <a:pt x="194" y="113"/>
                  </a:lnTo>
                  <a:lnTo>
                    <a:pt x="194" y="111"/>
                  </a:lnTo>
                  <a:lnTo>
                    <a:pt x="192" y="105"/>
                  </a:lnTo>
                  <a:lnTo>
                    <a:pt x="186" y="96"/>
                  </a:lnTo>
                  <a:lnTo>
                    <a:pt x="182" y="84"/>
                  </a:lnTo>
                  <a:lnTo>
                    <a:pt x="173" y="73"/>
                  </a:lnTo>
                  <a:lnTo>
                    <a:pt x="163" y="63"/>
                  </a:lnTo>
                  <a:lnTo>
                    <a:pt x="156" y="56"/>
                  </a:lnTo>
                  <a:lnTo>
                    <a:pt x="150" y="52"/>
                  </a:lnTo>
                  <a:lnTo>
                    <a:pt x="140" y="48"/>
                  </a:lnTo>
                  <a:lnTo>
                    <a:pt x="133" y="44"/>
                  </a:lnTo>
                  <a:lnTo>
                    <a:pt x="123" y="40"/>
                  </a:lnTo>
                  <a:lnTo>
                    <a:pt x="112" y="40"/>
                  </a:lnTo>
                  <a:lnTo>
                    <a:pt x="101" y="39"/>
                  </a:lnTo>
                  <a:lnTo>
                    <a:pt x="91" y="39"/>
                  </a:lnTo>
                  <a:lnTo>
                    <a:pt x="80" y="37"/>
                  </a:lnTo>
                  <a:lnTo>
                    <a:pt x="68" y="37"/>
                  </a:lnTo>
                  <a:lnTo>
                    <a:pt x="57" y="39"/>
                  </a:lnTo>
                  <a:lnTo>
                    <a:pt x="47" y="40"/>
                  </a:lnTo>
                  <a:lnTo>
                    <a:pt x="36" y="40"/>
                  </a:lnTo>
                  <a:lnTo>
                    <a:pt x="28" y="40"/>
                  </a:lnTo>
                  <a:lnTo>
                    <a:pt x="19" y="42"/>
                  </a:lnTo>
                  <a:lnTo>
                    <a:pt x="11" y="44"/>
                  </a:lnTo>
                  <a:lnTo>
                    <a:pt x="2" y="46"/>
                  </a:lnTo>
                  <a:lnTo>
                    <a:pt x="0" y="48"/>
                  </a:lnTo>
                  <a:lnTo>
                    <a:pt x="21" y="20"/>
                  </a:lnTo>
                  <a:lnTo>
                    <a:pt x="72" y="0"/>
                  </a:lnTo>
                  <a:close/>
                </a:path>
              </a:pathLst>
            </a:custGeom>
            <a:solidFill>
              <a:srgbClr val="666666"/>
            </a:solidFill>
            <a:ln w="9525">
              <a:noFill/>
              <a:miter lim="800000"/>
              <a:headEnd/>
              <a:tailEnd/>
            </a:ln>
          </p:spPr>
          <p:txBody>
            <a:bodyPr>
              <a:prstTxWarp prst="textNoShape">
                <a:avLst/>
              </a:prstTxWarp>
            </a:bodyPr>
            <a:lstStyle/>
            <a:p>
              <a:endParaRPr lang="en-US"/>
            </a:p>
          </p:txBody>
        </p:sp>
        <p:sp>
          <p:nvSpPr>
            <p:cNvPr id="50265" name="Freeform 290"/>
            <p:cNvSpPr>
              <a:spLocks/>
            </p:cNvSpPr>
            <p:nvPr/>
          </p:nvSpPr>
          <p:spPr bwMode="auto">
            <a:xfrm>
              <a:off x="4653" y="3049"/>
              <a:ext cx="57" cy="123"/>
            </a:xfrm>
            <a:custGeom>
              <a:avLst/>
              <a:gdLst>
                <a:gd name="T0" fmla="*/ 1 w 114"/>
                <a:gd name="T1" fmla="*/ 0 h 245"/>
                <a:gd name="T2" fmla="*/ 1 w 114"/>
                <a:gd name="T3" fmla="*/ 0 h 245"/>
                <a:gd name="T4" fmla="*/ 1 w 114"/>
                <a:gd name="T5" fmla="*/ 1 h 245"/>
                <a:gd name="T6" fmla="*/ 1 w 114"/>
                <a:gd name="T7" fmla="*/ 1 h 245"/>
                <a:gd name="T8" fmla="*/ 1 w 114"/>
                <a:gd name="T9" fmla="*/ 1 h 245"/>
                <a:gd name="T10" fmla="*/ 1 w 114"/>
                <a:gd name="T11" fmla="*/ 1 h 245"/>
                <a:gd name="T12" fmla="*/ 1 w 114"/>
                <a:gd name="T13" fmla="*/ 1 h 245"/>
                <a:gd name="T14" fmla="*/ 1 w 114"/>
                <a:gd name="T15" fmla="*/ 1 h 245"/>
                <a:gd name="T16" fmla="*/ 1 w 114"/>
                <a:gd name="T17" fmla="*/ 1 h 245"/>
                <a:gd name="T18" fmla="*/ 1 w 114"/>
                <a:gd name="T19" fmla="*/ 1 h 245"/>
                <a:gd name="T20" fmla="*/ 1 w 114"/>
                <a:gd name="T21" fmla="*/ 1 h 245"/>
                <a:gd name="T22" fmla="*/ 1 w 114"/>
                <a:gd name="T23" fmla="*/ 1 h 245"/>
                <a:gd name="T24" fmla="*/ 1 w 114"/>
                <a:gd name="T25" fmla="*/ 1 h 245"/>
                <a:gd name="T26" fmla="*/ 1 w 114"/>
                <a:gd name="T27" fmla="*/ 1 h 245"/>
                <a:gd name="T28" fmla="*/ 1 w 114"/>
                <a:gd name="T29" fmla="*/ 1 h 245"/>
                <a:gd name="T30" fmla="*/ 1 w 114"/>
                <a:gd name="T31" fmla="*/ 1 h 245"/>
                <a:gd name="T32" fmla="*/ 1 w 114"/>
                <a:gd name="T33" fmla="*/ 1 h 245"/>
                <a:gd name="T34" fmla="*/ 0 w 114"/>
                <a:gd name="T35" fmla="*/ 1 h 245"/>
                <a:gd name="T36" fmla="*/ 1 w 114"/>
                <a:gd name="T37" fmla="*/ 0 h 245"/>
                <a:gd name="T38" fmla="*/ 1 w 114"/>
                <a:gd name="T39" fmla="*/ 0 h 24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4"/>
                <a:gd name="T61" fmla="*/ 0 h 245"/>
                <a:gd name="T62" fmla="*/ 114 w 114"/>
                <a:gd name="T63" fmla="*/ 245 h 24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4" h="245">
                  <a:moveTo>
                    <a:pt x="4" y="0"/>
                  </a:moveTo>
                  <a:lnTo>
                    <a:pt x="42" y="0"/>
                  </a:lnTo>
                  <a:lnTo>
                    <a:pt x="92" y="36"/>
                  </a:lnTo>
                  <a:lnTo>
                    <a:pt x="57" y="43"/>
                  </a:lnTo>
                  <a:lnTo>
                    <a:pt x="33" y="102"/>
                  </a:lnTo>
                  <a:lnTo>
                    <a:pt x="67" y="123"/>
                  </a:lnTo>
                  <a:lnTo>
                    <a:pt x="57" y="156"/>
                  </a:lnTo>
                  <a:lnTo>
                    <a:pt x="86" y="169"/>
                  </a:lnTo>
                  <a:lnTo>
                    <a:pt x="80" y="197"/>
                  </a:lnTo>
                  <a:lnTo>
                    <a:pt x="114" y="188"/>
                  </a:lnTo>
                  <a:lnTo>
                    <a:pt x="95" y="245"/>
                  </a:lnTo>
                  <a:lnTo>
                    <a:pt x="65" y="209"/>
                  </a:lnTo>
                  <a:lnTo>
                    <a:pt x="42" y="201"/>
                  </a:lnTo>
                  <a:lnTo>
                    <a:pt x="8" y="121"/>
                  </a:lnTo>
                  <a:lnTo>
                    <a:pt x="8" y="76"/>
                  </a:lnTo>
                  <a:lnTo>
                    <a:pt x="21" y="70"/>
                  </a:lnTo>
                  <a:lnTo>
                    <a:pt x="33" y="40"/>
                  </a:lnTo>
                  <a:lnTo>
                    <a:pt x="0" y="34"/>
                  </a:lnTo>
                  <a:lnTo>
                    <a:pt x="4" y="0"/>
                  </a:lnTo>
                  <a:close/>
                </a:path>
              </a:pathLst>
            </a:custGeom>
            <a:solidFill>
              <a:srgbClr val="FFCC80"/>
            </a:solidFill>
            <a:ln w="9525">
              <a:noFill/>
              <a:miter lim="800000"/>
              <a:headEnd/>
              <a:tailEnd/>
            </a:ln>
          </p:spPr>
          <p:txBody>
            <a:bodyPr>
              <a:prstTxWarp prst="textNoShape">
                <a:avLst/>
              </a:prstTxWarp>
            </a:bodyPr>
            <a:lstStyle/>
            <a:p>
              <a:endParaRPr lang="en-US"/>
            </a:p>
          </p:txBody>
        </p:sp>
      </p:grpSp>
      <p:sp>
        <p:nvSpPr>
          <p:cNvPr id="50179" name="AutoShape 219" descr="https://encrypted-tbn1.gstatic.com/images?q=tbn:ANd9GcSalH2eYFpESR-_7dbDuiBue_zGuaWOuYngAvpMajKareptFYH-"/>
          <p:cNvSpPr>
            <a:spLocks noChangeAspect="1" noChangeArrowheads="1"/>
          </p:cNvSpPr>
          <p:nvPr/>
        </p:nvSpPr>
        <p:spPr bwMode="auto">
          <a:xfrm>
            <a:off x="161925" y="-152400"/>
            <a:ext cx="304800" cy="304800"/>
          </a:xfrm>
          <a:prstGeom prst="rect">
            <a:avLst/>
          </a:prstGeom>
          <a:noFill/>
          <a:ln w="9525">
            <a:noFill/>
            <a:miter lim="800000"/>
            <a:headEnd/>
            <a:tailEnd/>
          </a:ln>
        </p:spPr>
        <p:txBody>
          <a:bodyPr>
            <a:prstTxWarp prst="textNoShape">
              <a:avLst/>
            </a:prstTxWarp>
          </a:bodyPr>
          <a:lstStyle/>
          <a:p>
            <a:endParaRPr lang="en-US"/>
          </a:p>
        </p:txBody>
      </p:sp>
      <p:sp>
        <p:nvSpPr>
          <p:cNvPr id="50180" name="AutoShape 221" descr="https://encrypted-tbn1.gstatic.com/images?q=tbn:ANd9GcSalH2eYFpESR-_7dbDuiBue_zGuaWOuYngAvpMajKareptFYH-"/>
          <p:cNvSpPr>
            <a:spLocks noChangeAspect="1" noChangeArrowheads="1"/>
          </p:cNvSpPr>
          <p:nvPr/>
        </p:nvSpPr>
        <p:spPr bwMode="auto">
          <a:xfrm>
            <a:off x="314325" y="0"/>
            <a:ext cx="304800" cy="304800"/>
          </a:xfrm>
          <a:prstGeom prst="rect">
            <a:avLst/>
          </a:prstGeom>
          <a:noFill/>
          <a:ln w="9525">
            <a:noFill/>
            <a:miter lim="800000"/>
            <a:headEnd/>
            <a:tailEnd/>
          </a:ln>
        </p:spPr>
        <p:txBody>
          <a:bodyPr>
            <a:prstTxWarp prst="textNoShape">
              <a:avLst/>
            </a:prstTxWarp>
          </a:bodyPr>
          <a:lstStyle/>
          <a:p>
            <a:endParaRPr lang="en-US"/>
          </a:p>
        </p:txBody>
      </p:sp>
      <p:sp>
        <p:nvSpPr>
          <p:cNvPr id="50181" name="AutoShape 223" descr="https://encrypted-tbn1.gstatic.com/images?q=tbn:ANd9GcSalH2eYFpESR-_7dbDuiBue_zGuaWOuYngAvpMajKareptFYH-"/>
          <p:cNvSpPr>
            <a:spLocks noChangeAspect="1" noChangeArrowheads="1"/>
          </p:cNvSpPr>
          <p:nvPr/>
        </p:nvSpPr>
        <p:spPr bwMode="auto">
          <a:xfrm>
            <a:off x="466725" y="152400"/>
            <a:ext cx="304800" cy="304800"/>
          </a:xfrm>
          <a:prstGeom prst="rect">
            <a:avLst/>
          </a:prstGeom>
          <a:noFill/>
          <a:ln w="9525">
            <a:noFill/>
            <a:miter lim="800000"/>
            <a:headEnd/>
            <a:tailEnd/>
          </a:ln>
        </p:spPr>
        <p:txBody>
          <a:bodyPr>
            <a:prstTxWarp prst="textNoShape">
              <a:avLst/>
            </a:prstTxWarp>
          </a:bodyPr>
          <a:lstStyle/>
          <a:p>
            <a:endParaRPr lang="en-US"/>
          </a:p>
        </p:txBody>
      </p:sp>
      <p:pic>
        <p:nvPicPr>
          <p:cNvPr id="50182" name="Picture 225" descr="https://encrypted-tbn2.gstatic.com/images?q=tbn:ANd9GcSvK-raxqMnsygzNmeLNwToE2RA9YwrNdxeJiwCr1Fk2wgXEM_7"/>
          <p:cNvPicPr>
            <a:picLocks noChangeAspect="1" noChangeArrowheads="1"/>
          </p:cNvPicPr>
          <p:nvPr/>
        </p:nvPicPr>
        <p:blipFill>
          <a:blip r:embed="rId3"/>
          <a:srcRect/>
          <a:stretch>
            <a:fillRect/>
          </a:stretch>
        </p:blipFill>
        <p:spPr bwMode="auto">
          <a:xfrm>
            <a:off x="-36512" y="1447800"/>
            <a:ext cx="2924175" cy="1981200"/>
          </a:xfrm>
          <a:prstGeom prst="rect">
            <a:avLst/>
          </a:prstGeom>
          <a:noFill/>
          <a:ln w="9525">
            <a:noFill/>
            <a:miter lim="800000"/>
            <a:headEnd/>
            <a:tailEnd/>
          </a:ln>
        </p:spPr>
      </p:pic>
      <p:sp>
        <p:nvSpPr>
          <p:cNvPr id="50183" name="AutoShape 229" descr="data:image/jpeg;base64,/9j/4AAQSkZJRgABAQAAAQABAAD/2wCEAAkGBxITEhUUEhQVFRUVFxcUGBgUFxgXFhcYFhgWGRcYGBoYHCggGRwmGx0cIj0hJS0tLy4uGB8zODMsNygtLisBCgoKDg0OGxAQGzUlICYuLC0zNDAsLCwsNDQsLCw0LDcvNC4sLDQsNCwsLCwsNDIsLzQ0LCwsLCwsLDQ0LCwsLP/AABEIAMIBAwMBEQACEQEDEQH/xAAcAAEAAgMBAQEAAAAAAAAAAAAABgcCBAUDAQj/xAA8EAACAQIEAwYDBgUEAgMAAAABAgADEQQSITEFQVEGEyJhcYEHMpEUI0JSobEzYoLB0XKSovDh8UNzsv/EABsBAQADAQEBAQAAAAAAAAAAAAAEBQYDAgEH/8QAOhEAAQMCBAIJBAEDAwQDAAAAAQACAwQRBRIhMUFREyJhcYGRodHwBrHB4TIUI/EzQlIHYpLCFSRD/9oADAMBAAIRAxEAPwC8YRIRIRIRIRIRIRIRIRIRIRIRIRIRIRIRIRIRIRIRIRIRIRIRIRIRIRIRIRIRIRIRIRIRIRIRIRIRIRIRIRIRIRIRIRIRIRIRIRIRIRIRIRIRIReOMxK0kao5sqAsfQT3GwvcGt3K8veGNLjsFD63ams3iUBF5C1/qT/a0uG4fG3R2pWfkxeQu6ugXf7O8ZGIVtg6WDAba3sR62P0lfV0pgcOR2VtRVYqGnmN115EUxIRIRIRIRIRIRIRIRIRIRIRIRIRIRIRIRIRIRIRIRIRIRIRIRfCYRaVLjGHZ8i1qZbYAOCSeg11M7uppmtzFpt3Lg2qhc7KHi/eFvTgu6QiQi5HazBPWwlanT+cqCutrlGDBbnra3vJFJKI5mvK4VMZkic0KrcNxxRh2B+bbXcdZqHRB0geDosa+J2dTH4YYSp3dSu4IWrlVL81XNdvQk29jKbFp2vc1jeF/VaPCqd0bS88beinEqFbJCJCJCJCJCJCJCJCJCJCJCJCJCJCJCJCJCJCJCJCJCJCJCJCKD/EbiLK1GgDZamZnt+LKVAB8tSbeku8Hiac8h3FrKjxqR4YGN2N7qK8RwndgHqLiW0MmckLLsvdWT2Q4g1fCU3c3bxKT1yMVv6kCZqvhbFUOa3b3W5oZXSwNc7f2XZkNS1o8a4gMPQeqdco0HVibKPckTvTwmaURjj8K41EwhidIeCqTjXGXchq7l82yknID0C7ATVwwxxCzNPuse+eapcS4+y4eAwJxOKVFC56r22so0uTYdACfafJnshaZDrZS4InSERhTrhnHsXgaow2JW4GiAnR0Gmag53sLeA7aDSVjoYKxpezqu+bj8hTemqKEhr+sz1Vh4HGJVQPTNwfqDzBHIjpKWWJ0bsrt1dQzMlYHsNwtic10SESESESESESESESESESESESESESESESESEWjxPi9HDgGq4W+w1LH0Ua+87w00sxswX+yjz1UUAvI633WpwvtNhq75EYhzsHGXNbpyPpvOs9BNC3M4adi40+IwTuysOvbouzIanJCJCLGrUCgsxCqBckmwAG5JO0+taXGw3Xxzg0XOyrnt7xGhilTuM71aRJDBbIVNs6ksR0BvY7ecv8Op5qdxc+wB4X1VBiFZTTNytNyOzRQfGcXetlAB0FtdBLeMNbfKFUiEM1KuHsXWw4w1OlRfMUXxBvC+Ym7EqdQCxPUecy1fHMJS+Qb+XmtTQyQuiDYjt5rvyCpqi/xGVvslxstRC/+nUX/wBxWWWFOaKgX4g271XYq1zqY5exVTxuoLAHlt7zRmwFyszStOpW58MKXecSpEf/ABLUqH0KFP3cSsxKUdCRzsrvD4z0t+SufieCo1qZWuiOm5z2sLfiv+EjrymfY9zDdpsVdOa1ws4aKJYjhRpkfY61RFIIOdmNvy5T8zDf5r+RHOFN9XUcd2yN6QjkAB4k/gd6huwR980D+jvv/j3XT4MTQS1zUZrF3dmLO1gCRc+EeX7yin+r3zSgmINbyB2HZoFZwYcIWWDiTzPE+ZUjpuCARsZpY3tkaHtNwVzItoVlPa+JCJCJCJCJCJCJCJCJCJCJCJCJCJCJCKq8eTWx9dXOocqL8lXRbe2vvNTARHSMLeXqsXipcahxK53ER3TXU2ZSCCNwQbg/WSof7g12KhRFwIcNwrb4Xiu9o0qm3eU0f/coP95kJmZJHM5EjyW+ifnYHcwCtqc17SEUJ+IvEDelQB0a9Rx1ANkHpe5/pEu8IhHWlPDQfn52qhxychjYhx1P4VccQx7hmQA5Rz5HS9pdtIvsqWKIFocsuyWHStjqFKoLo7HMOuVHYD0JAkaumdHC5zNCrKjia+UB2ym/GuyNXDv3uFzvTBuEUnv6J60if4ifyHXpeVlNiIc3o5uPPY9/updXhpDukp9CF3+AdqadRLVnVXXRmPhB/wBQP8Nv5Tby8o1RQkHNELg+P+fl12psSaRkqOq4c9AVz+3PGqNbBYinRqAsBTBIvlANRLjNa1yt9NyLz1SUsjJmF4tv37HgvVTWRvhd0ZvtsDbfnsq3pdmq+M7s0jZAMrVKgIGmmg3J8v2n3G/qCioAGvdd/wDxG/jy8fBQ8NoJpiTls3n7c/BTzsb2cHDw5SoXqVAoZmUAeG9go5C568hPz2s+rqmdwyMDWjhqT56fZaeDD2RDe5U1NWnVQhiBcai9iJoaXEaeoYHMeO4mxHePnYuTonNNiFH6GAqjE1Mr97SYKwvYFXuQRoALWF7jcn1lFjMMVa9opQHSD+RFrW/7jte+3Hdd4CWXzbLcq0SpsRMvVUktLJ0cosfQ9ylNeHC4XrhcUU8x0/xJ2G4xLRdS2ZnLl3ey5yQh+vFebcTZT4qignWxsB7A8pLGMYlPKZIGktB2DcwHeQL+o7F4MUTRZxXX4fixVph12Nxpt4SVNvK4m0ge58bXPblJGo5KG4AHRbE6r4kIkIkIkIkIkItTHcSo0RerUVL7AnU+g3M6xQSS/wAG3XGWeKIXkcAsOHcYoV7ilUViNxqDbrY2NvOepqaWH+bbL5DVQzf6brrenBd0hEhEhFrcQx9OiheqwVRpruT0AGpPkJ0ihfK7KwXK5SzMibmebBVX2ox6tiDi8PTqBbAVCwAuRoGABPKwt5DTeaWkhdFF0UpB5WWYrZ4al92b9qi9bFvWY2uL8zpJ7NrNGijdG1g1Vudn+1lBlSnUHcMAFUMfuyALDK/9j+szdVhsrSXs6w9fELQ0mJwyANd1T6ealMq1aJCKuviDQZcUlQ/K9LKp6MhYkfRgfr0mgwmQGIx8Qb+azWOROztk4Wsq2x+PFvO5P1Ms3SAKNHEbBdL4Zg1uJ0Mu1MVKjeQCMv8A+mUe8q6+YGIhWlDERJdXnxDGCkhcgtyCqLsxOygdTKFoubK5cbC6qrtL2rbEsLUVpZToxualrEZSdNNb5ddQOk1VDhzYhmz3vy2/KzVdWdP1Cy1ue/6XEbH1TTFIu3dg3Ccr3JuepvzMsBTRB+fLrzUQzyZMl+ryXV4R2oq0iA/jTpoCP9PL2mPx/wCjYK0Gam6knoe/57K5oMafHZk2o58lO8HikqoHQ5lOx/seh8p+QVNNLTSmKUWcFq2Pa9oc06LewToG8YB8zyk/CKilimtUMBB2J1t4bW7eC8yhxHVK32pAMGXwk/7W8vIzVPpIoals0JyOP/i/s7DxHnY6qKHktsdfuF9xSg+F9j8rdD0nrEY4pCIan+Lv4u5Hl7c9jtqjJGrfFcuvRKmxmIraKSklMb/A8wpjHh4uFq1cJSdgaiB7db7Hfad8NxOShfcatO49u1eZIg8KQ4KohUBLAAWCjSwHK3Sb2jr4KtuaI944jvCgvY5h1WxJi8JCJCJCJCJCLzxNTKjNvlUm3WwvPTRcgL442F1UmCpviSajEszasT5/28prZHNgAY3QL8+qJXveXONyUqF8M61UNmQ39eoPkRp7wMs7TG7YrpSzuikD28FbeGrB0V12ZQw9GFxMk5paSDwW9aQRcL0nlfUhEhFWvbTHGrizTB8FEZR0zEXY/sP6ZpcNhEdPn4u+3D3WUxmoL5snBv3ULfjLVFtYhQdOh85YR5QSQFEEGRalPEKHplx4M6Z/NMwzD6Xnydzujdl3sVKga3pBm2ura7QdjEa74UIjfipEWo1PYfw3/mG/MHcZylxB8Zs83HqPnJXVZhsc4u3QrV7M8abDt9nxAdAPlWoPHTtuBbSpT/mW9vTaRVQNqB0sVr8bcfY9+/3g0tVJSHoakdXgfnD7faRVe0uGDKivnZzlUUwWP6dJB/opspc4WA56K0FfA5wYx2Ynlr9tlHPiBxVmU0hSbu1dc1VwAM1iQEvqel1vvyBvJ2GRsa8PLruOwGvmoOKPkkYY2ts0EXJ/HuqnbhSFiWJI5D/J5y7/AKTMbuPgq0VOUWG6kXY3G08FiVqhbKQab5Rrla31sQD7TlW4e2WHLGLHcLrSVpjlzPOmytWp2gwNVLGrScN+A+Jj/RbNf2maNFUNOrD5aeeyvxVwO2ePz5Ks+1HDDTqF0pVUoMfAaikb2uDfUa3tm1sZoMIAYwsLwTe9gb29/BUmJ3c8PDSBbe3y3iuJLhVi7XZbCUatVkqnkCo08Rubi58rfr0mK+r8SxGhja+l0bxNr2+fOy9wemppwRILuUxUYbBJvkDvzJN2sNhy0H6az8xLq/HKj/m8DsHz52rSgQ0sfJq6NCurjMjBhtcG403lXUU8tPIY5W5XDgVIa9rxdp0W5QxdlKsMy9DylnRYsYoXQTNzsI0HL9fbgub4rnMDYrSxDYuqe6olAoGZnqa2udAoAuTpz0lxhDTiELmVDiWA/wAePMXO/dqOK4zf2yMo15rRxOExmGp1KlVlrqNfAAmVb65hbXTnfTpaWNRgFFK2zG5HcwSfMEm/37VybPI06m6+1eNUFUM1QC4uBu2vLKNbzJR4LWvkLBGdDa50Hmdx3KYZ4wL3XBqcdqYr+AWppuCDZ26G4+UeU/SMC+loMPAqKjryHb/i2/ZxPf5LH4vjcjyYodG8+J9llw3iVfD1L52OuquxKt9dj5iaaaCKZlrDvAVXR1szH3zE9hN1ZmGrB0VxswDD3F5mXtLXFp4LYscHNDhxXpPK9JCJCJCLFyACTa3O+1vOfQCTovh03VPrjUwletSR1encmmym4ynUC/UbH0mrDHTxtLxZ3G6xdbA3pT0ZuOxcfiHFDUJVdSeQkpgazQbrmyG2pVidne2dFadOlWRqWVVQP8yHKABfS6/S3nKOqwqQkvjObjbYq/pcWiIDHjLw5hTOjVV1DIwZTqCpBB9CJTuaWmzhYq5a4OFwbhZzyvqQipjjtY02xJb5+8qj3LEg/TWa+EgxMI2yj7e6xVTG41bmnmVFUxarTAnsPDQpJYXFczHY24IE4yTX0XeOKxuv00lcU6IaqbZUBY+gF/XWZQ6nRaQbKte1PxCWsj0aVDQ3GetowPJlUfKRuCT00kUVzon3YNRz9lqab6VbURXqHjKRs2x9dvIHvUQpcdxKszJVZC4AOTTQXsAdwNes5z4hUT2zu0HIAK4ofpfC6MWjiv2kk/m3ovGrxOs5vUqPU/8AsZn+lzp7T5TV01O/Oxy6Yj9P0NbF0bmBvIgAW9/livam4YXHuOYm7w3E2VjeTuIX49jWCT4ZNkk1bwPNZWloqVbPDcYaNVKq7owb1A3HuLj3nKaISxujPELpFIY3h44FXFxCvUbumpU1r0aos6nKCFYXVxm0Ite4O+lucx0TGDMHuyuGx18tPv3rVyOccpaMzTv7qNdoOwKOS2EYI25psfDr0O6+m3pLOkxhzbCcXHPj+1X1OFtdrDoeXD9KA1adWhUKnNTqIbGx1B9R5S+Bjnjvu0qlIfC+2xC8q1ZnN3ZmI0GYk29L7TnBRU8BvEwDuC9SVMsgs9xIXT7NcYOHqi5+7cgOOnRvb9vaZf6uwFtdTmaMf3G+vz98FbYNXGJ/ROOh2Vi1ayqLswA6kgD9Z+NRU8sptGwnuBK1xc1u5XKp9pKbVMmFzV6o5UhcD/W/yqJosNwWvjkEl+j9SfDbzUeSojIsNVNaKMaairlLFQHsPCSR4rA8r3mzUNamA4FhqJvSpIrXJzWu1zqfE1zPt18squx6PgcW6VPlZmem3J0Y3BB6i9iOvqJqaeVlTABxGiymIUjmSHkdU+1vi8QtOguZj02A5sx5AdYc5lNH1iuVHSOc6wCtzB4cU6aINQqhb9bC15l3vL3Fx4rXsaGtDRwXtPK9JCJCJCKv+3fFDUrfZ1PgQAuB+JjqAeoAsfU+QmgwunDI+mO527v2szjVUS/oWnQb9/6UVxeMwz0+7UKx5nf6dJYsjeX3cVUsY9uq5N1T5Rb0koANC76u3U07IcITG4IuKjCstR0YMc1LQ3VSnIFCuoIN768pQVVbJDUbaevn87lcQ4ZBNBfZ3NY4CrWwNa1ihOrUWN1qqN2pNs/roRoCJIeYq2PXfgeI7/luSgMdUYdL19WnyP7VkYPFJVRXQ3VhcH+x6EdJnpI3RuLXbhamORsjQ9huCsamOpAMTUXwfNqCVvtcDXWfRC8kAA67Ly6eNoJLhpvrsqs7TcVw9arVrBb02SpS8JFzUNJqYduVxmGl9gOekvmt/p6XLI8CxB1772Hl5qjhz11f/YiLrtsLDXvPId/BV8MItwScwFiRqAfInf6fWU9VjbNoRftOnotvh30VM4B1W8N7BqfE7Dwus6PDVdlVFAZnRRa+zNY7k7XH6zxQ4m+R5bKRtpw1XvH/AKbipYGSUoJsetc304FfpPE0ldSrgFSLEHa04KmVN9puDipiWXAq9dFBLMgLKh3KZ9mt9dbamQqk9IRlFyN1scAJo4nGpdka4jKCbHjc25HTyuoqDIS1y9sKgLeIXHS9uRP00/WTaClFTMIybXVD9RYrJh1J0sTbnbu0W4qKNgB6E+fU+c21LgsNNIJGE3C/JsS+pKzEIujnsR3DTyAXrUpMtswIvqLi17aadddJaMlY/wDgQe4qjfG9n8hZYTovCl+A7ad3ghhyjtUAZAwbIFU3ykMNbi9tvwjWU8uF9JU9LcW0NrX14+atYsRyU/RkG+3Lu8lE6eJqKSVdwWFmIYgsDvcg6+8tjGwgAgWHYq0PeDcE371jQpFmCqGJOwVSzHyAE4VdU2mjzu14LrTUzp35Wro0OGnOabKVZdwSCb2vbw6SNDVSPj6V+gOwH5XivDIHdGzcbn2XricIU025T2S2ZuV2oUGGd7HZmnVdGv2RXG0KdWiSSdGR6hVQw0Y3UXIvrbzlIehppTHM29tj9uIWpHTVMTZIXZb7i3nbRd7AU8Xw6iL909EfN3am1LzIspK/zcultZ5/+rUvytblPDXf9/fmvjxW0rMwcHjiCNfBdnC9pwwBNM2POmysP+RUzk+gLTo7zBHuuTMdj/8A0YR3WPsssf2lyr91Sd25XKhR6m5P0E+RUOZ3XcAPG69SY5AB1ASfJVX2o4i9dz37B28tkA2Ven/bzRwQRRsDWjT171UGplnf0jj7KZ/CTh7LTq1bZadQqqj8xQtmb6m3sZTYvIwubG0aj8q8wuN4aXuOh/CsCUytkhEhEhFhVqZVLHYAn6az60XNl8JsLqpsMprOWb569QL71WsbeQBJ9prJSImWbs0fb3WGZmqaoX/3O+eiixwy06+ISwGWtVUDpZ2Fp6pD/bBPEBWNX/qELzxGIUCSHPAUdrCVJfg5xQjGVaP4atPP6NTIt+jH6CUOJgOaHcleYcSLtVp8a+zFMuJyFTrZ9Tcc1G9/MaylNQIOvmy+NlNqJYWM/vEAdqgGPyqzrh3fuyBlLk3B1vcbuBpbNrveez9T07Wi7S53YAB67eAWNqqinbIf6dxyngLgX8bLN8elOgyJhqTaZj3mZy7KDbNqLjU+HbU6Ssb9QTTTtvpc232v5KVS4pFmbC2EBpI7fHZQPimNqVqheo2Y7LsFVfwhQNFFuQniZzi85jsv37DIYI6ZhhbYOAPadOJ+W4LUnJWCEQvqsv4cYbCYmmVrZ6tanqyVnZ6eUnwsqHwkctQSD6iTKcNeNdT2nRY3HnVFLIHRANYdi1oBvxud791rjuK7/EaHEWZ0Sph8Hhk0DqM1Qr1sbKunpY9d51cJSbAgBVkD6BrQ5zXSyHgdBfw1PrdVZ2owmHp1rYfEfaAQWdjqQ+7eICzA73F7a3kGQNDrNN1tcOmnkhvNHktoB2cNNxy18FyVYg3G8+Me5hzNOqk1FPFURmKUXaVu1uJX1WmiG1vDm35kBibE+XtaWz8cq3R9GT7rKM+h8PbN0lzblp89Fr0K5B1JI6f4GwkagrpKaYPB71Nx7AIKyjyRts5o6tuzh7dveVvgX29fK3XyE/RBURmISk2BX4mYHiQxgXK28DwqtW/hUy4/OxyU/wDcdW/pEqKjGgNIh4n2+dytIMKJ1kPgPdbuP7O1aNK9Tu2YsAO6zm2h8Pi+a/XykemxaUzDpD1eOgUifDYxEcg171w1ZlbTMrA8rhgfbUGaV3RuZ1rFvhZUbQ9rtLg+q6GCx1RKgq1b2qliHNrPlOVtuhlbG+CVhjiOjdF7raeXR8m5Wx2k40rEZenLrPdPH0TbuUKGnJKn3Y3AvRwqLUFnYmow/KW2HqBb3vM1X1AnnLhtt5LY0UBhhDTvupChkNS1H+I9ksOc1RKj4cAFmCEd3Yak5WHh9rDylhDiEzQGkB3fuq6fDIJDmOncq0rVqjZmFVxTucl7BivItYbkcpo42GwzWv2LOvbE11mC47VyMLRerUWlT8T1GCLfqTufLnfoJ8klEbS53Bd44i9waOK/QfCcAtCjToptTULfrbcnzJ195kJZDI8vPFamNgY0NHBbc8L2kIkIkIvjqCCDsRY+8A21RV32L4YWxV73TDBteTO2ZE9fDmP+2aDEp7QgcXfYftZrCKYdO9/BpIHzuUN+IHDqicQrimpIcrUGUX+dQTt/NmnynqWspmue4ADTU22XatDWTEnTitGh2SrVMHiMQWyvQIY0ja5pBbs97+un8jdRODMRimeBG642uOa9wRsliMjDey2/hTpxFApsWp1VB88tx+091zR0XiF1onHpFKcdh61OqUr6uRmzXJDjqCd/+7TC4pShh6UHc21/HZ9lSY7Q9E8TBxOY211t3dn2XlKhUCQijHEOEsHOQeHe/IL/AHIvaw1Olr6zQRyCpaHg9bjw8e5ftH0p9V0/9GY6l1nN19/M6g7akE6LfwPAqW9UOwtsGyNfroCB6a+sjSVkDDlaC7tvbyFiqms/6kTCa0EYyD54+i4ePwhpsRy89/L19fI9JIIaWh7DofPxW++n8eixeDpGizhuPnzt1WXCeI1MPVStSNmQ38mHNT5EaT41xabhXFTTR1MRikGh+XHcra4ljOHY/B06mIcJTzBtXyurr8ydT0sNwQRyMsHOjkYC5YWnhr6CrdHA27rW2uCDsfnHQ8Qo3X7ZYHDKaeAwqtcZS7jKGHne7uPI2nAzsZoxqt2YNW1Tg+sltxsNSPLQeF1X7m5NgBcmyrewudlGptykVakdVup24n7lbFHh7nfwjz3+g/Y2lrT4LVzDNlyjt09N/NZbEPrPCqNxYH53cmC489vIlbeE4Ur59W8Fs2YpSGt7EXuW2O3Sdf8A4aRjg1wJPZ8KqH/XGdueINaP+4kn/wBV1H7KmvQVkZ3UsbU0ZVGhtdnbLmsbiWUOSF/RVN7N2F7/AGWRqnyVA6amtdx10t9+XJSHADF4aner40UAWDGoyKOewNh5E+k9yOpKh2Vgynnt7/OKjhtfTtzEh45cfBdJMelVbMhZTzXxDytazA+04SUD2HQjx0Pt6r5HjkB0kBafMensuNjezmCaoa1X7TVJN8hLlSR1soJ/qM8MpZnHLoPEe66nFKIDNnv4H2XN7SY4ugR0FOkv8OmNCDawbTYgdNPWXtFRRxC4NzxPsqipxF9S6zdGj5qo/wAH4catZEpgs7Hc65QNS3lYSVPJHBGXuSBj5nhgV2gzGLWL1VoRRv4h8XWlhe6v465yAfyAg1CfK3h/qlhhsOeYOOw19lCr5ckJA3Oiq/imJyrvpNQ91gs1G25U9+FnZapTLYrEIUYjLSVxZgD8zkbqSNBfW2bqJnMQqw8ZGHTitBQ0pZ13DXgrIlUrJIRIRIRIRRXtVjq9zTUClT2Ls1s+moUJdz0t4R1blJDailpWCWU3PL5++7iqbEZZBcOcI2c93HuA/wAqMYTEvSYtSY07rlIXY+ZuNxyO4uZS4j9RSVAyRtsOZ1d7Du1WXjxCSnuIDa/zbZYVKhY3YliebEk/UzOve55u43Paockr5DmeST2m69cPijTTEKFDGtRalroASGCk9Rcm4lphmINpnWkBy3vpurTDcUFKx0bxcH0NvsuJ2M7K46liaVekqkITfNcKysCrC5A5E6i9tNDNVNi8FRGWxMcfAAeZP2urajnke7PEwnwsPM29LqyMXwXvD3uLqgACwVPCqjpmbe8o56Yy9eodZo4DbxJ38gpFVQGoPSVb7NHAaAd5O/kOxRfiyURUPcNmTTroeYudxzv5yjqWxCQ9Ebj55rK1zadsxFObt8dPPdacjqGkIuZiuNohKlXzAkbCxt53/wCgiWrcPiyNc9x1F9APdbnB/omXEqcTxyi3HsuAeR5/dR/iONNVs1rbael7fufrJXVawRsGg81+p/Tv09Hg8RaHZnHf587lqzwtGslpE6ge+w+p0nRkT3/xF1Gqa6nph/eeG9518t1lXwzplzC2YZl1BuL2voTD43sPWC+UtdT1YJgdmtvuPvZbPBz4+l7D63vL36ega+V7yL5QLeP+Fif+oVTJHSRRscRmJvbiABupjV4YAgblNI2e7rL8Zvqubw+jTfEU0cXVjYi9r6Ei9uV50q3vbTOcw2I91aYbG19Q0PFx+lP0QAAKAABYACwAHIAbTIkkm5WzAtoFlPi+ri4rgBzFsPU7onUra9M+gBBX208pYw4g5oyyDMPVVdVhUUxzN0Poo1xrF4qhUFIVVZsuZsoNlv8AKNdyd/p1lvSuZUNzBlh2qlqaBkBAcblRrHYqozE1WzGTh1BZc2saB1VMvhbgSzVa5GgApL6mzP8ATw/WUmLzXyx+PsrvC4rXf4Kwm0lIrdcbEdqMKlQ02qgMNDo2UHoWAyg+8lMop3sztboo7quFr8hdqq57Z8Q7+u9QNdF+7QjbKu5HW7XN+lpfUMHRQC41OpVJWz9JOQNhouVwLhpqV8OHFxUrUxbe6lhfT0vOkwyxOeeR+y8REGVrRzC/RUya0yQiQiQiQiQig3bIH7T601t9WlJjDf4O7/wsp9SMOaN3YR9lw5SLMpCL6PKfV9Bsbhd2v2qrlQFCobC7WuSeovoPTWWT8VmLQGgD1V5L9QVLmhrAAee/6HqpLhKyYvD+IaMMrD8rD/zqPaXET2VcGvHQ9h+bLRwSRYhS9YaHQjkfmo8FA8dhGpVGRt1O/UciPUTMzROieWO4LDVNO+nlMT9x68ivC05LgvloRczi/De8GYb8/O3P1/ce1rKjqmgdFL/HgeX6Wt+l/qWTCpcrtWH5/g8D2EqNthWva3udFAG5JO3vLDoX5soF/sv2+PGKN9P/AFIeMvr3W592+40W1wPCU8Q5RKtIEWu9X5deVNDbvD6kSziw1wbnLS77fPRZDEPqqSV3RwHoxz/3H27hr2qf8P7H4emQ1TNWcfiqnQeiCygexnvMdlREXOY6ntXN7VdnVYqUy0UC2uqHIpGwIQXAOgvblOM0XSttfVWuE4n/AEEpcW3a4WPPTYj181COGJUqVMtFHqMN+7UldOrEADn6yXhOajmzPIykWKfU+I0+K0oiiY7M03BNh3jc7/cBSGr2j+4yHcaa7jympEDM/SX0X5gaY57Ll8IrM+IpML27xLeZzDae53ZoXk7ZT9lNgYGSsA3uPurctMYtcvloRfQYRVTxDG95VrVQbh3axH5Qcq/8QJsaNnRwNb2LJ1b+kmce1cbK1SoEQFnc2VRqSYlka3VxX2KNztGhXp2f4SMNh6dEa5V8R/Mx1Y+5v+kyc8plkLzxWnhjEbA0LoVKVxOS6Ks+03Z+rQLMKffUSxY2H3iXNzt8w/WXlFiQDRHJpwvw8VSVuGkuMkXHgtDgmDp4vEUqdNb01BZ+gUA2v72EmV8wZTkX1Oyh4dA904LhoFOuzXYijhaoq5nqMoITPa1MHTwgDe2lzKKatllYGOOivYqSKJxc0aqYSIpSQiQiQiQiQijHbbBEqlVfweFv9LbH0B/eRqun6eIs47hV2J0X9XBkG41HztXB4NwqtWbMgQU1JBeoMysRp4F/EPPb9pwpsNijb/cGZ3p4ftQ6HA4Ymh0wzO9PLj4r7xjhFdGZyEZBYk01CaczkG3sZ0qKCGVlmtseFtF1rcIgljORoa7hbTzXOvMssMkIulwTjBwzMSLoRqL21Gxv+ksMNlkbIWsF78Pz2K5wWpmimLY25gRt9j2cl5YrjBxdW5pVQq+HNSotUGuupJGa3lteWlRh76ghz3AHsF/W4+yuavDJq1wfKQ23IE+ZJF/JaVVlDlQTp+ZSh91OolRV0L6cBxNxzVBX4XJSWJN2nj7pINwqxa2MxtOkLu1r6Absx6Ku5lhSYbPUnqiw5+w4/NVYUuHSz9b+LeZ28OfzVOHYGliHtWtnZSUpWLKLD56pGhNthsLjnNfT0D6OIOI6oPE6nw/FlqKQU4jNNA+5sddSB28vAaLr4TsoF+ar/SlNAv8AzzXk2TFnn+LbeJ/Fl8bgkX+9xJ8vdKuPrUKgp1CLH5GIJRx03urDpe09xwQVTMzRY8QN/wBhR55quhda+dnC+/nz710k4lp4lF/5XB/cCRnUBv1T5j/K9x4/GR12EHssfZc/iuMrspAtSp82zAsR5EfL7a+cl0tJCwgu6zuVtP2olVjT5erEMo9f0oFj2pM9wgsNL21PmZetYBq7dQ2F4G6kXYThvfVTWY+GiQFHVyNz5AfqR0lVi9WWt6Icd+5W+F0oLulPBWDkmcV+vDEVFQEsQANSSbADqSZ9AJNgvhIAuVG+0HHqRwtXuaqMxAQZWFxnOUm2+1zfyk6mpJOnaHtIG+o5KJUVLBC5zCD481WFV3XRf/E0LnFugVC1odqVK/hlhrY9Sw8XdOfQ2A/Yn6yBibLQX7Qp2HPvLYcirmRZnleL0Cwi+NRB3hF5YfAU0JKIq3NzlAFz1Nt4ui2QIRfYRIRIRIRIRIRfCIRcrinG6WHYIysSVzAIBYC5A3I6GR6iqZAAX8VCrK+Kkt0l9b7Dko/xftF3qFEQqGFiWIvbmABtKyoxUOaWxDxKoqz6gD2FkDSL8T+ALrgylWZS0ItvgmCp1K/3uoUXRD8rNzJ62HL185fYQ9mRzf8Adf0Wr+nXxZHM/wB17+H61UtxFZUQs2ioCT5ACXLGF7g1u50Wje8MaXO2Cg3EcVUxTZ7ZVGigb2/mPP8AaaGKighHWGY9v4HwrGV+JvqDl2by91y8RRanqtx6STNTw1TcsjQeRtt2hRIJQ14cQDbmtjiHCadLJXpPda4H8QXdfDqQ35b7jrIeHktc+JzdW3uefZ7K+xSNsjY5A7RxAt38VM+G8Lp0AQg1PzMdXY+Z/tsJSz1Ek7szz7DuV5BTxwNysFluWnFdl4YzBpVQpUUMp5H9wRqD5ie45HRuzMNivD2Ne3K4XCj+I7KooLd/VVFBY3ymwGp1t06yzZi022UEqsfhEF73IUAqYmq4JztlvcA225X03tL9oda53VIWxg9ULUetPpevQarT+G+AKYMMd6rtU9tFX6hb+8zGJS55z2aLRUEeSEduqlfdSApq4vajhL1qJVLZrhgDs2U3sfKSKWfoZRJa9lwqYemiLL2uqyOGTvSHU06i/hb9x1HnNXFOyZoczVZaaKWDquXY7M9nBi6NexynvFCva9igDD13/WVOJTmKoYW8PyrfD4RJTuB4qZdkOyQwrNUd+8quMua1gq3vZRc7m2vkJX1da+osDoFOpaRkG2pUuQSEpazEIvsIkIkIkIkIkIkIkIkIkIo32y4aXUVUFzTBDDqu9/b+5nCogbPGWHw7CoVfRtqoTGd9weRUOU3mVlidE4seLELAzQvheWPFiF9M5rksalQKLsbDqdBJMNHPN/BunPYeZUmCjnn/ANNpPbw81qYSrWxJAwlIuuaxqt4aSjmQx+a3leXNNhQicHyu1HAe60NDgZY4SSu1HAe/spvxjCOcJUpgln7q1+bMo/ckfrLukkDJ2OO1wr+pYXwuaOIKjXZvEo1LUjSX9YxwfosBIyzlyeNcQW5AkuniIFyukURXLbHlqKKflQOF/qYkn9h7TrFE0PdIOJHoLKbM9zgyPg386q18MCUW++UX9bC8xTrZjZbRuwus8s8r6vhEIuN2trhMHXJNroV/32W36yTRtvOzv+y4VRtC7uVVu3hmuJ0WVG61MIBVrJSBsXdad7aDMwW/teRZJg0E8gpUcRcQOa/QuDw6oioosqqFA6BRYfpMm4lxuVpgABYLZCT4vqy7uEXJ4x2Zw+Jt3qXI2Kkqw9CNZ1imfEbsNlzkiZILPF1u8M4VToItOkoVF2A/UknUnzM8Pe57szjcr0xjWDK0aLeCTyvSzEIkIkIkIkIkIkIkIkIkIkIkIvhhFGOIdmh3meiqEG96bsyqD1BTW38v/qcpoI5gBIL2USpooKm3Stvbw+yh+KxFV37unVprblhKXeOR6spZR66+ktKbCIIRne0DyHqfwqJ0kYdlo4QSONvh8ytnhvD6NFz9tSpVz2KGurm35gVY5XGxtqR01kianZML09tNxe/z7dqlQ10tPpWNIvsbAjxspvha9N1+7KlRpZeXlbl6SrkjfGbPFldRTRytzRm47Fm3XpPC6Kq+PUclaocHd6Zuxy2AUn5gpJ1X062mrpXyCFomGvDn4rJVv9M6Y9G728FH/szvrUOUdBqx/sJMs9++gXHO1n8dV3ezfBziayqF+5pkGoeVhqEHUnb0uZFxCrbBFlH8jspWH0jppM7thurUyzJLUoUhFocUxi0ULvsOmpN9AB53nSKJ0rwxm5XiSRsbS92wVedq+0oxNLuVR0JcN4rWKqD0O97S8pcOfBLmcQdFT1NeyaPK0HdR3hfCnrd7qQtNCxtzYg5B9QT7TrV1BgsOZ/yuVLTiYk8vgWvg6DA0yvzsy5LfmLDL+tpLe1rYyXbaqM1zjIA3dfoigNJj1qVsKIRZAQi+2hF9hEhEhEhEhEhEhEhEhEhEhEhEhEhEhFgwhF55ekIufxfhqYimab7HUEbqw2ZfMf5E6wTOheHtXKaFkzCx+xVecQFfCG1ZTpotZb5WHLxD5T5H9d5o4ZYakdU25g/NVkajD5qZ+Zt7cx+l4N2kp1BaszsByzsR7gm06ClEZvHYHuC5SOqpBlc4kd5XO4pxpXGSjZU523Pqf7SRDGG9ZxuV4ZCW6uXHq1fOd3OXdrVZHwtYthHvyruB5jLTP7k/SZbFP9e/YPytLhv+jbtUyCStU9fe7hFzOO8JFekyEkXsQRuCDcH6zrDM6J4e3cLnNE2VhY7YqqeI4F6NUriFs2uVh8rjqP8AE1dLVx1DbjccFl6mkkpzbgpD8N8F3n2g2+7JQA9WAbMB7EfWVGMlpe0DfVW2EhwY4nZSvhPYvC0KneonjHy5iSFv+UHQSufVSvbkc7RWDKeJjszRqpMiSOuy9QIRfYRIRIRIRIRIRIRIRIRIRIRIRIRIRIRIRIRfDCLBhCLzIhFgwhFDfia+XBhQABUqoptpoA7/ALqJZYU3NUXPAH2/Kr8Sdlg04kKq2AG00h02WfGu68HaeCV7AVw/DQ0/sFMIwJu5cDcMWbQjlpb2mYr83Tkkdy0dFl6EAKXKshqUswkIvvdwi08fwejWXLVpq46MLz017mm7TYry5ocLEXXrguH06ShKaKijYKLAe0+OcXG5X0AAWC2gs+L6vtoRfYRIRIRIRIRIRIRIRIRIRIRIRIRIRIRIRIRIRIRfCIRYMIReTiEUH+KOJT7KFupYVUYLcZrWYEgb8/1llheYTZraWKr8RsYbcbhVbTPeMqUwWdiFVQNSTsJfyTMa0uJVJHC9zrALf7VcDGGekiuWLJdzpYsDqV6DW3tIFJO+ozE6aqdVQMgDQF3/AIUuy4mog+U0iT6hkt+5+s54q0CJvf8Ahe8MdeR3crepiUKul7AQi+wiQiQiQiQiQiQiQiQiQiQiQiQiQiQiQiQiQiQiQiQiQiQiQiQi+EQi1sYpytl3sbX620n0WvqvhvbRUXxdGZiHB7zN95m+bNzvNtHldGOj/jwssaekbIel/kvTsaFp46nmHzBlU9GYaH6XHvKzE4j0JsrPDpB0oupZ2u7MV67JUohWIBUhjbQ2IIlbh9Y2nzBw3VjW0rp7ZTsux2F7KNhAz1SGq1LA5flVR+EE76639Ok5VlWahwtsF0pKUQN7SpmiyEpazhEhEhEhEhEhEhEhEhEhEhEhEhEhEhEhEhEhEhEhEhEhEhEhEhEhEhF8IhFEe1/ZEYj7ylZaw2J2cflb/PKT6KudTO5t5eyhVlG2obyPNR7sx2JxIxC1cSoRaZuqghizcibaADfrJddiTZWZI+Ki0WHuidmfwVlU6NpSq3XoFhFlCJCJCJCJCJCJCJCJCJCJCJCJCJCJCJCJCJCJCJCJCJCJCJCJCJCJCJCJCJCJCJCJCJCJCJCJCJCJCJCJCJCJCJCJCJCJCJCJCJCJCJCJCJCJCJCJCJCJCJCJCJCJCJCJCJCJCJCJCJCJCJCJCJCJCJCJCJCJCJCJCJCJCJCJCJCJCL//2Q=="/>
          <p:cNvSpPr>
            <a:spLocks noChangeAspect="1" noChangeArrowheads="1"/>
          </p:cNvSpPr>
          <p:nvPr/>
        </p:nvSpPr>
        <p:spPr bwMode="auto">
          <a:xfrm>
            <a:off x="619125" y="304800"/>
            <a:ext cx="304800" cy="304800"/>
          </a:xfrm>
          <a:prstGeom prst="rect">
            <a:avLst/>
          </a:prstGeom>
          <a:noFill/>
          <a:ln w="9525">
            <a:noFill/>
            <a:miter lim="800000"/>
            <a:headEnd/>
            <a:tailEnd/>
          </a:ln>
        </p:spPr>
        <p:txBody>
          <a:bodyPr>
            <a:prstTxWarp prst="textNoShape">
              <a:avLst/>
            </a:prstTxWarp>
          </a:bodyPr>
          <a:lstStyle/>
          <a:p>
            <a:endParaRPr lang="en-US"/>
          </a:p>
        </p:txBody>
      </p:sp>
      <p:sp>
        <p:nvSpPr>
          <p:cNvPr id="50184" name="AutoShape 231" descr="data:image/jpeg;base64,/9j/4AAQSkZJRgABAQAAAQABAAD/2wCEAAkGBxITEhUUEhQVFRUVFxcUGBgUFxgXFhcYFhgWGRcYGBoYHCggGRwmGx0cIj0hJS0tLy4uGB8zODMsNygtLisBCgoKDg0OGxAQGzUlICYuLC0zNDAsLCwsNDQsLCw0LDcvNC4sLDQsNCwsLCwsNDIsLzQ0LCwsLCwsLDQ0LCwsLP/AABEIAMIBAwMBEQACEQEDEQH/xAAcAAEAAgMBAQEAAAAAAAAAAAAABgcCBAUDAQj/xAA8EAACAQIEAwYDBgUEAgMAAAABAgADEQQSITEFQVEGEyJhcYEHMpEUI0JSobEzYoLB0XKSovDh8UNzsv/EABsBAQADAQEBAQAAAAAAAAAAAAAEBQYDAgEH/8QAOhEAAQMCBAIJBAEDAwQDAAAAAQACAwQRBRIhMUFREyJhcYGRodHwBrHB4TIUI/EzQlIHYpLCFSRD/9oADAMBAAIRAxEAPwC8YRIRIRIRIRIRIRIRIRIRIRIRIRIRIRIRIRIRIRIRIRIRIRIRIRIRIRIRIRIRIRIRIRIRIRIRIRIRIRIRIRIRIRIRIRIRIRIRIRIRIRIRIRIRIReOMxK0kao5sqAsfQT3GwvcGt3K8veGNLjsFD63ams3iUBF5C1/qT/a0uG4fG3R2pWfkxeQu6ugXf7O8ZGIVtg6WDAba3sR62P0lfV0pgcOR2VtRVYqGnmN115EUxIRIRIRIRIRIRIRIRIRIRIRIRIRIRIRIRIRIRIRIRIRIRIRIRfCYRaVLjGHZ8i1qZbYAOCSeg11M7uppmtzFpt3Lg2qhc7KHi/eFvTgu6QiQi5HazBPWwlanT+cqCutrlGDBbnra3vJFJKI5mvK4VMZkic0KrcNxxRh2B+bbXcdZqHRB0geDosa+J2dTH4YYSp3dSu4IWrlVL81XNdvQk29jKbFp2vc1jeF/VaPCqd0bS88beinEqFbJCJCJCJCJCJCJCJCJCJCJCJCJCJCJCJCJCJCJCJCJCJCJCJCKD/EbiLK1GgDZamZnt+LKVAB8tSbeku8Hiac8h3FrKjxqR4YGN2N7qK8RwndgHqLiW0MmckLLsvdWT2Q4g1fCU3c3bxKT1yMVv6kCZqvhbFUOa3b3W5oZXSwNc7f2XZkNS1o8a4gMPQeqdco0HVibKPckTvTwmaURjj8K41EwhidIeCqTjXGXchq7l82yknID0C7ATVwwxxCzNPuse+eapcS4+y4eAwJxOKVFC56r22so0uTYdACfafJnshaZDrZS4InSERhTrhnHsXgaow2JW4GiAnR0Gmag53sLeA7aDSVjoYKxpezqu+bj8hTemqKEhr+sz1Vh4HGJVQPTNwfqDzBHIjpKWWJ0bsrt1dQzMlYHsNwtic10SESESESESESESESESESESESESESESESESEWjxPi9HDgGq4W+w1LH0Ua+87w00sxswX+yjz1UUAvI633WpwvtNhq75EYhzsHGXNbpyPpvOs9BNC3M4adi40+IwTuysOvbouzIanJCJCLGrUCgsxCqBckmwAG5JO0+taXGw3Xxzg0XOyrnt7xGhilTuM71aRJDBbIVNs6ksR0BvY7ecv8Op5qdxc+wB4X1VBiFZTTNytNyOzRQfGcXetlAB0FtdBLeMNbfKFUiEM1KuHsXWw4w1OlRfMUXxBvC+Ym7EqdQCxPUecy1fHMJS+Qb+XmtTQyQuiDYjt5rvyCpqi/xGVvslxstRC/+nUX/wBxWWWFOaKgX4g271XYq1zqY5exVTxuoLAHlt7zRmwFyszStOpW58MKXecSpEf/ABLUqH0KFP3cSsxKUdCRzsrvD4z0t+SufieCo1qZWuiOm5z2sLfiv+EjrymfY9zDdpsVdOa1ws4aKJYjhRpkfY61RFIIOdmNvy5T8zDf5r+RHOFN9XUcd2yN6QjkAB4k/gd6huwR980D+jvv/j3XT4MTQS1zUZrF3dmLO1gCRc+EeX7yin+r3zSgmINbyB2HZoFZwYcIWWDiTzPE+ZUjpuCARsZpY3tkaHtNwVzItoVlPa+JCJCJCJCJCJCJCJCJCJCJCJCJCJCJCKq8eTWx9dXOocqL8lXRbe2vvNTARHSMLeXqsXipcahxK53ER3TXU2ZSCCNwQbg/WSof7g12KhRFwIcNwrb4Xiu9o0qm3eU0f/coP95kJmZJHM5EjyW+ifnYHcwCtqc17SEUJ+IvEDelQB0a9Rx1ANkHpe5/pEu8IhHWlPDQfn52qhxychjYhx1P4VccQx7hmQA5Rz5HS9pdtIvsqWKIFocsuyWHStjqFKoLo7HMOuVHYD0JAkaumdHC5zNCrKjia+UB2ym/GuyNXDv3uFzvTBuEUnv6J60if4ifyHXpeVlNiIc3o5uPPY9/updXhpDukp9CF3+AdqadRLVnVXXRmPhB/wBQP8Nv5Tby8o1RQkHNELg+P+fl12psSaRkqOq4c9AVz+3PGqNbBYinRqAsBTBIvlANRLjNa1yt9NyLz1SUsjJmF4tv37HgvVTWRvhd0ZvtsDbfnsq3pdmq+M7s0jZAMrVKgIGmmg3J8v2n3G/qCioAGvdd/wDxG/jy8fBQ8NoJpiTls3n7c/BTzsb2cHDw5SoXqVAoZmUAeG9go5C568hPz2s+rqmdwyMDWjhqT56fZaeDD2RDe5U1NWnVQhiBcai9iJoaXEaeoYHMeO4mxHePnYuTonNNiFH6GAqjE1Mr97SYKwvYFXuQRoALWF7jcn1lFjMMVa9opQHSD+RFrW/7jte+3Hdd4CWXzbLcq0SpsRMvVUktLJ0cosfQ9ylNeHC4XrhcUU8x0/xJ2G4xLRdS2ZnLl3ey5yQh+vFebcTZT4qignWxsB7A8pLGMYlPKZIGktB2DcwHeQL+o7F4MUTRZxXX4fixVph12Nxpt4SVNvK4m0ge58bXPblJGo5KG4AHRbE6r4kIkIkIkIkIkItTHcSo0RerUVL7AnU+g3M6xQSS/wAG3XGWeKIXkcAsOHcYoV7ilUViNxqDbrY2NvOepqaWH+bbL5DVQzf6brrenBd0hEhEhFrcQx9OiheqwVRpruT0AGpPkJ0ihfK7KwXK5SzMibmebBVX2ox6tiDi8PTqBbAVCwAuRoGABPKwt5DTeaWkhdFF0UpB5WWYrZ4al92b9qi9bFvWY2uL8zpJ7NrNGijdG1g1Vudn+1lBlSnUHcMAFUMfuyALDK/9j+szdVhsrSXs6w9fELQ0mJwyANd1T6ealMq1aJCKuviDQZcUlQ/K9LKp6MhYkfRgfr0mgwmQGIx8Qb+azWOROztk4Wsq2x+PFvO5P1Ms3SAKNHEbBdL4Zg1uJ0Mu1MVKjeQCMv8A+mUe8q6+YGIhWlDERJdXnxDGCkhcgtyCqLsxOygdTKFoubK5cbC6qrtL2rbEsLUVpZToxualrEZSdNNb5ddQOk1VDhzYhmz3vy2/KzVdWdP1Cy1ue/6XEbH1TTFIu3dg3Ccr3JuepvzMsBTRB+fLrzUQzyZMl+ryXV4R2oq0iA/jTpoCP9PL2mPx/wCjYK0Gam6knoe/57K5oMafHZk2o58lO8HikqoHQ5lOx/seh8p+QVNNLTSmKUWcFq2Pa9oc06LewToG8YB8zyk/CKilimtUMBB2J1t4bW7eC8yhxHVK32pAMGXwk/7W8vIzVPpIoals0JyOP/i/s7DxHnY6qKHktsdfuF9xSg+F9j8rdD0nrEY4pCIan+Lv4u5Hl7c9jtqjJGrfFcuvRKmxmIraKSklMb/A8wpjHh4uFq1cJSdgaiB7db7Hfad8NxOShfcatO49u1eZIg8KQ4KohUBLAAWCjSwHK3Sb2jr4KtuaI944jvCgvY5h1WxJi8JCJCJCJCJCLzxNTKjNvlUm3WwvPTRcgL442F1UmCpviSajEszasT5/28prZHNgAY3QL8+qJXveXONyUqF8M61UNmQ39eoPkRp7wMs7TG7YrpSzuikD28FbeGrB0V12ZQw9GFxMk5paSDwW9aQRcL0nlfUhEhFWvbTHGrizTB8FEZR0zEXY/sP6ZpcNhEdPn4u+3D3WUxmoL5snBv3ULfjLVFtYhQdOh85YR5QSQFEEGRalPEKHplx4M6Z/NMwzD6Xnydzujdl3sVKga3pBm2ura7QdjEa74UIjfipEWo1PYfw3/mG/MHcZylxB8Zs83HqPnJXVZhsc4u3QrV7M8abDt9nxAdAPlWoPHTtuBbSpT/mW9vTaRVQNqB0sVr8bcfY9+/3g0tVJSHoakdXgfnD7faRVe0uGDKivnZzlUUwWP6dJB/opspc4WA56K0FfA5wYx2Ynlr9tlHPiBxVmU0hSbu1dc1VwAM1iQEvqel1vvyBvJ2GRsa8PLruOwGvmoOKPkkYY2ts0EXJ/HuqnbhSFiWJI5D/J5y7/AKTMbuPgq0VOUWG6kXY3G08FiVqhbKQab5Rrla31sQD7TlW4e2WHLGLHcLrSVpjlzPOmytWp2gwNVLGrScN+A+Jj/RbNf2maNFUNOrD5aeeyvxVwO2ePz5Ks+1HDDTqF0pVUoMfAaikb2uDfUa3tm1sZoMIAYwsLwTe9gb29/BUmJ3c8PDSBbe3y3iuJLhVi7XZbCUatVkqnkCo08Rubi58rfr0mK+r8SxGhja+l0bxNr2+fOy9wemppwRILuUxUYbBJvkDvzJN2sNhy0H6az8xLq/HKj/m8DsHz52rSgQ0sfJq6NCurjMjBhtcG403lXUU8tPIY5W5XDgVIa9rxdp0W5QxdlKsMy9DylnRYsYoXQTNzsI0HL9fbgub4rnMDYrSxDYuqe6olAoGZnqa2udAoAuTpz0lxhDTiELmVDiWA/wAePMXO/dqOK4zf2yMo15rRxOExmGp1KlVlrqNfAAmVb65hbXTnfTpaWNRgFFK2zG5HcwSfMEm/37VybPI06m6+1eNUFUM1QC4uBu2vLKNbzJR4LWvkLBGdDa50Hmdx3KYZ4wL3XBqcdqYr+AWppuCDZ26G4+UeU/SMC+loMPAqKjryHb/i2/ZxPf5LH4vjcjyYodG8+J9llw3iVfD1L52OuquxKt9dj5iaaaCKZlrDvAVXR1szH3zE9hN1ZmGrB0VxswDD3F5mXtLXFp4LYscHNDhxXpPK9JCJCJCLFyACTa3O+1vOfQCTovh03VPrjUwletSR1encmmym4ynUC/UbH0mrDHTxtLxZ3G6xdbA3pT0ZuOxcfiHFDUJVdSeQkpgazQbrmyG2pVidne2dFadOlWRqWVVQP8yHKABfS6/S3nKOqwqQkvjObjbYq/pcWiIDHjLw5hTOjVV1DIwZTqCpBB9CJTuaWmzhYq5a4OFwbhZzyvqQipjjtY02xJb5+8qj3LEg/TWa+EgxMI2yj7e6xVTG41bmnmVFUxarTAnsPDQpJYXFczHY24IE4yTX0XeOKxuv00lcU6IaqbZUBY+gF/XWZQ6nRaQbKte1PxCWsj0aVDQ3GetowPJlUfKRuCT00kUVzon3YNRz9lqab6VbURXqHjKRs2x9dvIHvUQpcdxKszJVZC4AOTTQXsAdwNes5z4hUT2zu0HIAK4ofpfC6MWjiv2kk/m3ovGrxOs5vUqPU/8AsZn+lzp7T5TV01O/Oxy6Yj9P0NbF0bmBvIgAW9/livam4YXHuOYm7w3E2VjeTuIX49jWCT4ZNkk1bwPNZWloqVbPDcYaNVKq7owb1A3HuLj3nKaISxujPELpFIY3h44FXFxCvUbumpU1r0aos6nKCFYXVxm0Ite4O+lucx0TGDMHuyuGx18tPv3rVyOccpaMzTv7qNdoOwKOS2EYI25psfDr0O6+m3pLOkxhzbCcXHPj+1X1OFtdrDoeXD9KA1adWhUKnNTqIbGx1B9R5S+Bjnjvu0qlIfC+2xC8q1ZnN3ZmI0GYk29L7TnBRU8BvEwDuC9SVMsgs9xIXT7NcYOHqi5+7cgOOnRvb9vaZf6uwFtdTmaMf3G+vz98FbYNXGJ/ROOh2Vi1ayqLswA6kgD9Z+NRU8sptGwnuBK1xc1u5XKp9pKbVMmFzV6o5UhcD/W/yqJosNwWvjkEl+j9SfDbzUeSojIsNVNaKMaairlLFQHsPCSR4rA8r3mzUNamA4FhqJvSpIrXJzWu1zqfE1zPt18squx6PgcW6VPlZmem3J0Y3BB6i9iOvqJqaeVlTABxGiymIUjmSHkdU+1vi8QtOguZj02A5sx5AdYc5lNH1iuVHSOc6wCtzB4cU6aINQqhb9bC15l3vL3Fx4rXsaGtDRwXtPK9JCJCJCKv+3fFDUrfZ1PgQAuB+JjqAeoAsfU+QmgwunDI+mO527v2szjVUS/oWnQb9/6UVxeMwz0+7UKx5nf6dJYsjeX3cVUsY9uq5N1T5Rb0koANC76u3U07IcITG4IuKjCstR0YMc1LQ3VSnIFCuoIN768pQVVbJDUbaevn87lcQ4ZBNBfZ3NY4CrWwNa1ihOrUWN1qqN2pNs/roRoCJIeYq2PXfgeI7/luSgMdUYdL19WnyP7VkYPFJVRXQ3VhcH+x6EdJnpI3RuLXbhamORsjQ9huCsamOpAMTUXwfNqCVvtcDXWfRC8kAA67Ly6eNoJLhpvrsqs7TcVw9arVrBb02SpS8JFzUNJqYduVxmGl9gOekvmt/p6XLI8CxB1772Hl5qjhz11f/YiLrtsLDXvPId/BV8MItwScwFiRqAfInf6fWU9VjbNoRftOnotvh30VM4B1W8N7BqfE7Dwus6PDVdlVFAZnRRa+zNY7k7XH6zxQ4m+R5bKRtpw1XvH/AKbipYGSUoJsetc304FfpPE0ldSrgFSLEHa04KmVN9puDipiWXAq9dFBLMgLKh3KZ9mt9dbamQqk9IRlFyN1scAJo4nGpdka4jKCbHjc25HTyuoqDIS1y9sKgLeIXHS9uRP00/WTaClFTMIybXVD9RYrJh1J0sTbnbu0W4qKNgB6E+fU+c21LgsNNIJGE3C/JsS+pKzEIujnsR3DTyAXrUpMtswIvqLi17aadddJaMlY/wDgQe4qjfG9n8hZYTovCl+A7ad3ghhyjtUAZAwbIFU3ykMNbi9tvwjWU8uF9JU9LcW0NrX14+atYsRyU/RkG+3Lu8lE6eJqKSVdwWFmIYgsDvcg6+8tjGwgAgWHYq0PeDcE371jQpFmCqGJOwVSzHyAE4VdU2mjzu14LrTUzp35Wro0OGnOabKVZdwSCb2vbw6SNDVSPj6V+gOwH5XivDIHdGzcbn2XricIU025T2S2ZuV2oUGGd7HZmnVdGv2RXG0KdWiSSdGR6hVQw0Y3UXIvrbzlIehppTHM29tj9uIWpHTVMTZIXZb7i3nbRd7AU8Xw6iL909EfN3am1LzIspK/zcultZ5/+rUvytblPDXf9/fmvjxW0rMwcHjiCNfBdnC9pwwBNM2POmysP+RUzk+gLTo7zBHuuTMdj/8A0YR3WPsssf2lyr91Sd25XKhR6m5P0E+RUOZ3XcAPG69SY5AB1ASfJVX2o4i9dz37B28tkA2Ven/bzRwQRRsDWjT171UGplnf0jj7KZ/CTh7LTq1bZadQqqj8xQtmb6m3sZTYvIwubG0aj8q8wuN4aXuOh/CsCUytkhEhEhFhVqZVLHYAn6az60XNl8JsLqpsMprOWb569QL71WsbeQBJ9prJSImWbs0fb3WGZmqaoX/3O+eiixwy06+ISwGWtVUDpZ2Fp6pD/bBPEBWNX/qELzxGIUCSHPAUdrCVJfg5xQjGVaP4atPP6NTIt+jH6CUOJgOaHcleYcSLtVp8a+zFMuJyFTrZ9Tcc1G9/MaylNQIOvmy+NlNqJYWM/vEAdqgGPyqzrh3fuyBlLk3B1vcbuBpbNrveez9T07Wi7S53YAB67eAWNqqinbIf6dxyngLgX8bLN8elOgyJhqTaZj3mZy7KDbNqLjU+HbU6Ssb9QTTTtvpc232v5KVS4pFmbC2EBpI7fHZQPimNqVqheo2Y7LsFVfwhQNFFuQniZzi85jsv37DIYI6ZhhbYOAPadOJ+W4LUnJWCEQvqsv4cYbCYmmVrZ6tanqyVnZ6eUnwsqHwkctQSD6iTKcNeNdT2nRY3HnVFLIHRANYdi1oBvxud791rjuK7/EaHEWZ0Sph8Hhk0DqM1Qr1sbKunpY9d51cJSbAgBVkD6BrQ5zXSyHgdBfw1PrdVZ2owmHp1rYfEfaAQWdjqQ+7eICzA73F7a3kGQNDrNN1tcOmnkhvNHktoB2cNNxy18FyVYg3G8+Me5hzNOqk1FPFURmKUXaVu1uJX1WmiG1vDm35kBibE+XtaWz8cq3R9GT7rKM+h8PbN0lzblp89Fr0K5B1JI6f4GwkagrpKaYPB71Nx7AIKyjyRts5o6tuzh7dveVvgX29fK3XyE/RBURmISk2BX4mYHiQxgXK28DwqtW/hUy4/OxyU/wDcdW/pEqKjGgNIh4n2+dytIMKJ1kPgPdbuP7O1aNK9Tu2YsAO6zm2h8Pi+a/XykemxaUzDpD1eOgUifDYxEcg171w1ZlbTMrA8rhgfbUGaV3RuZ1rFvhZUbQ9rtLg+q6GCx1RKgq1b2qliHNrPlOVtuhlbG+CVhjiOjdF7raeXR8m5Wx2k40rEZenLrPdPH0TbuUKGnJKn3Y3AvRwqLUFnYmow/KW2HqBb3vM1X1AnnLhtt5LY0UBhhDTvupChkNS1H+I9ksOc1RKj4cAFmCEd3Yak5WHh9rDylhDiEzQGkB3fuq6fDIJDmOncq0rVqjZmFVxTucl7BivItYbkcpo42GwzWv2LOvbE11mC47VyMLRerUWlT8T1GCLfqTufLnfoJ8klEbS53Bd44i9waOK/QfCcAtCjToptTULfrbcnzJ195kJZDI8vPFamNgY0NHBbc8L2kIkIkIvjqCCDsRY+8A21RV32L4YWxV73TDBteTO2ZE9fDmP+2aDEp7QgcXfYftZrCKYdO9/BpIHzuUN+IHDqicQrimpIcrUGUX+dQTt/NmnynqWspmue4ADTU22XatDWTEnTitGh2SrVMHiMQWyvQIY0ja5pBbs97+un8jdRODMRimeBG642uOa9wRsliMjDey2/hTpxFApsWp1VB88tx+091zR0XiF1onHpFKcdh61OqUr6uRmzXJDjqCd/+7TC4pShh6UHc21/HZ9lSY7Q9E8TBxOY211t3dn2XlKhUCQijHEOEsHOQeHe/IL/AHIvaw1Olr6zQRyCpaHg9bjw8e5ftH0p9V0/9GY6l1nN19/M6g7akE6LfwPAqW9UOwtsGyNfroCB6a+sjSVkDDlaC7tvbyFiqms/6kTCa0EYyD54+i4ePwhpsRy89/L19fI9JIIaWh7DofPxW++n8eixeDpGizhuPnzt1WXCeI1MPVStSNmQ38mHNT5EaT41xabhXFTTR1MRikGh+XHcra4ljOHY/B06mIcJTzBtXyurr8ydT0sNwQRyMsHOjkYC5YWnhr6CrdHA27rW2uCDsfnHQ8Qo3X7ZYHDKaeAwqtcZS7jKGHne7uPI2nAzsZoxqt2YNW1Tg+sltxsNSPLQeF1X7m5NgBcmyrewudlGptykVakdVup24n7lbFHh7nfwjz3+g/Y2lrT4LVzDNlyjt09N/NZbEPrPCqNxYH53cmC489vIlbeE4Ur59W8Fs2YpSGt7EXuW2O3Sdf8A4aRjg1wJPZ8KqH/XGdueINaP+4kn/wBV1H7KmvQVkZ3UsbU0ZVGhtdnbLmsbiWUOSF/RVN7N2F7/AGWRqnyVA6amtdx10t9+XJSHADF4aner40UAWDGoyKOewNh5E+k9yOpKh2Vgynnt7/OKjhtfTtzEh45cfBdJMelVbMhZTzXxDytazA+04SUD2HQjx0Pt6r5HjkB0kBafMensuNjezmCaoa1X7TVJN8hLlSR1soJ/qM8MpZnHLoPEe66nFKIDNnv4H2XN7SY4ugR0FOkv8OmNCDawbTYgdNPWXtFRRxC4NzxPsqipxF9S6zdGj5qo/wAH4catZEpgs7Hc65QNS3lYSVPJHBGXuSBj5nhgV2gzGLWL1VoRRv4h8XWlhe6v465yAfyAg1CfK3h/qlhhsOeYOOw19lCr5ckJA3Oiq/imJyrvpNQ91gs1G25U9+FnZapTLYrEIUYjLSVxZgD8zkbqSNBfW2bqJnMQqw8ZGHTitBQ0pZ13DXgrIlUrJIRIRIRIRRXtVjq9zTUClT2Ls1s+moUJdz0t4R1blJDailpWCWU3PL5++7iqbEZZBcOcI2c93HuA/wAqMYTEvSYtSY07rlIXY+ZuNxyO4uZS4j9RSVAyRtsOZ1d7Du1WXjxCSnuIDa/zbZYVKhY3YliebEk/UzOve55u43Paockr5DmeST2m69cPijTTEKFDGtRalroASGCk9Rcm4lphmINpnWkBy3vpurTDcUFKx0bxcH0NvsuJ2M7K46liaVekqkITfNcKysCrC5A5E6i9tNDNVNi8FRGWxMcfAAeZP2urajnke7PEwnwsPM29LqyMXwXvD3uLqgACwVPCqjpmbe8o56Yy9eodZo4DbxJ38gpFVQGoPSVb7NHAaAd5O/kOxRfiyURUPcNmTTroeYudxzv5yjqWxCQ9Ebj55rK1zadsxFObt8dPPdacjqGkIuZiuNohKlXzAkbCxt53/wCgiWrcPiyNc9x1F9APdbnB/omXEqcTxyi3HsuAeR5/dR/iONNVs1rbael7fufrJXVawRsGg81+p/Tv09Hg8RaHZnHf587lqzwtGslpE6ge+w+p0nRkT3/xF1Gqa6nph/eeG9518t1lXwzplzC2YZl1BuL2voTD43sPWC+UtdT1YJgdmtvuPvZbPBz4+l7D63vL36ega+V7yL5QLeP+Fif+oVTJHSRRscRmJvbiABupjV4YAgblNI2e7rL8Zvqubw+jTfEU0cXVjYi9r6Ei9uV50q3vbTOcw2I91aYbG19Q0PFx+lP0QAAKAABYACwAHIAbTIkkm5WzAtoFlPi+ri4rgBzFsPU7onUra9M+gBBX208pYw4g5oyyDMPVVdVhUUxzN0Poo1xrF4qhUFIVVZsuZsoNlv8AKNdyd/p1lvSuZUNzBlh2qlqaBkBAcblRrHYqozE1WzGTh1BZc2saB1VMvhbgSzVa5GgApL6mzP8ATw/WUmLzXyx+PsrvC4rXf4Kwm0lIrdcbEdqMKlQ02qgMNDo2UHoWAyg+8lMop3sztboo7quFr8hdqq57Z8Q7+u9QNdF+7QjbKu5HW7XN+lpfUMHRQC41OpVJWz9JOQNhouVwLhpqV8OHFxUrUxbe6lhfT0vOkwyxOeeR+y8REGVrRzC/RUya0yQiQiQiQiQig3bIH7T601t9WlJjDf4O7/wsp9SMOaN3YR9lw5SLMpCL6PKfV9Bsbhd2v2qrlQFCobC7WuSeovoPTWWT8VmLQGgD1V5L9QVLmhrAAee/6HqpLhKyYvD+IaMMrD8rD/zqPaXET2VcGvHQ9h+bLRwSRYhS9YaHQjkfmo8FA8dhGpVGRt1O/UciPUTMzROieWO4LDVNO+nlMT9x68ivC05LgvloRczi/De8GYb8/O3P1/ce1rKjqmgdFL/HgeX6Wt+l/qWTCpcrtWH5/g8D2EqNthWva3udFAG5JO3vLDoX5soF/sv2+PGKN9P/AFIeMvr3W592+40W1wPCU8Q5RKtIEWu9X5deVNDbvD6kSziw1wbnLS77fPRZDEPqqSV3RwHoxz/3H27hr2qf8P7H4emQ1TNWcfiqnQeiCygexnvMdlREXOY6ntXN7VdnVYqUy0UC2uqHIpGwIQXAOgvblOM0XSttfVWuE4n/AEEpcW3a4WPPTYj181COGJUqVMtFHqMN+7UldOrEADn6yXhOajmzPIykWKfU+I0+K0oiiY7M03BNh3jc7/cBSGr2j+4yHcaa7jympEDM/SX0X5gaY57Ll8IrM+IpML27xLeZzDae53ZoXk7ZT9lNgYGSsA3uPurctMYtcvloRfQYRVTxDG95VrVQbh3axH5Qcq/8QJsaNnRwNb2LJ1b+kmce1cbK1SoEQFnc2VRqSYlka3VxX2KNztGhXp2f4SMNh6dEa5V8R/Mx1Y+5v+kyc8plkLzxWnhjEbA0LoVKVxOS6Ks+03Z+rQLMKffUSxY2H3iXNzt8w/WXlFiQDRHJpwvw8VSVuGkuMkXHgtDgmDp4vEUqdNb01BZ+gUA2v72EmV8wZTkX1Oyh4dA904LhoFOuzXYijhaoq5nqMoITPa1MHTwgDe2lzKKatllYGOOivYqSKJxc0aqYSIpSQiQiQiQiQijHbbBEqlVfweFv9LbH0B/eRqun6eIs47hV2J0X9XBkG41HztXB4NwqtWbMgQU1JBeoMysRp4F/EPPb9pwpsNijb/cGZ3p4ftQ6HA4Ymh0wzO9PLj4r7xjhFdGZyEZBYk01CaczkG3sZ0qKCGVlmtseFtF1rcIgljORoa7hbTzXOvMssMkIulwTjBwzMSLoRqL21Gxv+ksMNlkbIWsF78Pz2K5wWpmimLY25gRt9j2cl5YrjBxdW5pVQq+HNSotUGuupJGa3lteWlRh76ghz3AHsF/W4+yuavDJq1wfKQ23IE+ZJF/JaVVlDlQTp+ZSh91OolRV0L6cBxNxzVBX4XJSWJN2nj7pINwqxa2MxtOkLu1r6Absx6Ku5lhSYbPUnqiw5+w4/NVYUuHSz9b+LeZ28OfzVOHYGliHtWtnZSUpWLKLD56pGhNthsLjnNfT0D6OIOI6oPE6nw/FlqKQU4jNNA+5sddSB28vAaLr4TsoF+ar/SlNAv8AzzXk2TFnn+LbeJ/Fl8bgkX+9xJ8vdKuPrUKgp1CLH5GIJRx03urDpe09xwQVTMzRY8QN/wBhR55quhda+dnC+/nz710k4lp4lF/5XB/cCRnUBv1T5j/K9x4/GR12EHssfZc/iuMrspAtSp82zAsR5EfL7a+cl0tJCwgu6zuVtP2olVjT5erEMo9f0oFj2pM9wgsNL21PmZetYBq7dQ2F4G6kXYThvfVTWY+GiQFHVyNz5AfqR0lVi9WWt6Icd+5W+F0oLulPBWDkmcV+vDEVFQEsQANSSbADqSZ9AJNgvhIAuVG+0HHqRwtXuaqMxAQZWFxnOUm2+1zfyk6mpJOnaHtIG+o5KJUVLBC5zCD481WFV3XRf/E0LnFugVC1odqVK/hlhrY9Sw8XdOfQ2A/Yn6yBibLQX7Qp2HPvLYcirmRZnleL0Cwi+NRB3hF5YfAU0JKIq3NzlAFz1Nt4ui2QIRfYRIRIRIRIRIRfCIRcrinG6WHYIysSVzAIBYC5A3I6GR6iqZAAX8VCrK+Kkt0l9b7Dko/xftF3qFEQqGFiWIvbmABtKyoxUOaWxDxKoqz6gD2FkDSL8T+ALrgylWZS0ItvgmCp1K/3uoUXRD8rNzJ62HL185fYQ9mRzf8Adf0Wr+nXxZHM/wB17+H61UtxFZUQs2ioCT5ACXLGF7g1u50Wje8MaXO2Cg3EcVUxTZ7ZVGigb2/mPP8AaaGKighHWGY9v4HwrGV+JvqDl2by91y8RRanqtx6STNTw1TcsjQeRtt2hRIJQ14cQDbmtjiHCadLJXpPda4H8QXdfDqQ35b7jrIeHktc+JzdW3uefZ7K+xSNsjY5A7RxAt38VM+G8Lp0AQg1PzMdXY+Z/tsJSz1Ek7szz7DuV5BTxwNysFluWnFdl4YzBpVQpUUMp5H9wRqD5ie45HRuzMNivD2Ne3K4XCj+I7KooLd/VVFBY3ymwGp1t06yzZi022UEqsfhEF73IUAqYmq4JztlvcA225X03tL9oda53VIWxg9ULUetPpevQarT+G+AKYMMd6rtU9tFX6hb+8zGJS55z2aLRUEeSEduqlfdSApq4vajhL1qJVLZrhgDs2U3sfKSKWfoZRJa9lwqYemiLL2uqyOGTvSHU06i/hb9x1HnNXFOyZoczVZaaKWDquXY7M9nBi6NexynvFCva9igDD13/WVOJTmKoYW8PyrfD4RJTuB4qZdkOyQwrNUd+8quMua1gq3vZRc7m2vkJX1da+osDoFOpaRkG2pUuQSEpazEIvsIkIkIkIkIkIkIkIkIkIo32y4aXUVUFzTBDDqu9/b+5nCogbPGWHw7CoVfRtqoTGd9weRUOU3mVlidE4seLELAzQvheWPFiF9M5rksalQKLsbDqdBJMNHPN/BunPYeZUmCjnn/ANNpPbw81qYSrWxJAwlIuuaxqt4aSjmQx+a3leXNNhQicHyu1HAe60NDgZY4SSu1HAe/spvxjCOcJUpgln7q1+bMo/ckfrLukkDJ2OO1wr+pYXwuaOIKjXZvEo1LUjSX9YxwfosBIyzlyeNcQW5AkuniIFyukURXLbHlqKKflQOF/qYkn9h7TrFE0PdIOJHoLKbM9zgyPg386q18MCUW++UX9bC8xTrZjZbRuwus8s8r6vhEIuN2trhMHXJNroV/32W36yTRtvOzv+y4VRtC7uVVu3hmuJ0WVG61MIBVrJSBsXdad7aDMwW/teRZJg0E8gpUcRcQOa/QuDw6oioosqqFA6BRYfpMm4lxuVpgABYLZCT4vqy7uEXJ4x2Zw+Jt3qXI2Kkqw9CNZ1imfEbsNlzkiZILPF1u8M4VToItOkoVF2A/UknUnzM8Pe57szjcr0xjWDK0aLeCTyvSzEIkIkIkIkIkIkIkIkIkIkIkIvhhFGOIdmh3meiqEG96bsyqD1BTW38v/qcpoI5gBIL2USpooKm3Stvbw+yh+KxFV37unVprblhKXeOR6spZR66+ktKbCIIRne0DyHqfwqJ0kYdlo4QSONvh8ytnhvD6NFz9tSpVz2KGurm35gVY5XGxtqR01kianZML09tNxe/z7dqlQ10tPpWNIvsbAjxspvha9N1+7KlRpZeXlbl6SrkjfGbPFldRTRytzRm47Fm3XpPC6Kq+PUclaocHd6Zuxy2AUn5gpJ1X062mrpXyCFomGvDn4rJVv9M6Y9G728FH/szvrUOUdBqx/sJMs9++gXHO1n8dV3ezfBziayqF+5pkGoeVhqEHUnb0uZFxCrbBFlH8jspWH0jppM7thurUyzJLUoUhFocUxi0ULvsOmpN9AB53nSKJ0rwxm5XiSRsbS92wVedq+0oxNLuVR0JcN4rWKqD0O97S8pcOfBLmcQdFT1NeyaPK0HdR3hfCnrd7qQtNCxtzYg5B9QT7TrV1BgsOZ/yuVLTiYk8vgWvg6DA0yvzsy5LfmLDL+tpLe1rYyXbaqM1zjIA3dfoigNJj1qVsKIRZAQi+2hF9hEhEhEhEhEhEhEhEhEhEhEhEhEhEhFgwhF55ekIufxfhqYimab7HUEbqw2ZfMf5E6wTOheHtXKaFkzCx+xVecQFfCG1ZTpotZb5WHLxD5T5H9d5o4ZYakdU25g/NVkajD5qZ+Zt7cx+l4N2kp1BaszsByzsR7gm06ClEZvHYHuC5SOqpBlc4kd5XO4pxpXGSjZU523Pqf7SRDGG9ZxuV4ZCW6uXHq1fOd3OXdrVZHwtYthHvyruB5jLTP7k/SZbFP9e/YPytLhv+jbtUyCStU9fe7hFzOO8JFekyEkXsQRuCDcH6zrDM6J4e3cLnNE2VhY7YqqeI4F6NUriFs2uVh8rjqP8AE1dLVx1DbjccFl6mkkpzbgpD8N8F3n2g2+7JQA9WAbMB7EfWVGMlpe0DfVW2EhwY4nZSvhPYvC0KneonjHy5iSFv+UHQSufVSvbkc7RWDKeJjszRqpMiSOuy9QIRfYRIRIRIRIRIRIRIRIRIRIRIRIRIRIRIRIRfDCLBhCLzIhFgwhFDfia+XBhQABUqoptpoA7/ALqJZYU3NUXPAH2/Kr8Sdlg04kKq2AG00h02WfGu68HaeCV7AVw/DQ0/sFMIwJu5cDcMWbQjlpb2mYr83Tkkdy0dFl6EAKXKshqUswkIvvdwi08fwejWXLVpq46MLz017mm7TYry5ocLEXXrguH06ShKaKijYKLAe0+OcXG5X0AAWC2gs+L6vtoRfYRIRIRIRIRIRIRIRIRIRIRIRIRIRIRIRIRIRIRfCIRYMIReTiEUH+KOJT7KFupYVUYLcZrWYEgb8/1llheYTZraWKr8RsYbcbhVbTPeMqUwWdiFVQNSTsJfyTMa0uJVJHC9zrALf7VcDGGekiuWLJdzpYsDqV6DW3tIFJO+ozE6aqdVQMgDQF3/AIUuy4mog+U0iT6hkt+5+s54q0CJvf8Ahe8MdeR3crepiUKul7AQi+wiQiQiQiQiQiQiQiQiQiQiQiQiQiQiQiQiQiQiQiQiQiQiQiQi+EQi1sYpytl3sbX620n0WvqvhvbRUXxdGZiHB7zN95m+bNzvNtHldGOj/jwssaekbIel/kvTsaFp46nmHzBlU9GYaH6XHvKzE4j0JsrPDpB0oupZ2u7MV67JUohWIBUhjbQ2IIlbh9Y2nzBw3VjW0rp7ZTsux2F7KNhAz1SGq1LA5flVR+EE76639Ok5VlWahwtsF0pKUQN7SpmiyEpazhEhEhEhEhEhEhEhEhEhEhEhEhEhEhEhEhEhEhEhEhEhEhEhEhEhEhF8IhFEe1/ZEYj7ylZaw2J2cflb/PKT6KudTO5t5eyhVlG2obyPNR7sx2JxIxC1cSoRaZuqghizcibaADfrJddiTZWZI+Ki0WHuidmfwVlU6NpSq3XoFhFlCJCJCJCJCJCJCJCJCJCJCJCJCJCJCJCJCJCJCJCJCJCJCJCJCJCJCJCJCJCJCJCJCJCJCJCJCJCJCJCJCJCJCJCJCJCJCJCJCJCJCJCJCJCJCJCJCJCJCJCJCJCJCJCJCJCJCJCJCJCJCJCJCJCJCJCJCJCJCJCJCJCJCJCJCJCJCL//2Q=="/>
          <p:cNvSpPr>
            <a:spLocks noChangeAspect="1" noChangeArrowheads="1"/>
          </p:cNvSpPr>
          <p:nvPr/>
        </p:nvSpPr>
        <p:spPr bwMode="auto">
          <a:xfrm>
            <a:off x="771525" y="457200"/>
            <a:ext cx="304800" cy="304800"/>
          </a:xfrm>
          <a:prstGeom prst="rect">
            <a:avLst/>
          </a:prstGeom>
          <a:noFill/>
          <a:ln w="9525">
            <a:noFill/>
            <a:miter lim="800000"/>
            <a:headEnd/>
            <a:tailEnd/>
          </a:ln>
        </p:spPr>
        <p:txBody>
          <a:bodyPr>
            <a:prstTxWarp prst="textNoShape">
              <a:avLst/>
            </a:prstTxWarp>
          </a:bodyPr>
          <a:lstStyle/>
          <a:p>
            <a:endParaRPr lang="en-US"/>
          </a:p>
        </p:txBody>
      </p:sp>
      <p:sp>
        <p:nvSpPr>
          <p:cNvPr id="50185" name="AutoShape 233" descr="data:image/jpeg;base64,/9j/4AAQSkZJRgABAQAAAQABAAD/2wCEAAkGBxITEhUUEhQVFRUVFxcUGBgUFxgXFhcYFhgWGRcYGBoYHCggGRwmGx0cIj0hJS0tLy4uGB8zODMsNygtLisBCgoKDg0OGxAQGzUlICYuLC0zNDAsLCwsNDQsLCw0LDcvNC4sLDQsNCwsLCwsNDIsLzQ0LCwsLCwsLDQ0LCwsLP/AABEIAMIBAwMBEQACEQEDEQH/xAAcAAEAAgMBAQEAAAAAAAAAAAAABgcCBAUDAQj/xAA8EAACAQIEAwYDBgUEAgMAAAABAgADEQQSITEFQVEGEyJhcYEHMpEUI0JSobEzYoLB0XKSovDh8UNzsv/EABsBAQADAQEBAQAAAAAAAAAAAAAEBQYDAgEH/8QAOhEAAQMCBAIJBAEDAwQDAAAAAQACAwQRBRIhMUFREyJhcYGRodHwBrHB4TIUI/EzQlIHYpLCFSRD/9oADAMBAAIRAxEAPwC8YRIRIRIRIRIRIRIRIRIRIRIRIRIRIRIRIRIRIRIRIRIRIRIRIRIRIRIRIRIRIRIRIRIRIRIRIRIRIRIRIRIRIRIRIRIRIRIRIRIRIRIRIRIRIReOMxK0kao5sqAsfQT3GwvcGt3K8veGNLjsFD63ams3iUBF5C1/qT/a0uG4fG3R2pWfkxeQu6ugXf7O8ZGIVtg6WDAba3sR62P0lfV0pgcOR2VtRVYqGnmN115EUxIRIRIRIRIRIRIRIRIRIRIRIRIRIRIRIRIRIRIRIRIRIRIRIRfCYRaVLjGHZ8i1qZbYAOCSeg11M7uppmtzFpt3Lg2qhc7KHi/eFvTgu6QiQi5HazBPWwlanT+cqCutrlGDBbnra3vJFJKI5mvK4VMZkic0KrcNxxRh2B+bbXcdZqHRB0geDosa+J2dTH4YYSp3dSu4IWrlVL81XNdvQk29jKbFp2vc1jeF/VaPCqd0bS88beinEqFbJCJCJCJCJCJCJCJCJCJCJCJCJCJCJCJCJCJCJCJCJCJCJCJCKD/EbiLK1GgDZamZnt+LKVAB8tSbeku8Hiac8h3FrKjxqR4YGN2N7qK8RwndgHqLiW0MmckLLsvdWT2Q4g1fCU3c3bxKT1yMVv6kCZqvhbFUOa3b3W5oZXSwNc7f2XZkNS1o8a4gMPQeqdco0HVibKPckTvTwmaURjj8K41EwhidIeCqTjXGXchq7l82yknID0C7ATVwwxxCzNPuse+eapcS4+y4eAwJxOKVFC56r22so0uTYdACfafJnshaZDrZS4InSERhTrhnHsXgaow2JW4GiAnR0Gmag53sLeA7aDSVjoYKxpezqu+bj8hTemqKEhr+sz1Vh4HGJVQPTNwfqDzBHIjpKWWJ0bsrt1dQzMlYHsNwtic10SESESESESESESESESESESESESESESESESEWjxPi9HDgGq4W+w1LH0Ua+87w00sxswX+yjz1UUAvI633WpwvtNhq75EYhzsHGXNbpyPpvOs9BNC3M4adi40+IwTuysOvbouzIanJCJCLGrUCgsxCqBckmwAG5JO0+taXGw3Xxzg0XOyrnt7xGhilTuM71aRJDBbIVNs6ksR0BvY7ecv8Op5qdxc+wB4X1VBiFZTTNytNyOzRQfGcXetlAB0FtdBLeMNbfKFUiEM1KuHsXWw4w1OlRfMUXxBvC+Ym7EqdQCxPUecy1fHMJS+Qb+XmtTQyQuiDYjt5rvyCpqi/xGVvslxstRC/+nUX/wBxWWWFOaKgX4g271XYq1zqY5exVTxuoLAHlt7zRmwFyszStOpW58MKXecSpEf/ABLUqH0KFP3cSsxKUdCRzsrvD4z0t+SufieCo1qZWuiOm5z2sLfiv+EjrymfY9zDdpsVdOa1ws4aKJYjhRpkfY61RFIIOdmNvy5T8zDf5r+RHOFN9XUcd2yN6QjkAB4k/gd6huwR980D+jvv/j3XT4MTQS1zUZrF3dmLO1gCRc+EeX7yin+r3zSgmINbyB2HZoFZwYcIWWDiTzPE+ZUjpuCARsZpY3tkaHtNwVzItoVlPa+JCJCJCJCJCJCJCJCJCJCJCJCJCJCJCKq8eTWx9dXOocqL8lXRbe2vvNTARHSMLeXqsXipcahxK53ER3TXU2ZSCCNwQbg/WSof7g12KhRFwIcNwrb4Xiu9o0qm3eU0f/coP95kJmZJHM5EjyW+ifnYHcwCtqc17SEUJ+IvEDelQB0a9Rx1ANkHpe5/pEu8IhHWlPDQfn52qhxychjYhx1P4VccQx7hmQA5Rz5HS9pdtIvsqWKIFocsuyWHStjqFKoLo7HMOuVHYD0JAkaumdHC5zNCrKjia+UB2ym/GuyNXDv3uFzvTBuEUnv6J60if4ifyHXpeVlNiIc3o5uPPY9/updXhpDukp9CF3+AdqadRLVnVXXRmPhB/wBQP8Nv5Tby8o1RQkHNELg+P+fl12psSaRkqOq4c9AVz+3PGqNbBYinRqAsBTBIvlANRLjNa1yt9NyLz1SUsjJmF4tv37HgvVTWRvhd0ZvtsDbfnsq3pdmq+M7s0jZAMrVKgIGmmg3J8v2n3G/qCioAGvdd/wDxG/jy8fBQ8NoJpiTls3n7c/BTzsb2cHDw5SoXqVAoZmUAeG9go5C568hPz2s+rqmdwyMDWjhqT56fZaeDD2RDe5U1NWnVQhiBcai9iJoaXEaeoYHMeO4mxHePnYuTonNNiFH6GAqjE1Mr97SYKwvYFXuQRoALWF7jcn1lFjMMVa9opQHSD+RFrW/7jte+3Hdd4CWXzbLcq0SpsRMvVUktLJ0cosfQ9ylNeHC4XrhcUU8x0/xJ2G4xLRdS2ZnLl3ey5yQh+vFebcTZT4qignWxsB7A8pLGMYlPKZIGktB2DcwHeQL+o7F4MUTRZxXX4fixVph12Nxpt4SVNvK4m0ge58bXPblJGo5KG4AHRbE6r4kIkIkIkIkIkItTHcSo0RerUVL7AnU+g3M6xQSS/wAG3XGWeKIXkcAsOHcYoV7ilUViNxqDbrY2NvOepqaWH+bbL5DVQzf6brrenBd0hEhEhFrcQx9OiheqwVRpruT0AGpPkJ0ihfK7KwXK5SzMibmebBVX2ox6tiDi8PTqBbAVCwAuRoGABPKwt5DTeaWkhdFF0UpB5WWYrZ4al92b9qi9bFvWY2uL8zpJ7NrNGijdG1g1Vudn+1lBlSnUHcMAFUMfuyALDK/9j+szdVhsrSXs6w9fELQ0mJwyANd1T6ealMq1aJCKuviDQZcUlQ/K9LKp6MhYkfRgfr0mgwmQGIx8Qb+azWOROztk4Wsq2x+PFvO5P1Ms3SAKNHEbBdL4Zg1uJ0Mu1MVKjeQCMv8A+mUe8q6+YGIhWlDERJdXnxDGCkhcgtyCqLsxOygdTKFoubK5cbC6qrtL2rbEsLUVpZToxualrEZSdNNb5ddQOk1VDhzYhmz3vy2/KzVdWdP1Cy1ue/6XEbH1TTFIu3dg3Ccr3JuepvzMsBTRB+fLrzUQzyZMl+ryXV4R2oq0iA/jTpoCP9PL2mPx/wCjYK0Gam6knoe/57K5oMafHZk2o58lO8HikqoHQ5lOx/seh8p+QVNNLTSmKUWcFq2Pa9oc06LewToG8YB8zyk/CKilimtUMBB2J1t4bW7eC8yhxHVK32pAMGXwk/7W8vIzVPpIoals0JyOP/i/s7DxHnY6qKHktsdfuF9xSg+F9j8rdD0nrEY4pCIan+Lv4u5Hl7c9jtqjJGrfFcuvRKmxmIraKSklMb/A8wpjHh4uFq1cJSdgaiB7db7Hfad8NxOShfcatO49u1eZIg8KQ4KohUBLAAWCjSwHK3Sb2jr4KtuaI944jvCgvY5h1WxJi8JCJCJCJCJCLzxNTKjNvlUm3WwvPTRcgL442F1UmCpviSajEszasT5/28prZHNgAY3QL8+qJXveXONyUqF8M61UNmQ39eoPkRp7wMs7TG7YrpSzuikD28FbeGrB0V12ZQw9GFxMk5paSDwW9aQRcL0nlfUhEhFWvbTHGrizTB8FEZR0zEXY/sP6ZpcNhEdPn4u+3D3WUxmoL5snBv3ULfjLVFtYhQdOh85YR5QSQFEEGRalPEKHplx4M6Z/NMwzD6Xnydzujdl3sVKga3pBm2ura7QdjEa74UIjfipEWo1PYfw3/mG/MHcZylxB8Zs83HqPnJXVZhsc4u3QrV7M8abDt9nxAdAPlWoPHTtuBbSpT/mW9vTaRVQNqB0sVr8bcfY9+/3g0tVJSHoakdXgfnD7faRVe0uGDKivnZzlUUwWP6dJB/opspc4WA56K0FfA5wYx2Ynlr9tlHPiBxVmU0hSbu1dc1VwAM1iQEvqel1vvyBvJ2GRsa8PLruOwGvmoOKPkkYY2ts0EXJ/HuqnbhSFiWJI5D/J5y7/AKTMbuPgq0VOUWG6kXY3G08FiVqhbKQab5Rrla31sQD7TlW4e2WHLGLHcLrSVpjlzPOmytWp2gwNVLGrScN+A+Jj/RbNf2maNFUNOrD5aeeyvxVwO2ePz5Ks+1HDDTqF0pVUoMfAaikb2uDfUa3tm1sZoMIAYwsLwTe9gb29/BUmJ3c8PDSBbe3y3iuJLhVi7XZbCUatVkqnkCo08Rubi58rfr0mK+r8SxGhja+l0bxNr2+fOy9wemppwRILuUxUYbBJvkDvzJN2sNhy0H6az8xLq/HKj/m8DsHz52rSgQ0sfJq6NCurjMjBhtcG403lXUU8tPIY5W5XDgVIa9rxdp0W5QxdlKsMy9DylnRYsYoXQTNzsI0HL9fbgub4rnMDYrSxDYuqe6olAoGZnqa2udAoAuTpz0lxhDTiELmVDiWA/wAePMXO/dqOK4zf2yMo15rRxOExmGp1KlVlrqNfAAmVb65hbXTnfTpaWNRgFFK2zG5HcwSfMEm/37VybPI06m6+1eNUFUM1QC4uBu2vLKNbzJR4LWvkLBGdDa50Hmdx3KYZ4wL3XBqcdqYr+AWppuCDZ26G4+UeU/SMC+loMPAqKjryHb/i2/ZxPf5LH4vjcjyYodG8+J9llw3iVfD1L52OuquxKt9dj5iaaaCKZlrDvAVXR1szH3zE9hN1ZmGrB0VxswDD3F5mXtLXFp4LYscHNDhxXpPK9JCJCJCLFyACTa3O+1vOfQCTovh03VPrjUwletSR1encmmym4ynUC/UbH0mrDHTxtLxZ3G6xdbA3pT0ZuOxcfiHFDUJVdSeQkpgazQbrmyG2pVidne2dFadOlWRqWVVQP8yHKABfS6/S3nKOqwqQkvjObjbYq/pcWiIDHjLw5hTOjVV1DIwZTqCpBB9CJTuaWmzhYq5a4OFwbhZzyvqQipjjtY02xJb5+8qj3LEg/TWa+EgxMI2yj7e6xVTG41bmnmVFUxarTAnsPDQpJYXFczHY24IE4yTX0XeOKxuv00lcU6IaqbZUBY+gF/XWZQ6nRaQbKte1PxCWsj0aVDQ3GetowPJlUfKRuCT00kUVzon3YNRz9lqab6VbURXqHjKRs2x9dvIHvUQpcdxKszJVZC4AOTTQXsAdwNes5z4hUT2zu0HIAK4ofpfC6MWjiv2kk/m3ovGrxOs5vUqPU/8AsZn+lzp7T5TV01O/Oxy6Yj9P0NbF0bmBvIgAW9/livam4YXHuOYm7w3E2VjeTuIX49jWCT4ZNkk1bwPNZWloqVbPDcYaNVKq7owb1A3HuLj3nKaISxujPELpFIY3h44FXFxCvUbumpU1r0aos6nKCFYXVxm0Ite4O+lucx0TGDMHuyuGx18tPv3rVyOccpaMzTv7qNdoOwKOS2EYI25psfDr0O6+m3pLOkxhzbCcXHPj+1X1OFtdrDoeXD9KA1adWhUKnNTqIbGx1B9R5S+Bjnjvu0qlIfC+2xC8q1ZnN3ZmI0GYk29L7TnBRU8BvEwDuC9SVMsgs9xIXT7NcYOHqi5+7cgOOnRvb9vaZf6uwFtdTmaMf3G+vz98FbYNXGJ/ROOh2Vi1ayqLswA6kgD9Z+NRU8sptGwnuBK1xc1u5XKp9pKbVMmFzV6o5UhcD/W/yqJosNwWvjkEl+j9SfDbzUeSojIsNVNaKMaairlLFQHsPCSR4rA8r3mzUNamA4FhqJvSpIrXJzWu1zqfE1zPt18squx6PgcW6VPlZmem3J0Y3BB6i9iOvqJqaeVlTABxGiymIUjmSHkdU+1vi8QtOguZj02A5sx5AdYc5lNH1iuVHSOc6wCtzB4cU6aINQqhb9bC15l3vL3Fx4rXsaGtDRwXtPK9JCJCJCKv+3fFDUrfZ1PgQAuB+JjqAeoAsfU+QmgwunDI+mO527v2szjVUS/oWnQb9/6UVxeMwz0+7UKx5nf6dJYsjeX3cVUsY9uq5N1T5Rb0koANC76u3U07IcITG4IuKjCstR0YMc1LQ3VSnIFCuoIN768pQVVbJDUbaevn87lcQ4ZBNBfZ3NY4CrWwNa1ihOrUWN1qqN2pNs/roRoCJIeYq2PXfgeI7/luSgMdUYdL19WnyP7VkYPFJVRXQ3VhcH+x6EdJnpI3RuLXbhamORsjQ9huCsamOpAMTUXwfNqCVvtcDXWfRC8kAA67Ly6eNoJLhpvrsqs7TcVw9arVrBb02SpS8JFzUNJqYduVxmGl9gOekvmt/p6XLI8CxB1772Hl5qjhz11f/YiLrtsLDXvPId/BV8MItwScwFiRqAfInf6fWU9VjbNoRftOnotvh30VM4B1W8N7BqfE7Dwus6PDVdlVFAZnRRa+zNY7k7XH6zxQ4m+R5bKRtpw1XvH/AKbipYGSUoJsetc304FfpPE0ldSrgFSLEHa04KmVN9puDipiWXAq9dFBLMgLKh3KZ9mt9dbamQqk9IRlFyN1scAJo4nGpdka4jKCbHjc25HTyuoqDIS1y9sKgLeIXHS9uRP00/WTaClFTMIybXVD9RYrJh1J0sTbnbu0W4qKNgB6E+fU+c21LgsNNIJGE3C/JsS+pKzEIujnsR3DTyAXrUpMtswIvqLi17aadddJaMlY/wDgQe4qjfG9n8hZYTovCl+A7ad3ghhyjtUAZAwbIFU3ykMNbi9tvwjWU8uF9JU9LcW0NrX14+atYsRyU/RkG+3Lu8lE6eJqKSVdwWFmIYgsDvcg6+8tjGwgAgWHYq0PeDcE371jQpFmCqGJOwVSzHyAE4VdU2mjzu14LrTUzp35Wro0OGnOabKVZdwSCb2vbw6SNDVSPj6V+gOwH5XivDIHdGzcbn2XricIU025T2S2ZuV2oUGGd7HZmnVdGv2RXG0KdWiSSdGR6hVQw0Y3UXIvrbzlIehppTHM29tj9uIWpHTVMTZIXZb7i3nbRd7AU8Xw6iL909EfN3am1LzIspK/zcultZ5/+rUvytblPDXf9/fmvjxW0rMwcHjiCNfBdnC9pwwBNM2POmysP+RUzk+gLTo7zBHuuTMdj/8A0YR3WPsssf2lyr91Sd25XKhR6m5P0E+RUOZ3XcAPG69SY5AB1ASfJVX2o4i9dz37B28tkA2Ven/bzRwQRRsDWjT171UGplnf0jj7KZ/CTh7LTq1bZadQqqj8xQtmb6m3sZTYvIwubG0aj8q8wuN4aXuOh/CsCUytkhEhEhFhVqZVLHYAn6az60XNl8JsLqpsMprOWb569QL71WsbeQBJ9prJSImWbs0fb3WGZmqaoX/3O+eiixwy06+ISwGWtVUDpZ2Fp6pD/bBPEBWNX/qELzxGIUCSHPAUdrCVJfg5xQjGVaP4atPP6NTIt+jH6CUOJgOaHcleYcSLtVp8a+zFMuJyFTrZ9Tcc1G9/MaylNQIOvmy+NlNqJYWM/vEAdqgGPyqzrh3fuyBlLk3B1vcbuBpbNrveez9T07Wi7S53YAB67eAWNqqinbIf6dxyngLgX8bLN8elOgyJhqTaZj3mZy7KDbNqLjU+HbU6Ssb9QTTTtvpc232v5KVS4pFmbC2EBpI7fHZQPimNqVqheo2Y7LsFVfwhQNFFuQniZzi85jsv37DIYI6ZhhbYOAPadOJ+W4LUnJWCEQvqsv4cYbCYmmVrZ6tanqyVnZ6eUnwsqHwkctQSD6iTKcNeNdT2nRY3HnVFLIHRANYdi1oBvxud791rjuK7/EaHEWZ0Sph8Hhk0DqM1Qr1sbKunpY9d51cJSbAgBVkD6BrQ5zXSyHgdBfw1PrdVZ2owmHp1rYfEfaAQWdjqQ+7eICzA73F7a3kGQNDrNN1tcOmnkhvNHktoB2cNNxy18FyVYg3G8+Me5hzNOqk1FPFURmKUXaVu1uJX1WmiG1vDm35kBibE+XtaWz8cq3R9GT7rKM+h8PbN0lzblp89Fr0K5B1JI6f4GwkagrpKaYPB71Nx7AIKyjyRts5o6tuzh7dveVvgX29fK3XyE/RBURmISk2BX4mYHiQxgXK28DwqtW/hUy4/OxyU/wDcdW/pEqKjGgNIh4n2+dytIMKJ1kPgPdbuP7O1aNK9Tu2YsAO6zm2h8Pi+a/XykemxaUzDpD1eOgUifDYxEcg171w1ZlbTMrA8rhgfbUGaV3RuZ1rFvhZUbQ9rtLg+q6GCx1RKgq1b2qliHNrPlOVtuhlbG+CVhjiOjdF7raeXR8m5Wx2k40rEZenLrPdPH0TbuUKGnJKn3Y3AvRwqLUFnYmow/KW2HqBb3vM1X1AnnLhtt5LY0UBhhDTvupChkNS1H+I9ksOc1RKj4cAFmCEd3Yak5WHh9rDylhDiEzQGkB3fuq6fDIJDmOncq0rVqjZmFVxTucl7BivItYbkcpo42GwzWv2LOvbE11mC47VyMLRerUWlT8T1GCLfqTufLnfoJ8klEbS53Bd44i9waOK/QfCcAtCjToptTULfrbcnzJ195kJZDI8vPFamNgY0NHBbc8L2kIkIkIvjqCCDsRY+8A21RV32L4YWxV73TDBteTO2ZE9fDmP+2aDEp7QgcXfYftZrCKYdO9/BpIHzuUN+IHDqicQrimpIcrUGUX+dQTt/NmnynqWspmue4ADTU22XatDWTEnTitGh2SrVMHiMQWyvQIY0ja5pBbs97+un8jdRODMRimeBG642uOa9wRsliMjDey2/hTpxFApsWp1VB88tx+091zR0XiF1onHpFKcdh61OqUr6uRmzXJDjqCd/+7TC4pShh6UHc21/HZ9lSY7Q9E8TBxOY211t3dn2XlKhUCQijHEOEsHOQeHe/IL/AHIvaw1Olr6zQRyCpaHg9bjw8e5ftH0p9V0/9GY6l1nN19/M6g7akE6LfwPAqW9UOwtsGyNfroCB6a+sjSVkDDlaC7tvbyFiqms/6kTCa0EYyD54+i4ePwhpsRy89/L19fI9JIIaWh7DofPxW++n8eixeDpGizhuPnzt1WXCeI1MPVStSNmQ38mHNT5EaT41xabhXFTTR1MRikGh+XHcra4ljOHY/B06mIcJTzBtXyurr8ydT0sNwQRyMsHOjkYC5YWnhr6CrdHA27rW2uCDsfnHQ8Qo3X7ZYHDKaeAwqtcZS7jKGHne7uPI2nAzsZoxqt2YNW1Tg+sltxsNSPLQeF1X7m5NgBcmyrewudlGptykVakdVup24n7lbFHh7nfwjz3+g/Y2lrT4LVzDNlyjt09N/NZbEPrPCqNxYH53cmC489vIlbeE4Ur59W8Fs2YpSGt7EXuW2O3Sdf8A4aRjg1wJPZ8KqH/XGdueINaP+4kn/wBV1H7KmvQVkZ3UsbU0ZVGhtdnbLmsbiWUOSF/RVN7N2F7/AGWRqnyVA6amtdx10t9+XJSHADF4aner40UAWDGoyKOewNh5E+k9yOpKh2Vgynnt7/OKjhtfTtzEh45cfBdJMelVbMhZTzXxDytazA+04SUD2HQjx0Pt6r5HjkB0kBafMensuNjezmCaoa1X7TVJN8hLlSR1soJ/qM8MpZnHLoPEe66nFKIDNnv4H2XN7SY4ugR0FOkv8OmNCDawbTYgdNPWXtFRRxC4NzxPsqipxF9S6zdGj5qo/wAH4catZEpgs7Hc65QNS3lYSVPJHBGXuSBj5nhgV2gzGLWL1VoRRv4h8XWlhe6v465yAfyAg1CfK3h/qlhhsOeYOOw19lCr5ckJA3Oiq/imJyrvpNQ91gs1G25U9+FnZapTLYrEIUYjLSVxZgD8zkbqSNBfW2bqJnMQqw8ZGHTitBQ0pZ13DXgrIlUrJIRIRIRIRRXtVjq9zTUClT2Ls1s+moUJdz0t4R1blJDailpWCWU3PL5++7iqbEZZBcOcI2c93HuA/wAqMYTEvSYtSY07rlIXY+ZuNxyO4uZS4j9RSVAyRtsOZ1d7Du1WXjxCSnuIDa/zbZYVKhY3YliebEk/UzOve55u43Paockr5DmeST2m69cPijTTEKFDGtRalroASGCk9Rcm4lphmINpnWkBy3vpurTDcUFKx0bxcH0NvsuJ2M7K46liaVekqkITfNcKysCrC5A5E6i9tNDNVNi8FRGWxMcfAAeZP2urajnke7PEwnwsPM29LqyMXwXvD3uLqgACwVPCqjpmbe8o56Yy9eodZo4DbxJ38gpFVQGoPSVb7NHAaAd5O/kOxRfiyURUPcNmTTroeYudxzv5yjqWxCQ9Ebj55rK1zadsxFObt8dPPdacjqGkIuZiuNohKlXzAkbCxt53/wCgiWrcPiyNc9x1F9APdbnB/omXEqcTxyi3HsuAeR5/dR/iONNVs1rbael7fufrJXVawRsGg81+p/Tv09Hg8RaHZnHf587lqzwtGslpE6ge+w+p0nRkT3/xF1Gqa6nph/eeG9518t1lXwzplzC2YZl1BuL2voTD43sPWC+UtdT1YJgdmtvuPvZbPBz4+l7D63vL36ega+V7yL5QLeP+Fif+oVTJHSRRscRmJvbiABupjV4YAgblNI2e7rL8Zvqubw+jTfEU0cXVjYi9r6Ei9uV50q3vbTOcw2I91aYbG19Q0PFx+lP0QAAKAABYACwAHIAbTIkkm5WzAtoFlPi+ri4rgBzFsPU7onUra9M+gBBX208pYw4g5oyyDMPVVdVhUUxzN0Poo1xrF4qhUFIVVZsuZsoNlv8AKNdyd/p1lvSuZUNzBlh2qlqaBkBAcblRrHYqozE1WzGTh1BZc2saB1VMvhbgSzVa5GgApL6mzP8ATw/WUmLzXyx+PsrvC4rXf4Kwm0lIrdcbEdqMKlQ02qgMNDo2UHoWAyg+8lMop3sztboo7quFr8hdqq57Z8Q7+u9QNdF+7QjbKu5HW7XN+lpfUMHRQC41OpVJWz9JOQNhouVwLhpqV8OHFxUrUxbe6lhfT0vOkwyxOeeR+y8REGVrRzC/RUya0yQiQiQiQiQig3bIH7T601t9WlJjDf4O7/wsp9SMOaN3YR9lw5SLMpCL6PKfV9Bsbhd2v2qrlQFCobC7WuSeovoPTWWT8VmLQGgD1V5L9QVLmhrAAee/6HqpLhKyYvD+IaMMrD8rD/zqPaXET2VcGvHQ9h+bLRwSRYhS9YaHQjkfmo8FA8dhGpVGRt1O/UciPUTMzROieWO4LDVNO+nlMT9x68ivC05LgvloRczi/De8GYb8/O3P1/ce1rKjqmgdFL/HgeX6Wt+l/qWTCpcrtWH5/g8D2EqNthWva3udFAG5JO3vLDoX5soF/sv2+PGKN9P/AFIeMvr3W592+40W1wPCU8Q5RKtIEWu9X5deVNDbvD6kSziw1wbnLS77fPRZDEPqqSV3RwHoxz/3H27hr2qf8P7H4emQ1TNWcfiqnQeiCygexnvMdlREXOY6ntXN7VdnVYqUy0UC2uqHIpGwIQXAOgvblOM0XSttfVWuE4n/AEEpcW3a4WPPTYj181COGJUqVMtFHqMN+7UldOrEADn6yXhOajmzPIykWKfU+I0+K0oiiY7M03BNh3jc7/cBSGr2j+4yHcaa7jympEDM/SX0X5gaY57Ll8IrM+IpML27xLeZzDae53ZoXk7ZT9lNgYGSsA3uPurctMYtcvloRfQYRVTxDG95VrVQbh3axH5Qcq/8QJsaNnRwNb2LJ1b+kmce1cbK1SoEQFnc2VRqSYlka3VxX2KNztGhXp2f4SMNh6dEa5V8R/Mx1Y+5v+kyc8plkLzxWnhjEbA0LoVKVxOS6Ks+03Z+rQLMKffUSxY2H3iXNzt8w/WXlFiQDRHJpwvw8VSVuGkuMkXHgtDgmDp4vEUqdNb01BZ+gUA2v72EmV8wZTkX1Oyh4dA904LhoFOuzXYijhaoq5nqMoITPa1MHTwgDe2lzKKatllYGOOivYqSKJxc0aqYSIpSQiQiQiQiQijHbbBEqlVfweFv9LbH0B/eRqun6eIs47hV2J0X9XBkG41HztXB4NwqtWbMgQU1JBeoMysRp4F/EPPb9pwpsNijb/cGZ3p4ftQ6HA4Ymh0wzO9PLj4r7xjhFdGZyEZBYk01CaczkG3sZ0qKCGVlmtseFtF1rcIgljORoa7hbTzXOvMssMkIulwTjBwzMSLoRqL21Gxv+ksMNlkbIWsF78Pz2K5wWpmimLY25gRt9j2cl5YrjBxdW5pVQq+HNSotUGuupJGa3lteWlRh76ghz3AHsF/W4+yuavDJq1wfKQ23IE+ZJF/JaVVlDlQTp+ZSh91OolRV0L6cBxNxzVBX4XJSWJN2nj7pINwqxa2MxtOkLu1r6Absx6Ku5lhSYbPUnqiw5+w4/NVYUuHSz9b+LeZ28OfzVOHYGliHtWtnZSUpWLKLD56pGhNthsLjnNfT0D6OIOI6oPE6nw/FlqKQU4jNNA+5sddSB28vAaLr4TsoF+ar/SlNAv8AzzXk2TFnn+LbeJ/Fl8bgkX+9xJ8vdKuPrUKgp1CLH5GIJRx03urDpe09xwQVTMzRY8QN/wBhR55quhda+dnC+/nz710k4lp4lF/5XB/cCRnUBv1T5j/K9x4/GR12EHssfZc/iuMrspAtSp82zAsR5EfL7a+cl0tJCwgu6zuVtP2olVjT5erEMo9f0oFj2pM9wgsNL21PmZetYBq7dQ2F4G6kXYThvfVTWY+GiQFHVyNz5AfqR0lVi9WWt6Icd+5W+F0oLulPBWDkmcV+vDEVFQEsQANSSbADqSZ9AJNgvhIAuVG+0HHqRwtXuaqMxAQZWFxnOUm2+1zfyk6mpJOnaHtIG+o5KJUVLBC5zCD481WFV3XRf/E0LnFugVC1odqVK/hlhrY9Sw8XdOfQ2A/Yn6yBibLQX7Qp2HPvLYcirmRZnleL0Cwi+NRB3hF5YfAU0JKIq3NzlAFz1Nt4ui2QIRfYRIRIRIRIRIRfCIRcrinG6WHYIysSVzAIBYC5A3I6GR6iqZAAX8VCrK+Kkt0l9b7Dko/xftF3qFEQqGFiWIvbmABtKyoxUOaWxDxKoqz6gD2FkDSL8T+ALrgylWZS0ItvgmCp1K/3uoUXRD8rNzJ62HL185fYQ9mRzf8Adf0Wr+nXxZHM/wB17+H61UtxFZUQs2ioCT5ACXLGF7g1u50Wje8MaXO2Cg3EcVUxTZ7ZVGigb2/mPP8AaaGKighHWGY9v4HwrGV+JvqDl2by91y8RRanqtx6STNTw1TcsjQeRtt2hRIJQ14cQDbmtjiHCadLJXpPda4H8QXdfDqQ35b7jrIeHktc+JzdW3uefZ7K+xSNsjY5A7RxAt38VM+G8Lp0AQg1PzMdXY+Z/tsJSz1Ek7szz7DuV5BTxwNysFluWnFdl4YzBpVQpUUMp5H9wRqD5ie45HRuzMNivD2Ne3K4XCj+I7KooLd/VVFBY3ymwGp1t06yzZi022UEqsfhEF73IUAqYmq4JztlvcA225X03tL9oda53VIWxg9ULUetPpevQarT+G+AKYMMd6rtU9tFX6hb+8zGJS55z2aLRUEeSEduqlfdSApq4vajhL1qJVLZrhgDs2U3sfKSKWfoZRJa9lwqYemiLL2uqyOGTvSHU06i/hb9x1HnNXFOyZoczVZaaKWDquXY7M9nBi6NexynvFCva9igDD13/WVOJTmKoYW8PyrfD4RJTuB4qZdkOyQwrNUd+8quMua1gq3vZRc7m2vkJX1da+osDoFOpaRkG2pUuQSEpazEIvsIkIkIkIkIkIkIkIkIkIo32y4aXUVUFzTBDDqu9/b+5nCogbPGWHw7CoVfRtqoTGd9weRUOU3mVlidE4seLELAzQvheWPFiF9M5rksalQKLsbDqdBJMNHPN/BunPYeZUmCjnn/ANNpPbw81qYSrWxJAwlIuuaxqt4aSjmQx+a3leXNNhQicHyu1HAe60NDgZY4SSu1HAe/spvxjCOcJUpgln7q1+bMo/ckfrLukkDJ2OO1wr+pYXwuaOIKjXZvEo1LUjSX9YxwfosBIyzlyeNcQW5AkuniIFyukURXLbHlqKKflQOF/qYkn9h7TrFE0PdIOJHoLKbM9zgyPg386q18MCUW++UX9bC8xTrZjZbRuwus8s8r6vhEIuN2trhMHXJNroV/32W36yTRtvOzv+y4VRtC7uVVu3hmuJ0WVG61MIBVrJSBsXdad7aDMwW/teRZJg0E8gpUcRcQOa/QuDw6oioosqqFA6BRYfpMm4lxuVpgABYLZCT4vqy7uEXJ4x2Zw+Jt3qXI2Kkqw9CNZ1imfEbsNlzkiZILPF1u8M4VToItOkoVF2A/UknUnzM8Pe57szjcr0xjWDK0aLeCTyvSzEIkIkIkIkIkIkIkIkIkIkIkIvhhFGOIdmh3meiqEG96bsyqD1BTW38v/qcpoI5gBIL2USpooKm3Stvbw+yh+KxFV37unVprblhKXeOR6spZR66+ktKbCIIRne0DyHqfwqJ0kYdlo4QSONvh8ytnhvD6NFz9tSpVz2KGurm35gVY5XGxtqR01kianZML09tNxe/z7dqlQ10tPpWNIvsbAjxspvha9N1+7KlRpZeXlbl6SrkjfGbPFldRTRytzRm47Fm3XpPC6Kq+PUclaocHd6Zuxy2AUn5gpJ1X062mrpXyCFomGvDn4rJVv9M6Y9G728FH/szvrUOUdBqx/sJMs9++gXHO1n8dV3ezfBziayqF+5pkGoeVhqEHUnb0uZFxCrbBFlH8jspWH0jppM7thurUyzJLUoUhFocUxi0ULvsOmpN9AB53nSKJ0rwxm5XiSRsbS92wVedq+0oxNLuVR0JcN4rWKqD0O97S8pcOfBLmcQdFT1NeyaPK0HdR3hfCnrd7qQtNCxtzYg5B9QT7TrV1BgsOZ/yuVLTiYk8vgWvg6DA0yvzsy5LfmLDL+tpLe1rYyXbaqM1zjIA3dfoigNJj1qVsKIRZAQi+2hF9hEhEhEhEhEhEhEhEhEhEhEhEhEhEhFgwhF55ekIufxfhqYimab7HUEbqw2ZfMf5E6wTOheHtXKaFkzCx+xVecQFfCG1ZTpotZb5WHLxD5T5H9d5o4ZYakdU25g/NVkajD5qZ+Zt7cx+l4N2kp1BaszsByzsR7gm06ClEZvHYHuC5SOqpBlc4kd5XO4pxpXGSjZU523Pqf7SRDGG9ZxuV4ZCW6uXHq1fOd3OXdrVZHwtYthHvyruB5jLTP7k/SZbFP9e/YPytLhv+jbtUyCStU9fe7hFzOO8JFekyEkXsQRuCDcH6zrDM6J4e3cLnNE2VhY7YqqeI4F6NUriFs2uVh8rjqP8AE1dLVx1DbjccFl6mkkpzbgpD8N8F3n2g2+7JQA9WAbMB7EfWVGMlpe0DfVW2EhwY4nZSvhPYvC0KneonjHy5iSFv+UHQSufVSvbkc7RWDKeJjszRqpMiSOuy9QIRfYRIRIRIRIRIRIRIRIRIRIRIRIRIRIRIRIRfDCLBhCLzIhFgwhFDfia+XBhQABUqoptpoA7/ALqJZYU3NUXPAH2/Kr8Sdlg04kKq2AG00h02WfGu68HaeCV7AVw/DQ0/sFMIwJu5cDcMWbQjlpb2mYr83Tkkdy0dFl6EAKXKshqUswkIvvdwi08fwejWXLVpq46MLz017mm7TYry5ocLEXXrguH06ShKaKijYKLAe0+OcXG5X0AAWC2gs+L6vtoRfYRIRIRIRIRIRIRIRIRIRIRIRIRIRIRIRIRIRIRfCIRYMIReTiEUH+KOJT7KFupYVUYLcZrWYEgb8/1llheYTZraWKr8RsYbcbhVbTPeMqUwWdiFVQNSTsJfyTMa0uJVJHC9zrALf7VcDGGekiuWLJdzpYsDqV6DW3tIFJO+ozE6aqdVQMgDQF3/AIUuy4mog+U0iT6hkt+5+s54q0CJvf8Ahe8MdeR3crepiUKul7AQi+wiQiQiQiQiQiQiQiQiQiQiQiQiQiQiQiQiQiQiQiQiQiQiQiQi+EQi1sYpytl3sbX620n0WvqvhvbRUXxdGZiHB7zN95m+bNzvNtHldGOj/jwssaekbIel/kvTsaFp46nmHzBlU9GYaH6XHvKzE4j0JsrPDpB0oupZ2u7MV67JUohWIBUhjbQ2IIlbh9Y2nzBw3VjW0rp7ZTsux2F7KNhAz1SGq1LA5flVR+EE76639Ok5VlWahwtsF0pKUQN7SpmiyEpazhEhEhEhEhEhEhEhEhEhEhEhEhEhEhEhEhEhEhEhEhEhEhEhEhEhEhF8IhFEe1/ZEYj7ylZaw2J2cflb/PKT6KudTO5t5eyhVlG2obyPNR7sx2JxIxC1cSoRaZuqghizcibaADfrJddiTZWZI+Ki0WHuidmfwVlU6NpSq3XoFhFlCJCJCJCJCJCJCJCJCJCJCJCJCJCJCJCJCJCJCJCJCJCJCJCJCJCJCJCJCJCJCJCJCJCJCJCJCJCJCJCJCJCJCJCJCJCJCJCJCJCJCJCJCJCJCJCJCJCJCJCJCJCJCJCJCJCJCJCJCJCJCJCJCJCJCJCJCJCJCJCJCJCJCJCJCJCJCL//2Q=="/>
          <p:cNvSpPr>
            <a:spLocks noChangeAspect="1" noChangeArrowheads="1"/>
          </p:cNvSpPr>
          <p:nvPr/>
        </p:nvSpPr>
        <p:spPr bwMode="auto">
          <a:xfrm>
            <a:off x="919163" y="628650"/>
            <a:ext cx="304800" cy="304800"/>
          </a:xfrm>
          <a:prstGeom prst="rect">
            <a:avLst/>
          </a:prstGeom>
          <a:noFill/>
          <a:ln w="9525">
            <a:noFill/>
            <a:miter lim="800000"/>
            <a:headEnd/>
            <a:tailEnd/>
          </a:ln>
        </p:spPr>
        <p:txBody>
          <a:bodyPr>
            <a:prstTxWarp prst="textNoShape">
              <a:avLst/>
            </a:prstTxWarp>
          </a:bodyPr>
          <a:lstStyle/>
          <a:p>
            <a:endParaRPr lang="en-US"/>
          </a:p>
        </p:txBody>
      </p:sp>
      <p:sp>
        <p:nvSpPr>
          <p:cNvPr id="50186" name="AutoShape 235" descr="data:image/jpeg;base64,/9j/4AAQSkZJRgABAQAAAQABAAD/2wCEAAkGBxITEhUUEhQVFRUVFxcUGBgUFxgXFhcYFhgWGRcYGBoYHCggGRwmGx0cIj0hJS0tLy4uGB8zODMsNygtLisBCgoKDg0OGxAQGzUlICYuLC0zNDAsLCwsNDQsLCw0LDcvNC4sLDQsNCwsLCwsNDIsLzQ0LCwsLCwsLDQ0LCwsLP/AABEIAMIBAwMBEQACEQEDEQH/xAAcAAEAAgMBAQEAAAAAAAAAAAAABgcCBAUDAQj/xAA8EAACAQIEAwYDBgUEAgMAAAABAgADEQQSITEFQVEGEyJhcYEHMpEUI0JSobEzYoLB0XKSovDh8UNzsv/EABsBAQADAQEBAQAAAAAAAAAAAAAEBQYDAgEH/8QAOhEAAQMCBAIJBAEDAwQDAAAAAQACAwQRBRIhMUFREyJhcYGRodHwBrHB4TIUI/EzQlIHYpLCFSRD/9oADAMBAAIRAxEAPwC8YRIRIRIRIRIRIRIRIRIRIRIRIRIRIRIRIRIRIRIRIRIRIRIRIRIRIRIRIRIRIRIRIRIRIRIRIRIRIRIRIRIRIRIRIRIRIRIRIRIRIRIRIRIRIReOMxK0kao5sqAsfQT3GwvcGt3K8veGNLjsFD63ams3iUBF5C1/qT/a0uG4fG3R2pWfkxeQu6ugXf7O8ZGIVtg6WDAba3sR62P0lfV0pgcOR2VtRVYqGnmN115EUxIRIRIRIRIRIRIRIRIRIRIRIRIRIRIRIRIRIRIRIRIRIRIRIRfCYRaVLjGHZ8i1qZbYAOCSeg11M7uppmtzFpt3Lg2qhc7KHi/eFvTgu6QiQi5HazBPWwlanT+cqCutrlGDBbnra3vJFJKI5mvK4VMZkic0KrcNxxRh2B+bbXcdZqHRB0geDosa+J2dTH4YYSp3dSu4IWrlVL81XNdvQk29jKbFp2vc1jeF/VaPCqd0bS88beinEqFbJCJCJCJCJCJCJCJCJCJCJCJCJCJCJCJCJCJCJCJCJCJCJCJCKD/EbiLK1GgDZamZnt+LKVAB8tSbeku8Hiac8h3FrKjxqR4YGN2N7qK8RwndgHqLiW0MmckLLsvdWT2Q4g1fCU3c3bxKT1yMVv6kCZqvhbFUOa3b3W5oZXSwNc7f2XZkNS1o8a4gMPQeqdco0HVibKPckTvTwmaURjj8K41EwhidIeCqTjXGXchq7l82yknID0C7ATVwwxxCzNPuse+eapcS4+y4eAwJxOKVFC56r22so0uTYdACfafJnshaZDrZS4InSERhTrhnHsXgaow2JW4GiAnR0Gmag53sLeA7aDSVjoYKxpezqu+bj8hTemqKEhr+sz1Vh4HGJVQPTNwfqDzBHIjpKWWJ0bsrt1dQzMlYHsNwtic10SESESESESESESESESESESESESESESESESEWjxPi9HDgGq4W+w1LH0Ua+87w00sxswX+yjz1UUAvI633WpwvtNhq75EYhzsHGXNbpyPpvOs9BNC3M4adi40+IwTuysOvbouzIanJCJCLGrUCgsxCqBckmwAG5JO0+taXGw3Xxzg0XOyrnt7xGhilTuM71aRJDBbIVNs6ksR0BvY7ecv8Op5qdxc+wB4X1VBiFZTTNytNyOzRQfGcXetlAB0FtdBLeMNbfKFUiEM1KuHsXWw4w1OlRfMUXxBvC+Ym7EqdQCxPUecy1fHMJS+Qb+XmtTQyQuiDYjt5rvyCpqi/xGVvslxstRC/+nUX/wBxWWWFOaKgX4g271XYq1zqY5exVTxuoLAHlt7zRmwFyszStOpW58MKXecSpEf/ABLUqH0KFP3cSsxKUdCRzsrvD4z0t+SufieCo1qZWuiOm5z2sLfiv+EjrymfY9zDdpsVdOa1ws4aKJYjhRpkfY61RFIIOdmNvy5T8zDf5r+RHOFN9XUcd2yN6QjkAB4k/gd6huwR980D+jvv/j3XT4MTQS1zUZrF3dmLO1gCRc+EeX7yin+r3zSgmINbyB2HZoFZwYcIWWDiTzPE+ZUjpuCARsZpY3tkaHtNwVzItoVlPa+JCJCJCJCJCJCJCJCJCJCJCJCJCJCJCKq8eTWx9dXOocqL8lXRbe2vvNTARHSMLeXqsXipcahxK53ER3TXU2ZSCCNwQbg/WSof7g12KhRFwIcNwrb4Xiu9o0qm3eU0f/coP95kJmZJHM5EjyW+ifnYHcwCtqc17SEUJ+IvEDelQB0a9Rx1ANkHpe5/pEu8IhHWlPDQfn52qhxychjYhx1P4VccQx7hmQA5Rz5HS9pdtIvsqWKIFocsuyWHStjqFKoLo7HMOuVHYD0JAkaumdHC5zNCrKjia+UB2ym/GuyNXDv3uFzvTBuEUnv6J60if4ifyHXpeVlNiIc3o5uPPY9/updXhpDukp9CF3+AdqadRLVnVXXRmPhB/wBQP8Nv5Tby8o1RQkHNELg+P+fl12psSaRkqOq4c9AVz+3PGqNbBYinRqAsBTBIvlANRLjNa1yt9NyLz1SUsjJmF4tv37HgvVTWRvhd0ZvtsDbfnsq3pdmq+M7s0jZAMrVKgIGmmg3J8v2n3G/qCioAGvdd/wDxG/jy8fBQ8NoJpiTls3n7c/BTzsb2cHDw5SoXqVAoZmUAeG9go5C568hPz2s+rqmdwyMDWjhqT56fZaeDD2RDe5U1NWnVQhiBcai9iJoaXEaeoYHMeO4mxHePnYuTonNNiFH6GAqjE1Mr97SYKwvYFXuQRoALWF7jcn1lFjMMVa9opQHSD+RFrW/7jte+3Hdd4CWXzbLcq0SpsRMvVUktLJ0cosfQ9ylNeHC4XrhcUU8x0/xJ2G4xLRdS2ZnLl3ey5yQh+vFebcTZT4qignWxsB7A8pLGMYlPKZIGktB2DcwHeQL+o7F4MUTRZxXX4fixVph12Nxpt4SVNvK4m0ge58bXPblJGo5KG4AHRbE6r4kIkIkIkIkIkItTHcSo0RerUVL7AnU+g3M6xQSS/wAG3XGWeKIXkcAsOHcYoV7ilUViNxqDbrY2NvOepqaWH+bbL5DVQzf6brrenBd0hEhEhFrcQx9OiheqwVRpruT0AGpPkJ0ihfK7KwXK5SzMibmebBVX2ox6tiDi8PTqBbAVCwAuRoGABPKwt5DTeaWkhdFF0UpB5WWYrZ4al92b9qi9bFvWY2uL8zpJ7NrNGijdG1g1Vudn+1lBlSnUHcMAFUMfuyALDK/9j+szdVhsrSXs6w9fELQ0mJwyANd1T6ealMq1aJCKuviDQZcUlQ/K9LKp6MhYkfRgfr0mgwmQGIx8Qb+azWOROztk4Wsq2x+PFvO5P1Ms3SAKNHEbBdL4Zg1uJ0Mu1MVKjeQCMv8A+mUe8q6+YGIhWlDERJdXnxDGCkhcgtyCqLsxOygdTKFoubK5cbC6qrtL2rbEsLUVpZToxualrEZSdNNb5ddQOk1VDhzYhmz3vy2/KzVdWdP1Cy1ue/6XEbH1TTFIu3dg3Ccr3JuepvzMsBTRB+fLrzUQzyZMl+ryXV4R2oq0iA/jTpoCP9PL2mPx/wCjYK0Gam6knoe/57K5oMafHZk2o58lO8HikqoHQ5lOx/seh8p+QVNNLTSmKUWcFq2Pa9oc06LewToG8YB8zyk/CKilimtUMBB2J1t4bW7eC8yhxHVK32pAMGXwk/7W8vIzVPpIoals0JyOP/i/s7DxHnY6qKHktsdfuF9xSg+F9j8rdD0nrEY4pCIan+Lv4u5Hl7c9jtqjJGrfFcuvRKmxmIraKSklMb/A8wpjHh4uFq1cJSdgaiB7db7Hfad8NxOShfcatO49u1eZIg8KQ4KohUBLAAWCjSwHK3Sb2jr4KtuaI944jvCgvY5h1WxJi8JCJCJCJCJCLzxNTKjNvlUm3WwvPTRcgL442F1UmCpviSajEszasT5/28prZHNgAY3QL8+qJXveXONyUqF8M61UNmQ39eoPkRp7wMs7TG7YrpSzuikD28FbeGrB0V12ZQw9GFxMk5paSDwW9aQRcL0nlfUhEhFWvbTHGrizTB8FEZR0zEXY/sP6ZpcNhEdPn4u+3D3WUxmoL5snBv3ULfjLVFtYhQdOh85YR5QSQFEEGRalPEKHplx4M6Z/NMwzD6Xnydzujdl3sVKga3pBm2ura7QdjEa74UIjfipEWo1PYfw3/mG/MHcZylxB8Zs83HqPnJXVZhsc4u3QrV7M8abDt9nxAdAPlWoPHTtuBbSpT/mW9vTaRVQNqB0sVr8bcfY9+/3g0tVJSHoakdXgfnD7faRVe0uGDKivnZzlUUwWP6dJB/opspc4WA56K0FfA5wYx2Ynlr9tlHPiBxVmU0hSbu1dc1VwAM1iQEvqel1vvyBvJ2GRsa8PLruOwGvmoOKPkkYY2ts0EXJ/HuqnbhSFiWJI5D/J5y7/AKTMbuPgq0VOUWG6kXY3G08FiVqhbKQab5Rrla31sQD7TlW4e2WHLGLHcLrSVpjlzPOmytWp2gwNVLGrScN+A+Jj/RbNf2maNFUNOrD5aeeyvxVwO2ePz5Ks+1HDDTqF0pVUoMfAaikb2uDfUa3tm1sZoMIAYwsLwTe9gb29/BUmJ3c8PDSBbe3y3iuJLhVi7XZbCUatVkqnkCo08Rubi58rfr0mK+r8SxGhja+l0bxNr2+fOy9wemppwRILuUxUYbBJvkDvzJN2sNhy0H6az8xLq/HKj/m8DsHz52rSgQ0sfJq6NCurjMjBhtcG403lXUU8tPIY5W5XDgVIa9rxdp0W5QxdlKsMy9DylnRYsYoXQTNzsI0HL9fbgub4rnMDYrSxDYuqe6olAoGZnqa2udAoAuTpz0lxhDTiELmVDiWA/wAePMXO/dqOK4zf2yMo15rRxOExmGp1KlVlrqNfAAmVb65hbXTnfTpaWNRgFFK2zG5HcwSfMEm/37VybPI06m6+1eNUFUM1QC4uBu2vLKNbzJR4LWvkLBGdDa50Hmdx3KYZ4wL3XBqcdqYr+AWppuCDZ26G4+UeU/SMC+loMPAqKjryHb/i2/ZxPf5LH4vjcjyYodG8+J9llw3iVfD1L52OuquxKt9dj5iaaaCKZlrDvAVXR1szH3zE9hN1ZmGrB0VxswDD3F5mXtLXFp4LYscHNDhxXpPK9JCJCJCLFyACTa3O+1vOfQCTovh03VPrjUwletSR1encmmym4ynUC/UbH0mrDHTxtLxZ3G6xdbA3pT0ZuOxcfiHFDUJVdSeQkpgazQbrmyG2pVidne2dFadOlWRqWVVQP8yHKABfS6/S3nKOqwqQkvjObjbYq/pcWiIDHjLw5hTOjVV1DIwZTqCpBB9CJTuaWmzhYq5a4OFwbhZzyvqQipjjtY02xJb5+8qj3LEg/TWa+EgxMI2yj7e6xVTG41bmnmVFUxarTAnsPDQpJYXFczHY24IE4yTX0XeOKxuv00lcU6IaqbZUBY+gF/XWZQ6nRaQbKte1PxCWsj0aVDQ3GetowPJlUfKRuCT00kUVzon3YNRz9lqab6VbURXqHjKRs2x9dvIHvUQpcdxKszJVZC4AOTTQXsAdwNes5z4hUT2zu0HIAK4ofpfC6MWjiv2kk/m3ovGrxOs5vUqPU/8AsZn+lzp7T5TV01O/Oxy6Yj9P0NbF0bmBvIgAW9/livam4YXHuOYm7w3E2VjeTuIX49jWCT4ZNkk1bwPNZWloqVbPDcYaNVKq7owb1A3HuLj3nKaISxujPELpFIY3h44FXFxCvUbumpU1r0aos6nKCFYXVxm0Ite4O+lucx0TGDMHuyuGx18tPv3rVyOccpaMzTv7qNdoOwKOS2EYI25psfDr0O6+m3pLOkxhzbCcXHPj+1X1OFtdrDoeXD9KA1adWhUKnNTqIbGx1B9R5S+Bjnjvu0qlIfC+2xC8q1ZnN3ZmI0GYk29L7TnBRU8BvEwDuC9SVMsgs9xIXT7NcYOHqi5+7cgOOnRvb9vaZf6uwFtdTmaMf3G+vz98FbYNXGJ/ROOh2Vi1ayqLswA6kgD9Z+NRU8sptGwnuBK1xc1u5XKp9pKbVMmFzV6o5UhcD/W/yqJosNwWvjkEl+j9SfDbzUeSojIsNVNaKMaairlLFQHsPCSR4rA8r3mzUNamA4FhqJvSpIrXJzWu1zqfE1zPt18squx6PgcW6VPlZmem3J0Y3BB6i9iOvqJqaeVlTABxGiymIUjmSHkdU+1vi8QtOguZj02A5sx5AdYc5lNH1iuVHSOc6wCtzB4cU6aINQqhb9bC15l3vL3Fx4rXsaGtDRwXtPK9JCJCJCKv+3fFDUrfZ1PgQAuB+JjqAeoAsfU+QmgwunDI+mO527v2szjVUS/oWnQb9/6UVxeMwz0+7UKx5nf6dJYsjeX3cVUsY9uq5N1T5Rb0koANC76u3U07IcITG4IuKjCstR0YMc1LQ3VSnIFCuoIN768pQVVbJDUbaevn87lcQ4ZBNBfZ3NY4CrWwNa1ihOrUWN1qqN2pNs/roRoCJIeYq2PXfgeI7/luSgMdUYdL19WnyP7VkYPFJVRXQ3VhcH+x6EdJnpI3RuLXbhamORsjQ9huCsamOpAMTUXwfNqCVvtcDXWfRC8kAA67Ly6eNoJLhpvrsqs7TcVw9arVrBb02SpS8JFzUNJqYduVxmGl9gOekvmt/p6XLI8CxB1772Hl5qjhz11f/YiLrtsLDXvPId/BV8MItwScwFiRqAfInf6fWU9VjbNoRftOnotvh30VM4B1W8N7BqfE7Dwus6PDVdlVFAZnRRa+zNY7k7XH6zxQ4m+R5bKRtpw1XvH/AKbipYGSUoJsetc304FfpPE0ldSrgFSLEHa04KmVN9puDipiWXAq9dFBLMgLKh3KZ9mt9dbamQqk9IRlFyN1scAJo4nGpdka4jKCbHjc25HTyuoqDIS1y9sKgLeIXHS9uRP00/WTaClFTMIybXVD9RYrJh1J0sTbnbu0W4qKNgB6E+fU+c21LgsNNIJGE3C/JsS+pKzEIujnsR3DTyAXrUpMtswIvqLi17aadddJaMlY/wDgQe4qjfG9n8hZYTovCl+A7ad3ghhyjtUAZAwbIFU3ykMNbi9tvwjWU8uF9JU9LcW0NrX14+atYsRyU/RkG+3Lu8lE6eJqKSVdwWFmIYgsDvcg6+8tjGwgAgWHYq0PeDcE371jQpFmCqGJOwVSzHyAE4VdU2mjzu14LrTUzp35Wro0OGnOabKVZdwSCb2vbw6SNDVSPj6V+gOwH5XivDIHdGzcbn2XricIU025T2S2ZuV2oUGGd7HZmnVdGv2RXG0KdWiSSdGR6hVQw0Y3UXIvrbzlIehppTHM29tj9uIWpHTVMTZIXZb7i3nbRd7AU8Xw6iL909EfN3am1LzIspK/zcultZ5/+rUvytblPDXf9/fmvjxW0rMwcHjiCNfBdnC9pwwBNM2POmysP+RUzk+gLTo7zBHuuTMdj/8A0YR3WPsssf2lyr91Sd25XKhR6m5P0E+RUOZ3XcAPG69SY5AB1ASfJVX2o4i9dz37B28tkA2Ven/bzRwQRRsDWjT171UGplnf0jj7KZ/CTh7LTq1bZadQqqj8xQtmb6m3sZTYvIwubG0aj8q8wuN4aXuOh/CsCUytkhEhEhFhVqZVLHYAn6az60XNl8JsLqpsMprOWb569QL71WsbeQBJ9prJSImWbs0fb3WGZmqaoX/3O+eiixwy06+ISwGWtVUDpZ2Fp6pD/bBPEBWNX/qELzxGIUCSHPAUdrCVJfg5xQjGVaP4atPP6NTIt+jH6CUOJgOaHcleYcSLtVp8a+zFMuJyFTrZ9Tcc1G9/MaylNQIOvmy+NlNqJYWM/vEAdqgGPyqzrh3fuyBlLk3B1vcbuBpbNrveez9T07Wi7S53YAB67eAWNqqinbIf6dxyngLgX8bLN8elOgyJhqTaZj3mZy7KDbNqLjU+HbU6Ssb9QTTTtvpc232v5KVS4pFmbC2EBpI7fHZQPimNqVqheo2Y7LsFVfwhQNFFuQniZzi85jsv37DIYI6ZhhbYOAPadOJ+W4LUnJWCEQvqsv4cYbCYmmVrZ6tanqyVnZ6eUnwsqHwkctQSD6iTKcNeNdT2nRY3HnVFLIHRANYdi1oBvxud791rjuK7/EaHEWZ0Sph8Hhk0DqM1Qr1sbKunpY9d51cJSbAgBVkD6BrQ5zXSyHgdBfw1PrdVZ2owmHp1rYfEfaAQWdjqQ+7eICzA73F7a3kGQNDrNN1tcOmnkhvNHktoB2cNNxy18FyVYg3G8+Me5hzNOqk1FPFURmKUXaVu1uJX1WmiG1vDm35kBibE+XtaWz8cq3R9GT7rKM+h8PbN0lzblp89Fr0K5B1JI6f4GwkagrpKaYPB71Nx7AIKyjyRts5o6tuzh7dveVvgX29fK3XyE/RBURmISk2BX4mYHiQxgXK28DwqtW/hUy4/OxyU/wDcdW/pEqKjGgNIh4n2+dytIMKJ1kPgPdbuP7O1aNK9Tu2YsAO6zm2h8Pi+a/XykemxaUzDpD1eOgUifDYxEcg171w1ZlbTMrA8rhgfbUGaV3RuZ1rFvhZUbQ9rtLg+q6GCx1RKgq1b2qliHNrPlOVtuhlbG+CVhjiOjdF7raeXR8m5Wx2k40rEZenLrPdPH0TbuUKGnJKn3Y3AvRwqLUFnYmow/KW2HqBb3vM1X1AnnLhtt5LY0UBhhDTvupChkNS1H+I9ksOc1RKj4cAFmCEd3Yak5WHh9rDylhDiEzQGkB3fuq6fDIJDmOncq0rVqjZmFVxTucl7BivItYbkcpo42GwzWv2LOvbE11mC47VyMLRerUWlT8T1GCLfqTufLnfoJ8klEbS53Bd44i9waOK/QfCcAtCjToptTULfrbcnzJ195kJZDI8vPFamNgY0NHBbc8L2kIkIkIvjqCCDsRY+8A21RV32L4YWxV73TDBteTO2ZE9fDmP+2aDEp7QgcXfYftZrCKYdO9/BpIHzuUN+IHDqicQrimpIcrUGUX+dQTt/NmnynqWspmue4ADTU22XatDWTEnTitGh2SrVMHiMQWyvQIY0ja5pBbs97+un8jdRODMRimeBG642uOa9wRsliMjDey2/hTpxFApsWp1VB88tx+091zR0XiF1onHpFKcdh61OqUr6uRmzXJDjqCd/+7TC4pShh6UHc21/HZ9lSY7Q9E8TBxOY211t3dn2XlKhUCQijHEOEsHOQeHe/IL/AHIvaw1Olr6zQRyCpaHg9bjw8e5ftH0p9V0/9GY6l1nN19/M6g7akE6LfwPAqW9UOwtsGyNfroCB6a+sjSVkDDlaC7tvbyFiqms/6kTCa0EYyD54+i4ePwhpsRy89/L19fI9JIIaWh7DofPxW++n8eixeDpGizhuPnzt1WXCeI1MPVStSNmQ38mHNT5EaT41xabhXFTTR1MRikGh+XHcra4ljOHY/B06mIcJTzBtXyurr8ydT0sNwQRyMsHOjkYC5YWnhr6CrdHA27rW2uCDsfnHQ8Qo3X7ZYHDKaeAwqtcZS7jKGHne7uPI2nAzsZoxqt2YNW1Tg+sltxsNSPLQeF1X7m5NgBcmyrewudlGptykVakdVup24n7lbFHh7nfwjz3+g/Y2lrT4LVzDNlyjt09N/NZbEPrPCqNxYH53cmC489vIlbeE4Ur59W8Fs2YpSGt7EXuW2O3Sdf8A4aRjg1wJPZ8KqH/XGdueINaP+4kn/wBV1H7KmvQVkZ3UsbU0ZVGhtdnbLmsbiWUOSF/RVN7N2F7/AGWRqnyVA6amtdx10t9+XJSHADF4aner40UAWDGoyKOewNh5E+k9yOpKh2Vgynnt7/OKjhtfTtzEh45cfBdJMelVbMhZTzXxDytazA+04SUD2HQjx0Pt6r5HjkB0kBafMensuNjezmCaoa1X7TVJN8hLlSR1soJ/qM8MpZnHLoPEe66nFKIDNnv4H2XN7SY4ugR0FOkv8OmNCDawbTYgdNPWXtFRRxC4NzxPsqipxF9S6zdGj5qo/wAH4catZEpgs7Hc65QNS3lYSVPJHBGXuSBj5nhgV2gzGLWL1VoRRv4h8XWlhe6v465yAfyAg1CfK3h/qlhhsOeYOOw19lCr5ckJA3Oiq/imJyrvpNQ91gs1G25U9+FnZapTLYrEIUYjLSVxZgD8zkbqSNBfW2bqJnMQqw8ZGHTitBQ0pZ13DXgrIlUrJIRIRIRIRRXtVjq9zTUClT2Ls1s+moUJdz0t4R1blJDailpWCWU3PL5++7iqbEZZBcOcI2c93HuA/wAqMYTEvSYtSY07rlIXY+ZuNxyO4uZS4j9RSVAyRtsOZ1d7Du1WXjxCSnuIDa/zbZYVKhY3YliebEk/UzOve55u43Paockr5DmeST2m69cPijTTEKFDGtRalroASGCk9Rcm4lphmINpnWkBy3vpurTDcUFKx0bxcH0NvsuJ2M7K46liaVekqkITfNcKysCrC5A5E6i9tNDNVNi8FRGWxMcfAAeZP2urajnke7PEwnwsPM29LqyMXwXvD3uLqgACwVPCqjpmbe8o56Yy9eodZo4DbxJ38gpFVQGoPSVb7NHAaAd5O/kOxRfiyURUPcNmTTroeYudxzv5yjqWxCQ9Ebj55rK1zadsxFObt8dPPdacjqGkIuZiuNohKlXzAkbCxt53/wCgiWrcPiyNc9x1F9APdbnB/omXEqcTxyi3HsuAeR5/dR/iONNVs1rbael7fufrJXVawRsGg81+p/Tv09Hg8RaHZnHf587lqzwtGslpE6ge+w+p0nRkT3/xF1Gqa6nph/eeG9518t1lXwzplzC2YZl1BuL2voTD43sPWC+UtdT1YJgdmtvuPvZbPBz4+l7D63vL36ega+V7yL5QLeP+Fif+oVTJHSRRscRmJvbiABupjV4YAgblNI2e7rL8Zvqubw+jTfEU0cXVjYi9r6Ei9uV50q3vbTOcw2I91aYbG19Q0PFx+lP0QAAKAABYACwAHIAbTIkkm5WzAtoFlPi+ri4rgBzFsPU7onUra9M+gBBX208pYw4g5oyyDMPVVdVhUUxzN0Poo1xrF4qhUFIVVZsuZsoNlv8AKNdyd/p1lvSuZUNzBlh2qlqaBkBAcblRrHYqozE1WzGTh1BZc2saB1VMvhbgSzVa5GgApL6mzP8ATw/WUmLzXyx+PsrvC4rXf4Kwm0lIrdcbEdqMKlQ02qgMNDo2UHoWAyg+8lMop3sztboo7quFr8hdqq57Z8Q7+u9QNdF+7QjbKu5HW7XN+lpfUMHRQC41OpVJWz9JOQNhouVwLhpqV8OHFxUrUxbe6lhfT0vOkwyxOeeR+y8REGVrRzC/RUya0yQiQiQiQiQig3bIH7T601t9WlJjDf4O7/wsp9SMOaN3YR9lw5SLMpCL6PKfV9Bsbhd2v2qrlQFCobC7WuSeovoPTWWT8VmLQGgD1V5L9QVLmhrAAee/6HqpLhKyYvD+IaMMrD8rD/zqPaXET2VcGvHQ9h+bLRwSRYhS9YaHQjkfmo8FA8dhGpVGRt1O/UciPUTMzROieWO4LDVNO+nlMT9x68ivC05LgvloRczi/De8GYb8/O3P1/ce1rKjqmgdFL/HgeX6Wt+l/qWTCpcrtWH5/g8D2EqNthWva3udFAG5JO3vLDoX5soF/sv2+PGKN9P/AFIeMvr3W592+40W1wPCU8Q5RKtIEWu9X5deVNDbvD6kSziw1wbnLS77fPRZDEPqqSV3RwHoxz/3H27hr2qf8P7H4emQ1TNWcfiqnQeiCygexnvMdlREXOY6ntXN7VdnVYqUy0UC2uqHIpGwIQXAOgvblOM0XSttfVWuE4n/AEEpcW3a4WPPTYj181COGJUqVMtFHqMN+7UldOrEADn6yXhOajmzPIykWKfU+I0+K0oiiY7M03BNh3jc7/cBSGr2j+4yHcaa7jympEDM/SX0X5gaY57Ll8IrM+IpML27xLeZzDae53ZoXk7ZT9lNgYGSsA3uPurctMYtcvloRfQYRVTxDG95VrVQbh3axH5Qcq/8QJsaNnRwNb2LJ1b+kmce1cbK1SoEQFnc2VRqSYlka3VxX2KNztGhXp2f4SMNh6dEa5V8R/Mx1Y+5v+kyc8plkLzxWnhjEbA0LoVKVxOS6Ks+03Z+rQLMKffUSxY2H3iXNzt8w/WXlFiQDRHJpwvw8VSVuGkuMkXHgtDgmDp4vEUqdNb01BZ+gUA2v72EmV8wZTkX1Oyh4dA904LhoFOuzXYijhaoq5nqMoITPa1MHTwgDe2lzKKatllYGOOivYqSKJxc0aqYSIpSQiQiQiQiQijHbbBEqlVfweFv9LbH0B/eRqun6eIs47hV2J0X9XBkG41HztXB4NwqtWbMgQU1JBeoMysRp4F/EPPb9pwpsNijb/cGZ3p4ftQ6HA4Ymh0wzO9PLj4r7xjhFdGZyEZBYk01CaczkG3sZ0qKCGVlmtseFtF1rcIgljORoa7hbTzXOvMssMkIulwTjBwzMSLoRqL21Gxv+ksMNlkbIWsF78Pz2K5wWpmimLY25gRt9j2cl5YrjBxdW5pVQq+HNSotUGuupJGa3lteWlRh76ghz3AHsF/W4+yuavDJq1wfKQ23IE+ZJF/JaVVlDlQTp+ZSh91OolRV0L6cBxNxzVBX4XJSWJN2nj7pINwqxa2MxtOkLu1r6Absx6Ku5lhSYbPUnqiw5+w4/NVYUuHSz9b+LeZ28OfzVOHYGliHtWtnZSUpWLKLD56pGhNthsLjnNfT0D6OIOI6oPE6nw/FlqKQU4jNNA+5sddSB28vAaLr4TsoF+ar/SlNAv8AzzXk2TFnn+LbeJ/Fl8bgkX+9xJ8vdKuPrUKgp1CLH5GIJRx03urDpe09xwQVTMzRY8QN/wBhR55quhda+dnC+/nz710k4lp4lF/5XB/cCRnUBv1T5j/K9x4/GR12EHssfZc/iuMrspAtSp82zAsR5EfL7a+cl0tJCwgu6zuVtP2olVjT5erEMo9f0oFj2pM9wgsNL21PmZetYBq7dQ2F4G6kXYThvfVTWY+GiQFHVyNz5AfqR0lVi9WWt6Icd+5W+F0oLulPBWDkmcV+vDEVFQEsQANSSbADqSZ9AJNgvhIAuVG+0HHqRwtXuaqMxAQZWFxnOUm2+1zfyk6mpJOnaHtIG+o5KJUVLBC5zCD481WFV3XRf/E0LnFugVC1odqVK/hlhrY9Sw8XdOfQ2A/Yn6yBibLQX7Qp2HPvLYcirmRZnleL0Cwi+NRB3hF5YfAU0JKIq3NzlAFz1Nt4ui2QIRfYRIRIRIRIRIRfCIRcrinG6WHYIysSVzAIBYC5A3I6GR6iqZAAX8VCrK+Kkt0l9b7Dko/xftF3qFEQqGFiWIvbmABtKyoxUOaWxDxKoqz6gD2FkDSL8T+ALrgylWZS0ItvgmCp1K/3uoUXRD8rNzJ62HL185fYQ9mRzf8Adf0Wr+nXxZHM/wB17+H61UtxFZUQs2ioCT5ACXLGF7g1u50Wje8MaXO2Cg3EcVUxTZ7ZVGigb2/mPP8AaaGKighHWGY9v4HwrGV+JvqDl2by91y8RRanqtx6STNTw1TcsjQeRtt2hRIJQ14cQDbmtjiHCadLJXpPda4H8QXdfDqQ35b7jrIeHktc+JzdW3uefZ7K+xSNsjY5A7RxAt38VM+G8Lp0AQg1PzMdXY+Z/tsJSz1Ek7szz7DuV5BTxwNysFluWnFdl4YzBpVQpUUMp5H9wRqD5ie45HRuzMNivD2Ne3K4XCj+I7KooLd/VVFBY3ymwGp1t06yzZi022UEqsfhEF73IUAqYmq4JztlvcA225X03tL9oda53VIWxg9ULUetPpevQarT+G+AKYMMd6rtU9tFX6hb+8zGJS55z2aLRUEeSEduqlfdSApq4vajhL1qJVLZrhgDs2U3sfKSKWfoZRJa9lwqYemiLL2uqyOGTvSHU06i/hb9x1HnNXFOyZoczVZaaKWDquXY7M9nBi6NexynvFCva9igDD13/WVOJTmKoYW8PyrfD4RJTuB4qZdkOyQwrNUd+8quMua1gq3vZRc7m2vkJX1da+osDoFOpaRkG2pUuQSEpazEIvsIkIkIkIkIkIkIkIkIkIo32y4aXUVUFzTBDDqu9/b+5nCogbPGWHw7CoVfRtqoTGd9weRUOU3mVlidE4seLELAzQvheWPFiF9M5rksalQKLsbDqdBJMNHPN/BunPYeZUmCjnn/ANNpPbw81qYSrWxJAwlIuuaxqt4aSjmQx+a3leXNNhQicHyu1HAe60NDgZY4SSu1HAe/spvxjCOcJUpgln7q1+bMo/ckfrLukkDJ2OO1wr+pYXwuaOIKjXZvEo1LUjSX9YxwfosBIyzlyeNcQW5AkuniIFyukURXLbHlqKKflQOF/qYkn9h7TrFE0PdIOJHoLKbM9zgyPg386q18MCUW++UX9bC8xTrZjZbRuwus8s8r6vhEIuN2trhMHXJNroV/32W36yTRtvOzv+y4VRtC7uVVu3hmuJ0WVG61MIBVrJSBsXdad7aDMwW/teRZJg0E8gpUcRcQOa/QuDw6oioosqqFA6BRYfpMm4lxuVpgABYLZCT4vqy7uEXJ4x2Zw+Jt3qXI2Kkqw9CNZ1imfEbsNlzkiZILPF1u8M4VToItOkoVF2A/UknUnzM8Pe57szjcr0xjWDK0aLeCTyvSzEIkIkIkIkIkIkIkIkIkIkIkIvhhFGOIdmh3meiqEG96bsyqD1BTW38v/qcpoI5gBIL2USpooKm3Stvbw+yh+KxFV37unVprblhKXeOR6spZR66+ktKbCIIRne0DyHqfwqJ0kYdlo4QSONvh8ytnhvD6NFz9tSpVz2KGurm35gVY5XGxtqR01kianZML09tNxe/z7dqlQ10tPpWNIvsbAjxspvha9N1+7KlRpZeXlbl6SrkjfGbPFldRTRytzRm47Fm3XpPC6Kq+PUclaocHd6Zuxy2AUn5gpJ1X062mrpXyCFomGvDn4rJVv9M6Y9G728FH/szvrUOUdBqx/sJMs9++gXHO1n8dV3ezfBziayqF+5pkGoeVhqEHUnb0uZFxCrbBFlH8jspWH0jppM7thurUyzJLUoUhFocUxi0ULvsOmpN9AB53nSKJ0rwxm5XiSRsbS92wVedq+0oxNLuVR0JcN4rWKqD0O97S8pcOfBLmcQdFT1NeyaPK0HdR3hfCnrd7qQtNCxtzYg5B9QT7TrV1BgsOZ/yuVLTiYk8vgWvg6DA0yvzsy5LfmLDL+tpLe1rYyXbaqM1zjIA3dfoigNJj1qVsKIRZAQi+2hF9hEhEhEhEhEhEhEhEhEhEhEhEhEhEhFgwhF55ekIufxfhqYimab7HUEbqw2ZfMf5E6wTOheHtXKaFkzCx+xVecQFfCG1ZTpotZb5WHLxD5T5H9d5o4ZYakdU25g/NVkajD5qZ+Zt7cx+l4N2kp1BaszsByzsR7gm06ClEZvHYHuC5SOqpBlc4kd5XO4pxpXGSjZU523Pqf7SRDGG9ZxuV4ZCW6uXHq1fOd3OXdrVZHwtYthHvyruB5jLTP7k/SZbFP9e/YPytLhv+jbtUyCStU9fe7hFzOO8JFekyEkXsQRuCDcH6zrDM6J4e3cLnNE2VhY7YqqeI4F6NUriFs2uVh8rjqP8AE1dLVx1DbjccFl6mkkpzbgpD8N8F3n2g2+7JQA9WAbMB7EfWVGMlpe0DfVW2EhwY4nZSvhPYvC0KneonjHy5iSFv+UHQSufVSvbkc7RWDKeJjszRqpMiSOuy9QIRfYRIRIRIRIRIRIRIRIRIRIRIRIRIRIRIRIRfDCLBhCLzIhFgwhFDfia+XBhQABUqoptpoA7/ALqJZYU3NUXPAH2/Kr8Sdlg04kKq2AG00h02WfGu68HaeCV7AVw/DQ0/sFMIwJu5cDcMWbQjlpb2mYr83Tkkdy0dFl6EAKXKshqUswkIvvdwi08fwejWXLVpq46MLz017mm7TYry5ocLEXXrguH06ShKaKijYKLAe0+OcXG5X0AAWC2gs+L6vtoRfYRIRIRIRIRIRIRIRIRIRIRIRIRIRIRIRIRIRIRfCIRYMIReTiEUH+KOJT7KFupYVUYLcZrWYEgb8/1llheYTZraWKr8RsYbcbhVbTPeMqUwWdiFVQNSTsJfyTMa0uJVJHC9zrALf7VcDGGekiuWLJdzpYsDqV6DW3tIFJO+ozE6aqdVQMgDQF3/AIUuy4mog+U0iT6hkt+5+s54q0CJvf8Ahe8MdeR3crepiUKul7AQi+wiQiQiQiQiQiQiQiQiQiQiQiQiQiQiQiQiQiQiQiQiQiQiQiQi+EQi1sYpytl3sbX620n0WvqvhvbRUXxdGZiHB7zN95m+bNzvNtHldGOj/jwssaekbIel/kvTsaFp46nmHzBlU9GYaH6XHvKzE4j0JsrPDpB0oupZ2u7MV67JUohWIBUhjbQ2IIlbh9Y2nzBw3VjW0rp7ZTsux2F7KNhAz1SGq1LA5flVR+EE76639Ok5VlWahwtsF0pKUQN7SpmiyEpazhEhEhEhEhEhEhEhEhEhEhEhEhEhEhEhEhEhEhEhEhEhEhEhEhEhEhF8IhFEe1/ZEYj7ylZaw2J2cflb/PKT6KudTO5t5eyhVlG2obyPNR7sx2JxIxC1cSoRaZuqghizcibaADfrJddiTZWZI+Ki0WHuidmfwVlU6NpSq3XoFhFlCJCJCJCJCJCJCJCJCJCJCJCJCJCJCJCJCJCJCJCJCJCJCJCJCJCJCJCJCJCJCJCJCJCJCJCJCJCJCJCJCJCJCJCJCJCJCJCJCJCJCJCJCJCJCJCJCJCJCJCJCJCJCJCJCJCJCJCJCJCJCJCJCJCJCJCJCJCJCJCJCJCJCJCJCJCJCL//2Q=="/>
          <p:cNvSpPr>
            <a:spLocks noChangeAspect="1" noChangeArrowheads="1"/>
          </p:cNvSpPr>
          <p:nvPr/>
        </p:nvSpPr>
        <p:spPr bwMode="auto">
          <a:xfrm>
            <a:off x="1076325" y="762000"/>
            <a:ext cx="304800" cy="304800"/>
          </a:xfrm>
          <a:prstGeom prst="rect">
            <a:avLst/>
          </a:prstGeom>
          <a:noFill/>
          <a:ln w="9525">
            <a:noFill/>
            <a:miter lim="800000"/>
            <a:headEnd/>
            <a:tailEnd/>
          </a:ln>
        </p:spPr>
        <p:txBody>
          <a:bodyPr>
            <a:prstTxWarp prst="textNoShape">
              <a:avLst/>
            </a:prstTxWarp>
          </a:bodyPr>
          <a:lstStyle/>
          <a:p>
            <a:endParaRPr lang="en-US"/>
          </a:p>
        </p:txBody>
      </p:sp>
      <p:sp>
        <p:nvSpPr>
          <p:cNvPr id="50187" name="AutoShape 237" descr="data:image/jpeg;base64,/9j/4AAQSkZJRgABAQAAAQABAAD/2wCEAAkGBxITEhUUEhQVFRUVFxcUGBgUFxgXFhcYFhgWGRcYGBoYHCggGRwmGx0cIj0hJS0tLy4uGB8zODMsNygtLisBCgoKDg0OGxAQGzUlICYuLC0zNDAsLCwsNDQsLCw0LDcvNC4sLDQsNCwsLCwsNDIsLzQ0LCwsLCwsLDQ0LCwsLP/AABEIAMIBAwMBEQACEQEDEQH/xAAcAAEAAgMBAQEAAAAAAAAAAAAABgcCBAUDAQj/xAA8EAACAQIEAwYDBgUEAgMAAAABAgADEQQSITEFQVEGEyJhcYEHMpEUI0JSobEzYoLB0XKSovDh8UNzsv/EABsBAQADAQEBAQAAAAAAAAAAAAAEBQYDAgEH/8QAOhEAAQMCBAIJBAEDAwQDAAAAAQACAwQRBRIhMUFREyJhcYGRodHwBrHB4TIUI/EzQlIHYpLCFSRD/9oADAMBAAIRAxEAPwC8YRIRIRIRIRIRIRIRIRIRIRIRIRIRIRIRIRIRIRIRIRIRIRIRIRIRIRIRIRIRIRIRIRIRIRIRIRIRIRIRIRIRIRIRIRIRIRIRIRIRIRIRIRIRIReOMxK0kao5sqAsfQT3GwvcGt3K8veGNLjsFD63ams3iUBF5C1/qT/a0uG4fG3R2pWfkxeQu6ugXf7O8ZGIVtg6WDAba3sR62P0lfV0pgcOR2VtRVYqGnmN115EUxIRIRIRIRIRIRIRIRIRIRIRIRIRIRIRIRIRIRIRIRIRIRIRIRfCYRaVLjGHZ8i1qZbYAOCSeg11M7uppmtzFpt3Lg2qhc7KHi/eFvTgu6QiQi5HazBPWwlanT+cqCutrlGDBbnra3vJFJKI5mvK4VMZkic0KrcNxxRh2B+bbXcdZqHRB0geDosa+J2dTH4YYSp3dSu4IWrlVL81XNdvQk29jKbFp2vc1jeF/VaPCqd0bS88beinEqFbJCJCJCJCJCJCJCJCJCJCJCJCJCJCJCJCJCJCJCJCJCJCJCJCKD/EbiLK1GgDZamZnt+LKVAB8tSbeku8Hiac8h3FrKjxqR4YGN2N7qK8RwndgHqLiW0MmckLLsvdWT2Q4g1fCU3c3bxKT1yMVv6kCZqvhbFUOa3b3W5oZXSwNc7f2XZkNS1o8a4gMPQeqdco0HVibKPckTvTwmaURjj8K41EwhidIeCqTjXGXchq7l82yknID0C7ATVwwxxCzNPuse+eapcS4+y4eAwJxOKVFC56r22so0uTYdACfafJnshaZDrZS4InSERhTrhnHsXgaow2JW4GiAnR0Gmag53sLeA7aDSVjoYKxpezqu+bj8hTemqKEhr+sz1Vh4HGJVQPTNwfqDzBHIjpKWWJ0bsrt1dQzMlYHsNwtic10SESESESESESESESESESESESESESESESESEWjxPi9HDgGq4W+w1LH0Ua+87w00sxswX+yjz1UUAvI633WpwvtNhq75EYhzsHGXNbpyPpvOs9BNC3M4adi40+IwTuysOvbouzIanJCJCLGrUCgsxCqBckmwAG5JO0+taXGw3Xxzg0XOyrnt7xGhilTuM71aRJDBbIVNs6ksR0BvY7ecv8Op5qdxc+wB4X1VBiFZTTNytNyOzRQfGcXetlAB0FtdBLeMNbfKFUiEM1KuHsXWw4w1OlRfMUXxBvC+Ym7EqdQCxPUecy1fHMJS+Qb+XmtTQyQuiDYjt5rvyCpqi/xGVvslxstRC/+nUX/wBxWWWFOaKgX4g271XYq1zqY5exVTxuoLAHlt7zRmwFyszStOpW58MKXecSpEf/ABLUqH0KFP3cSsxKUdCRzsrvD4z0t+SufieCo1qZWuiOm5z2sLfiv+EjrymfY9zDdpsVdOa1ws4aKJYjhRpkfY61RFIIOdmNvy5T8zDf5r+RHOFN9XUcd2yN6QjkAB4k/gd6huwR980D+jvv/j3XT4MTQS1zUZrF3dmLO1gCRc+EeX7yin+r3zSgmINbyB2HZoFZwYcIWWDiTzPE+ZUjpuCARsZpY3tkaHtNwVzItoVlPa+JCJCJCJCJCJCJCJCJCJCJCJCJCJCJCKq8eTWx9dXOocqL8lXRbe2vvNTARHSMLeXqsXipcahxK53ER3TXU2ZSCCNwQbg/WSof7g12KhRFwIcNwrb4Xiu9o0qm3eU0f/coP95kJmZJHM5EjyW+ifnYHcwCtqc17SEUJ+IvEDelQB0a9Rx1ANkHpe5/pEu8IhHWlPDQfn52qhxychjYhx1P4VccQx7hmQA5Rz5HS9pdtIvsqWKIFocsuyWHStjqFKoLo7HMOuVHYD0JAkaumdHC5zNCrKjia+UB2ym/GuyNXDv3uFzvTBuEUnv6J60if4ifyHXpeVlNiIc3o5uPPY9/updXhpDukp9CF3+AdqadRLVnVXXRmPhB/wBQP8Nv5Tby8o1RQkHNELg+P+fl12psSaRkqOq4c9AVz+3PGqNbBYinRqAsBTBIvlANRLjNa1yt9NyLz1SUsjJmF4tv37HgvVTWRvhd0ZvtsDbfnsq3pdmq+M7s0jZAMrVKgIGmmg3J8v2n3G/qCioAGvdd/wDxG/jy8fBQ8NoJpiTls3n7c/BTzsb2cHDw5SoXqVAoZmUAeG9go5C568hPz2s+rqmdwyMDWjhqT56fZaeDD2RDe5U1NWnVQhiBcai9iJoaXEaeoYHMeO4mxHePnYuTonNNiFH6GAqjE1Mr97SYKwvYFXuQRoALWF7jcn1lFjMMVa9opQHSD+RFrW/7jte+3Hdd4CWXzbLcq0SpsRMvVUktLJ0cosfQ9ylNeHC4XrhcUU8x0/xJ2G4xLRdS2ZnLl3ey5yQh+vFebcTZT4qignWxsB7A8pLGMYlPKZIGktB2DcwHeQL+o7F4MUTRZxXX4fixVph12Nxpt4SVNvK4m0ge58bXPblJGo5KG4AHRbE6r4kIkIkIkIkIkItTHcSo0RerUVL7AnU+g3M6xQSS/wAG3XGWeKIXkcAsOHcYoV7ilUViNxqDbrY2NvOepqaWH+bbL5DVQzf6brrenBd0hEhEhFrcQx9OiheqwVRpruT0AGpPkJ0ihfK7KwXK5SzMibmebBVX2ox6tiDi8PTqBbAVCwAuRoGABPKwt5DTeaWkhdFF0UpB5WWYrZ4al92b9qi9bFvWY2uL8zpJ7NrNGijdG1g1Vudn+1lBlSnUHcMAFUMfuyALDK/9j+szdVhsrSXs6w9fELQ0mJwyANd1T6ealMq1aJCKuviDQZcUlQ/K9LKp6MhYkfRgfr0mgwmQGIx8Qb+azWOROztk4Wsq2x+PFvO5P1Ms3SAKNHEbBdL4Zg1uJ0Mu1MVKjeQCMv8A+mUe8q6+YGIhWlDERJdXnxDGCkhcgtyCqLsxOygdTKFoubK5cbC6qrtL2rbEsLUVpZToxualrEZSdNNb5ddQOk1VDhzYhmz3vy2/KzVdWdP1Cy1ue/6XEbH1TTFIu3dg3Ccr3JuepvzMsBTRB+fLrzUQzyZMl+ryXV4R2oq0iA/jTpoCP9PL2mPx/wCjYK0Gam6knoe/57K5oMafHZk2o58lO8HikqoHQ5lOx/seh8p+QVNNLTSmKUWcFq2Pa9oc06LewToG8YB8zyk/CKilimtUMBB2J1t4bW7eC8yhxHVK32pAMGXwk/7W8vIzVPpIoals0JyOP/i/s7DxHnY6qKHktsdfuF9xSg+F9j8rdD0nrEY4pCIan+Lv4u5Hl7c9jtqjJGrfFcuvRKmxmIraKSklMb/A8wpjHh4uFq1cJSdgaiB7db7Hfad8NxOShfcatO49u1eZIg8KQ4KohUBLAAWCjSwHK3Sb2jr4KtuaI944jvCgvY5h1WxJi8JCJCJCJCJCLzxNTKjNvlUm3WwvPTRcgL442F1UmCpviSajEszasT5/28prZHNgAY3QL8+qJXveXONyUqF8M61UNmQ39eoPkRp7wMs7TG7YrpSzuikD28FbeGrB0V12ZQw9GFxMk5paSDwW9aQRcL0nlfUhEhFWvbTHGrizTB8FEZR0zEXY/sP6ZpcNhEdPn4u+3D3WUxmoL5snBv3ULfjLVFtYhQdOh85YR5QSQFEEGRalPEKHplx4M6Z/NMwzD6Xnydzujdl3sVKga3pBm2ura7QdjEa74UIjfipEWo1PYfw3/mG/MHcZylxB8Zs83HqPnJXVZhsc4u3QrV7M8abDt9nxAdAPlWoPHTtuBbSpT/mW9vTaRVQNqB0sVr8bcfY9+/3g0tVJSHoakdXgfnD7faRVe0uGDKivnZzlUUwWP6dJB/opspc4WA56K0FfA5wYx2Ynlr9tlHPiBxVmU0hSbu1dc1VwAM1iQEvqel1vvyBvJ2GRsa8PLruOwGvmoOKPkkYY2ts0EXJ/HuqnbhSFiWJI5D/J5y7/AKTMbuPgq0VOUWG6kXY3G08FiVqhbKQab5Rrla31sQD7TlW4e2WHLGLHcLrSVpjlzPOmytWp2gwNVLGrScN+A+Jj/RbNf2maNFUNOrD5aeeyvxVwO2ePz5Ks+1HDDTqF0pVUoMfAaikb2uDfUa3tm1sZoMIAYwsLwTe9gb29/BUmJ3c8PDSBbe3y3iuJLhVi7XZbCUatVkqnkCo08Rubi58rfr0mK+r8SxGhja+l0bxNr2+fOy9wemppwRILuUxUYbBJvkDvzJN2sNhy0H6az8xLq/HKj/m8DsHz52rSgQ0sfJq6NCurjMjBhtcG403lXUU8tPIY5W5XDgVIa9rxdp0W5QxdlKsMy9DylnRYsYoXQTNzsI0HL9fbgub4rnMDYrSxDYuqe6olAoGZnqa2udAoAuTpz0lxhDTiELmVDiWA/wAePMXO/dqOK4zf2yMo15rRxOExmGp1KlVlrqNfAAmVb65hbXTnfTpaWNRgFFK2zG5HcwSfMEm/37VybPI06m6+1eNUFUM1QC4uBu2vLKNbzJR4LWvkLBGdDa50Hmdx3KYZ4wL3XBqcdqYr+AWppuCDZ26G4+UeU/SMC+loMPAqKjryHb/i2/ZxPf5LH4vjcjyYodG8+J9llw3iVfD1L52OuquxKt9dj5iaaaCKZlrDvAVXR1szH3zE9hN1ZmGrB0VxswDD3F5mXtLXFp4LYscHNDhxXpPK9JCJCJCLFyACTa3O+1vOfQCTovh03VPrjUwletSR1encmmym4ynUC/UbH0mrDHTxtLxZ3G6xdbA3pT0ZuOxcfiHFDUJVdSeQkpgazQbrmyG2pVidne2dFadOlWRqWVVQP8yHKABfS6/S3nKOqwqQkvjObjbYq/pcWiIDHjLw5hTOjVV1DIwZTqCpBB9CJTuaWmzhYq5a4OFwbhZzyvqQipjjtY02xJb5+8qj3LEg/TWa+EgxMI2yj7e6xVTG41bmnmVFUxarTAnsPDQpJYXFczHY24IE4yTX0XeOKxuv00lcU6IaqbZUBY+gF/XWZQ6nRaQbKte1PxCWsj0aVDQ3GetowPJlUfKRuCT00kUVzon3YNRz9lqab6VbURXqHjKRs2x9dvIHvUQpcdxKszJVZC4AOTTQXsAdwNes5z4hUT2zu0HIAK4ofpfC6MWjiv2kk/m3ovGrxOs5vUqPU/8AsZn+lzp7T5TV01O/Oxy6Yj9P0NbF0bmBvIgAW9/livam4YXHuOYm7w3E2VjeTuIX49jWCT4ZNkk1bwPNZWloqVbPDcYaNVKq7owb1A3HuLj3nKaISxujPELpFIY3h44FXFxCvUbumpU1r0aos6nKCFYXVxm0Ite4O+lucx0TGDMHuyuGx18tPv3rVyOccpaMzTv7qNdoOwKOS2EYI25psfDr0O6+m3pLOkxhzbCcXHPj+1X1OFtdrDoeXD9KA1adWhUKnNTqIbGx1B9R5S+Bjnjvu0qlIfC+2xC8q1ZnN3ZmI0GYk29L7TnBRU8BvEwDuC9SVMsgs9xIXT7NcYOHqi5+7cgOOnRvb9vaZf6uwFtdTmaMf3G+vz98FbYNXGJ/ROOh2Vi1ayqLswA6kgD9Z+NRU8sptGwnuBK1xc1u5XKp9pKbVMmFzV6o5UhcD/W/yqJosNwWvjkEl+j9SfDbzUeSojIsNVNaKMaairlLFQHsPCSR4rA8r3mzUNamA4FhqJvSpIrXJzWu1zqfE1zPt18squx6PgcW6VPlZmem3J0Y3BB6i9iOvqJqaeVlTABxGiymIUjmSHkdU+1vi8QtOguZj02A5sx5AdYc5lNH1iuVHSOc6wCtzB4cU6aINQqhb9bC15l3vL3Fx4rXsaGtDRwXtPK9JCJCJCKv+3fFDUrfZ1PgQAuB+JjqAeoAsfU+QmgwunDI+mO527v2szjVUS/oWnQb9/6UVxeMwz0+7UKx5nf6dJYsjeX3cVUsY9uq5N1T5Rb0koANC76u3U07IcITG4IuKjCstR0YMc1LQ3VSnIFCuoIN768pQVVbJDUbaevn87lcQ4ZBNBfZ3NY4CrWwNa1ihOrUWN1qqN2pNs/roRoCJIeYq2PXfgeI7/luSgMdUYdL19WnyP7VkYPFJVRXQ3VhcH+x6EdJnpI3RuLXbhamORsjQ9huCsamOpAMTUXwfNqCVvtcDXWfRC8kAA67Ly6eNoJLhpvrsqs7TcVw9arVrBb02SpS8JFzUNJqYduVxmGl9gOekvmt/p6XLI8CxB1772Hl5qjhz11f/YiLrtsLDXvPId/BV8MItwScwFiRqAfInf6fWU9VjbNoRftOnotvh30VM4B1W8N7BqfE7Dwus6PDVdlVFAZnRRa+zNY7k7XH6zxQ4m+R5bKRtpw1XvH/AKbipYGSUoJsetc304FfpPE0ldSrgFSLEHa04KmVN9puDipiWXAq9dFBLMgLKh3KZ9mt9dbamQqk9IRlFyN1scAJo4nGpdka4jKCbHjc25HTyuoqDIS1y9sKgLeIXHS9uRP00/WTaClFTMIybXVD9RYrJh1J0sTbnbu0W4qKNgB6E+fU+c21LgsNNIJGE3C/JsS+pKzEIujnsR3DTyAXrUpMtswIvqLi17aadddJaMlY/wDgQe4qjfG9n8hZYTovCl+A7ad3ghhyjtUAZAwbIFU3ykMNbi9tvwjWU8uF9JU9LcW0NrX14+atYsRyU/RkG+3Lu8lE6eJqKSVdwWFmIYgsDvcg6+8tjGwgAgWHYq0PeDcE371jQpFmCqGJOwVSzHyAE4VdU2mjzu14LrTUzp35Wro0OGnOabKVZdwSCb2vbw6SNDVSPj6V+gOwH5XivDIHdGzcbn2XricIU025T2S2ZuV2oUGGd7HZmnVdGv2RXG0KdWiSSdGR6hVQw0Y3UXIvrbzlIehppTHM29tj9uIWpHTVMTZIXZb7i3nbRd7AU8Xw6iL909EfN3am1LzIspK/zcultZ5/+rUvytblPDXf9/fmvjxW0rMwcHjiCNfBdnC9pwwBNM2POmysP+RUzk+gLTo7zBHuuTMdj/8A0YR3WPsssf2lyr91Sd25XKhR6m5P0E+RUOZ3XcAPG69SY5AB1ASfJVX2o4i9dz37B28tkA2Ven/bzRwQRRsDWjT171UGplnf0jj7KZ/CTh7LTq1bZadQqqj8xQtmb6m3sZTYvIwubG0aj8q8wuN4aXuOh/CsCUytkhEhEhFhVqZVLHYAn6az60XNl8JsLqpsMprOWb569QL71WsbeQBJ9prJSImWbs0fb3WGZmqaoX/3O+eiixwy06+ISwGWtVUDpZ2Fp6pD/bBPEBWNX/qELzxGIUCSHPAUdrCVJfg5xQjGVaP4atPP6NTIt+jH6CUOJgOaHcleYcSLtVp8a+zFMuJyFTrZ9Tcc1G9/MaylNQIOvmy+NlNqJYWM/vEAdqgGPyqzrh3fuyBlLk3B1vcbuBpbNrveez9T07Wi7S53YAB67eAWNqqinbIf6dxyngLgX8bLN8elOgyJhqTaZj3mZy7KDbNqLjU+HbU6Ssb9QTTTtvpc232v5KVS4pFmbC2EBpI7fHZQPimNqVqheo2Y7LsFVfwhQNFFuQniZzi85jsv37DIYI6ZhhbYOAPadOJ+W4LUnJWCEQvqsv4cYbCYmmVrZ6tanqyVnZ6eUnwsqHwkctQSD6iTKcNeNdT2nRY3HnVFLIHRANYdi1oBvxud791rjuK7/EaHEWZ0Sph8Hhk0DqM1Qr1sbKunpY9d51cJSbAgBVkD6BrQ5zXSyHgdBfw1PrdVZ2owmHp1rYfEfaAQWdjqQ+7eICzA73F7a3kGQNDrNN1tcOmnkhvNHktoB2cNNxy18FyVYg3G8+Me5hzNOqk1FPFURmKUXaVu1uJX1WmiG1vDm35kBibE+XtaWz8cq3R9GT7rKM+h8PbN0lzblp89Fr0K5B1JI6f4GwkagrpKaYPB71Nx7AIKyjyRts5o6tuzh7dveVvgX29fK3XyE/RBURmISk2BX4mYHiQxgXK28DwqtW/hUy4/OxyU/wDcdW/pEqKjGgNIh4n2+dytIMKJ1kPgPdbuP7O1aNK9Tu2YsAO6zm2h8Pi+a/XykemxaUzDpD1eOgUifDYxEcg171w1ZlbTMrA8rhgfbUGaV3RuZ1rFvhZUbQ9rtLg+q6GCx1RKgq1b2qliHNrPlOVtuhlbG+CVhjiOjdF7raeXR8m5Wx2k40rEZenLrPdPH0TbuUKGnJKn3Y3AvRwqLUFnYmow/KW2HqBb3vM1X1AnnLhtt5LY0UBhhDTvupChkNS1H+I9ksOc1RKj4cAFmCEd3Yak5WHh9rDylhDiEzQGkB3fuq6fDIJDmOncq0rVqjZmFVxTucl7BivItYbkcpo42GwzWv2LOvbE11mC47VyMLRerUWlT8T1GCLfqTufLnfoJ8klEbS53Bd44i9waOK/QfCcAtCjToptTULfrbcnzJ195kJZDI8vPFamNgY0NHBbc8L2kIkIkIvjqCCDsRY+8A21RV32L4YWxV73TDBteTO2ZE9fDmP+2aDEp7QgcXfYftZrCKYdO9/BpIHzuUN+IHDqicQrimpIcrUGUX+dQTt/NmnynqWspmue4ADTU22XatDWTEnTitGh2SrVMHiMQWyvQIY0ja5pBbs97+un8jdRODMRimeBG642uOa9wRsliMjDey2/hTpxFApsWp1VB88tx+091zR0XiF1onHpFKcdh61OqUr6uRmzXJDjqCd/+7TC4pShh6UHc21/HZ9lSY7Q9E8TBxOY211t3dn2XlKhUCQijHEOEsHOQeHe/IL/AHIvaw1Olr6zQRyCpaHg9bjw8e5ftH0p9V0/9GY6l1nN19/M6g7akE6LfwPAqW9UOwtsGyNfroCB6a+sjSVkDDlaC7tvbyFiqms/6kTCa0EYyD54+i4ePwhpsRy89/L19fI9JIIaWh7DofPxW++n8eixeDpGizhuPnzt1WXCeI1MPVStSNmQ38mHNT5EaT41xabhXFTTR1MRikGh+XHcra4ljOHY/B06mIcJTzBtXyurr8ydT0sNwQRyMsHOjkYC5YWnhr6CrdHA27rW2uCDsfnHQ8Qo3X7ZYHDKaeAwqtcZS7jKGHne7uPI2nAzsZoxqt2YNW1Tg+sltxsNSPLQeF1X7m5NgBcmyrewudlGptykVakdVup24n7lbFHh7nfwjz3+g/Y2lrT4LVzDNlyjt09N/NZbEPrPCqNxYH53cmC489vIlbeE4Ur59W8Fs2YpSGt7EXuW2O3Sdf8A4aRjg1wJPZ8KqH/XGdueINaP+4kn/wBV1H7KmvQVkZ3UsbU0ZVGhtdnbLmsbiWUOSF/RVN7N2F7/AGWRqnyVA6amtdx10t9+XJSHADF4aner40UAWDGoyKOewNh5E+k9yOpKh2Vgynnt7/OKjhtfTtzEh45cfBdJMelVbMhZTzXxDytazA+04SUD2HQjx0Pt6r5HjkB0kBafMensuNjezmCaoa1X7TVJN8hLlSR1soJ/qM8MpZnHLoPEe66nFKIDNnv4H2XN7SY4ugR0FOkv8OmNCDawbTYgdNPWXtFRRxC4NzxPsqipxF9S6zdGj5qo/wAH4catZEpgs7Hc65QNS3lYSVPJHBGXuSBj5nhgV2gzGLWL1VoRRv4h8XWlhe6v465yAfyAg1CfK3h/qlhhsOeYOOw19lCr5ckJA3Oiq/imJyrvpNQ91gs1G25U9+FnZapTLYrEIUYjLSVxZgD8zkbqSNBfW2bqJnMQqw8ZGHTitBQ0pZ13DXgrIlUrJIRIRIRIRRXtVjq9zTUClT2Ls1s+moUJdz0t4R1blJDailpWCWU3PL5++7iqbEZZBcOcI2c93HuA/wAqMYTEvSYtSY07rlIXY+ZuNxyO4uZS4j9RSVAyRtsOZ1d7Du1WXjxCSnuIDa/zbZYVKhY3YliebEk/UzOve55u43Paockr5DmeST2m69cPijTTEKFDGtRalroASGCk9Rcm4lphmINpnWkBy3vpurTDcUFKx0bxcH0NvsuJ2M7K46liaVekqkITfNcKysCrC5A5E6i9tNDNVNi8FRGWxMcfAAeZP2urajnke7PEwnwsPM29LqyMXwXvD3uLqgACwVPCqjpmbe8o56Yy9eodZo4DbxJ38gpFVQGoPSVb7NHAaAd5O/kOxRfiyURUPcNmTTroeYudxzv5yjqWxCQ9Ebj55rK1zadsxFObt8dPPdacjqGkIuZiuNohKlXzAkbCxt53/wCgiWrcPiyNc9x1F9APdbnB/omXEqcTxyi3HsuAeR5/dR/iONNVs1rbael7fufrJXVawRsGg81+p/Tv09Hg8RaHZnHf587lqzwtGslpE6ge+w+p0nRkT3/xF1Gqa6nph/eeG9518t1lXwzplzC2YZl1BuL2voTD43sPWC+UtdT1YJgdmtvuPvZbPBz4+l7D63vL36ega+V7yL5QLeP+Fif+oVTJHSRRscRmJvbiABupjV4YAgblNI2e7rL8Zvqubw+jTfEU0cXVjYi9r6Ei9uV50q3vbTOcw2I91aYbG19Q0PFx+lP0QAAKAABYACwAHIAbTIkkm5WzAtoFlPi+ri4rgBzFsPU7onUra9M+gBBX208pYw4g5oyyDMPVVdVhUUxzN0Poo1xrF4qhUFIVVZsuZsoNlv8AKNdyd/p1lvSuZUNzBlh2qlqaBkBAcblRrHYqozE1WzGTh1BZc2saB1VMvhbgSzVa5GgApL6mzP8ATw/WUmLzXyx+PsrvC4rXf4Kwm0lIrdcbEdqMKlQ02qgMNDo2UHoWAyg+8lMop3sztboo7quFr8hdqq57Z8Q7+u9QNdF+7QjbKu5HW7XN+lpfUMHRQC41OpVJWz9JOQNhouVwLhpqV8OHFxUrUxbe6lhfT0vOkwyxOeeR+y8REGVrRzC/RUya0yQiQiQiQiQig3bIH7T601t9WlJjDf4O7/wsp9SMOaN3YR9lw5SLMpCL6PKfV9Bsbhd2v2qrlQFCobC7WuSeovoPTWWT8VmLQGgD1V5L9QVLmhrAAee/6HqpLhKyYvD+IaMMrD8rD/zqPaXET2VcGvHQ9h+bLRwSRYhS9YaHQjkfmo8FA8dhGpVGRt1O/UciPUTMzROieWO4LDVNO+nlMT9x68ivC05LgvloRczi/De8GYb8/O3P1/ce1rKjqmgdFL/HgeX6Wt+l/qWTCpcrtWH5/g8D2EqNthWva3udFAG5JO3vLDoX5soF/sv2+PGKN9P/AFIeMvr3W592+40W1wPCU8Q5RKtIEWu9X5deVNDbvD6kSziw1wbnLS77fPRZDEPqqSV3RwHoxz/3H27hr2qf8P7H4emQ1TNWcfiqnQeiCygexnvMdlREXOY6ntXN7VdnVYqUy0UC2uqHIpGwIQXAOgvblOM0XSttfVWuE4n/AEEpcW3a4WPPTYj181COGJUqVMtFHqMN+7UldOrEADn6yXhOajmzPIykWKfU+I0+K0oiiY7M03BNh3jc7/cBSGr2j+4yHcaa7jympEDM/SX0X5gaY57Ll8IrM+IpML27xLeZzDae53ZoXk7ZT9lNgYGSsA3uPurctMYtcvloRfQYRVTxDG95VrVQbh3axH5Qcq/8QJsaNnRwNb2LJ1b+kmce1cbK1SoEQFnc2VRqSYlka3VxX2KNztGhXp2f4SMNh6dEa5V8R/Mx1Y+5v+kyc8plkLzxWnhjEbA0LoVKVxOS6Ks+03Z+rQLMKffUSxY2H3iXNzt8w/WXlFiQDRHJpwvw8VSVuGkuMkXHgtDgmDp4vEUqdNb01BZ+gUA2v72EmV8wZTkX1Oyh4dA904LhoFOuzXYijhaoq5nqMoITPa1MHTwgDe2lzKKatllYGOOivYqSKJxc0aqYSIpSQiQiQiQiQijHbbBEqlVfweFv9LbH0B/eRqun6eIs47hV2J0X9XBkG41HztXB4NwqtWbMgQU1JBeoMysRp4F/EPPb9pwpsNijb/cGZ3p4ftQ6HA4Ymh0wzO9PLj4r7xjhFdGZyEZBYk01CaczkG3sZ0qKCGVlmtseFtF1rcIgljORoa7hbTzXOvMssMkIulwTjBwzMSLoRqL21Gxv+ksMNlkbIWsF78Pz2K5wWpmimLY25gRt9j2cl5YrjBxdW5pVQq+HNSotUGuupJGa3lteWlRh76ghz3AHsF/W4+yuavDJq1wfKQ23IE+ZJF/JaVVlDlQTp+ZSh91OolRV0L6cBxNxzVBX4XJSWJN2nj7pINwqxa2MxtOkLu1r6Absx6Ku5lhSYbPUnqiw5+w4/NVYUuHSz9b+LeZ28OfzVOHYGliHtWtnZSUpWLKLD56pGhNthsLjnNfT0D6OIOI6oPE6nw/FlqKQU4jNNA+5sddSB28vAaLr4TsoF+ar/SlNAv8AzzXk2TFnn+LbeJ/Fl8bgkX+9xJ8vdKuPrUKgp1CLH5GIJRx03urDpe09xwQVTMzRY8QN/wBhR55quhda+dnC+/nz710k4lp4lF/5XB/cCRnUBv1T5j/K9x4/GR12EHssfZc/iuMrspAtSp82zAsR5EfL7a+cl0tJCwgu6zuVtP2olVjT5erEMo9f0oFj2pM9wgsNL21PmZetYBq7dQ2F4G6kXYThvfVTWY+GiQFHVyNz5AfqR0lVi9WWt6Icd+5W+F0oLulPBWDkmcV+vDEVFQEsQANSSbADqSZ9AJNgvhIAuVG+0HHqRwtXuaqMxAQZWFxnOUm2+1zfyk6mpJOnaHtIG+o5KJUVLBC5zCD481WFV3XRf/E0LnFugVC1odqVK/hlhrY9Sw8XdOfQ2A/Yn6yBibLQX7Qp2HPvLYcirmRZnleL0Cwi+NRB3hF5YfAU0JKIq3NzlAFz1Nt4ui2QIRfYRIRIRIRIRIRfCIRcrinG6WHYIysSVzAIBYC5A3I6GR6iqZAAX8VCrK+Kkt0l9b7Dko/xftF3qFEQqGFiWIvbmABtKyoxUOaWxDxKoqz6gD2FkDSL8T+ALrgylWZS0ItvgmCp1K/3uoUXRD8rNzJ62HL185fYQ9mRzf8Adf0Wr+nXxZHM/wB17+H61UtxFZUQs2ioCT5ACXLGF7g1u50Wje8MaXO2Cg3EcVUxTZ7ZVGigb2/mPP8AaaGKighHWGY9v4HwrGV+JvqDl2by91y8RRanqtx6STNTw1TcsjQeRtt2hRIJQ14cQDbmtjiHCadLJXpPda4H8QXdfDqQ35b7jrIeHktc+JzdW3uefZ7K+xSNsjY5A7RxAt38VM+G8Lp0AQg1PzMdXY+Z/tsJSz1Ek7szz7DuV5BTxwNysFluWnFdl4YzBpVQpUUMp5H9wRqD5ie45HRuzMNivD2Ne3K4XCj+I7KooLd/VVFBY3ymwGp1t06yzZi022UEqsfhEF73IUAqYmq4JztlvcA225X03tL9oda53VIWxg9ULUetPpevQarT+G+AKYMMd6rtU9tFX6hb+8zGJS55z2aLRUEeSEduqlfdSApq4vajhL1qJVLZrhgDs2U3sfKSKWfoZRJa9lwqYemiLL2uqyOGTvSHU06i/hb9x1HnNXFOyZoczVZaaKWDquXY7M9nBi6NexynvFCva9igDD13/WVOJTmKoYW8PyrfD4RJTuB4qZdkOyQwrNUd+8quMua1gq3vZRc7m2vkJX1da+osDoFOpaRkG2pUuQSEpazEIvsIkIkIkIkIkIkIkIkIkIo32y4aXUVUFzTBDDqu9/b+5nCogbPGWHw7CoVfRtqoTGd9weRUOU3mVlidE4seLELAzQvheWPFiF9M5rksalQKLsbDqdBJMNHPN/BunPYeZUmCjnn/ANNpPbw81qYSrWxJAwlIuuaxqt4aSjmQx+a3leXNNhQicHyu1HAe60NDgZY4SSu1HAe/spvxjCOcJUpgln7q1+bMo/ckfrLukkDJ2OO1wr+pYXwuaOIKjXZvEo1LUjSX9YxwfosBIyzlyeNcQW5AkuniIFyukURXLbHlqKKflQOF/qYkn9h7TrFE0PdIOJHoLKbM9zgyPg386q18MCUW++UX9bC8xTrZjZbRuwus8s8r6vhEIuN2trhMHXJNroV/32W36yTRtvOzv+y4VRtC7uVVu3hmuJ0WVG61MIBVrJSBsXdad7aDMwW/teRZJg0E8gpUcRcQOa/QuDw6oioosqqFA6BRYfpMm4lxuVpgABYLZCT4vqy7uEXJ4x2Zw+Jt3qXI2Kkqw9CNZ1imfEbsNlzkiZILPF1u8M4VToItOkoVF2A/UknUnzM8Pe57szjcr0xjWDK0aLeCTyvSzEIkIkIkIkIkIkIkIkIkIkIkIvhhFGOIdmh3meiqEG96bsyqD1BTW38v/qcpoI5gBIL2USpooKm3Stvbw+yh+KxFV37unVprblhKXeOR6spZR66+ktKbCIIRne0DyHqfwqJ0kYdlo4QSONvh8ytnhvD6NFz9tSpVz2KGurm35gVY5XGxtqR01kianZML09tNxe/z7dqlQ10tPpWNIvsbAjxspvha9N1+7KlRpZeXlbl6SrkjfGbPFldRTRytzRm47Fm3XpPC6Kq+PUclaocHd6Zuxy2AUn5gpJ1X062mrpXyCFomGvDn4rJVv9M6Y9G728FH/szvrUOUdBqx/sJMs9++gXHO1n8dV3ezfBziayqF+5pkGoeVhqEHUnb0uZFxCrbBFlH8jspWH0jppM7thurUyzJLUoUhFocUxi0ULvsOmpN9AB53nSKJ0rwxm5XiSRsbS92wVedq+0oxNLuVR0JcN4rWKqD0O97S8pcOfBLmcQdFT1NeyaPK0HdR3hfCnrd7qQtNCxtzYg5B9QT7TrV1BgsOZ/yuVLTiYk8vgWvg6DA0yvzsy5LfmLDL+tpLe1rYyXbaqM1zjIA3dfoigNJj1qVsKIRZAQi+2hF9hEhEhEhEhEhEhEhEhEhEhEhEhEhEhFgwhF55ekIufxfhqYimab7HUEbqw2ZfMf5E6wTOheHtXKaFkzCx+xVecQFfCG1ZTpotZb5WHLxD5T5H9d5o4ZYakdU25g/NVkajD5qZ+Zt7cx+l4N2kp1BaszsByzsR7gm06ClEZvHYHuC5SOqpBlc4kd5XO4pxpXGSjZU523Pqf7SRDGG9ZxuV4ZCW6uXHq1fOd3OXdrVZHwtYthHvyruB5jLTP7k/SZbFP9e/YPytLhv+jbtUyCStU9fe7hFzOO8JFekyEkXsQRuCDcH6zrDM6J4e3cLnNE2VhY7YqqeI4F6NUriFs2uVh8rjqP8AE1dLVx1DbjccFl6mkkpzbgpD8N8F3n2g2+7JQA9WAbMB7EfWVGMlpe0DfVW2EhwY4nZSvhPYvC0KneonjHy5iSFv+UHQSufVSvbkc7RWDKeJjszRqpMiSOuy9QIRfYRIRIRIRIRIRIRIRIRIRIRIRIRIRIRIRIRfDCLBhCLzIhFgwhFDfia+XBhQABUqoptpoA7/ALqJZYU3NUXPAH2/Kr8Sdlg04kKq2AG00h02WfGu68HaeCV7AVw/DQ0/sFMIwJu5cDcMWbQjlpb2mYr83Tkkdy0dFl6EAKXKshqUswkIvvdwi08fwejWXLVpq46MLz017mm7TYry5ocLEXXrguH06ShKaKijYKLAe0+OcXG5X0AAWC2gs+L6vtoRfYRIRIRIRIRIRIRIRIRIRIRIRIRIRIRIRIRIRIRfCIRYMIReTiEUH+KOJT7KFupYVUYLcZrWYEgb8/1llheYTZraWKr8RsYbcbhVbTPeMqUwWdiFVQNSTsJfyTMa0uJVJHC9zrALf7VcDGGekiuWLJdzpYsDqV6DW3tIFJO+ozE6aqdVQMgDQF3/AIUuy4mog+U0iT6hkt+5+s54q0CJvf8Ahe8MdeR3crepiUKul7AQi+wiQiQiQiQiQiQiQiQiQiQiQiQiQiQiQiQiQiQiQiQiQiQiQiQi+EQi1sYpytl3sbX620n0WvqvhvbRUXxdGZiHB7zN95m+bNzvNtHldGOj/jwssaekbIel/kvTsaFp46nmHzBlU9GYaH6XHvKzE4j0JsrPDpB0oupZ2u7MV67JUohWIBUhjbQ2IIlbh9Y2nzBw3VjW0rp7ZTsux2F7KNhAz1SGq1LA5flVR+EE76639Ok5VlWahwtsF0pKUQN7SpmiyEpazhEhEhEhEhEhEhEhEhEhEhEhEhEhEhEhEhEhEhEhEhEhEhEhEhEhEhF8IhFEe1/ZEYj7ylZaw2J2cflb/PKT6KudTO5t5eyhVlG2obyPNR7sx2JxIxC1cSoRaZuqghizcibaADfrJddiTZWZI+Ki0WHuidmfwVlU6NpSq3XoFhFlCJCJCJCJCJCJCJCJCJCJCJCJCJCJCJCJCJCJCJCJCJCJCJCJCJCJCJCJCJCJCJCJCJCJCJCJCJCJCJCJCJCJCJCJCJCJCJCJCJCJCJCJCJCJCJCJCJCJCJCJCJCJCJCJCJCJCJCJCJCJCJCJCJCJCJCJCJCJCJCJCJCJCJCJCJCJCL//2Q=="/>
          <p:cNvSpPr>
            <a:spLocks noChangeAspect="1" noChangeArrowheads="1"/>
          </p:cNvSpPr>
          <p:nvPr/>
        </p:nvSpPr>
        <p:spPr bwMode="auto">
          <a:xfrm>
            <a:off x="1228725" y="914400"/>
            <a:ext cx="304800" cy="304800"/>
          </a:xfrm>
          <a:prstGeom prst="rect">
            <a:avLst/>
          </a:prstGeom>
          <a:noFill/>
          <a:ln w="9525">
            <a:noFill/>
            <a:miter lim="800000"/>
            <a:headEnd/>
            <a:tailEnd/>
          </a:ln>
        </p:spPr>
        <p:txBody>
          <a:bodyPr>
            <a:prstTxWarp prst="textNoShape">
              <a:avLst/>
            </a:prstTxWarp>
          </a:bodyPr>
          <a:lstStyle/>
          <a:p>
            <a:endParaRPr lang="en-US"/>
          </a:p>
        </p:txBody>
      </p:sp>
      <p:pic>
        <p:nvPicPr>
          <p:cNvPr id="50188" name="Picture 241" descr="https://encrypted-tbn3.gstatic.com/images?q=tbn:ANd9GcQGVWJHgCVXBYCSHnAV7dVS8kx1q1fv3Tebuk7mtDuM540YmfsWoA"/>
          <p:cNvPicPr>
            <a:picLocks noChangeAspect="1" noChangeArrowheads="1"/>
          </p:cNvPicPr>
          <p:nvPr/>
        </p:nvPicPr>
        <p:blipFill>
          <a:blip r:embed="rId4"/>
          <a:srcRect/>
          <a:stretch>
            <a:fillRect/>
          </a:stretch>
        </p:blipFill>
        <p:spPr bwMode="auto">
          <a:xfrm>
            <a:off x="615950" y="3800475"/>
            <a:ext cx="2362200" cy="2400300"/>
          </a:xfrm>
          <a:prstGeom prst="rect">
            <a:avLst/>
          </a:prstGeom>
          <a:noFill/>
          <a:ln w="9525">
            <a:noFill/>
            <a:miter lim="800000"/>
            <a:headEnd/>
            <a:tailEnd/>
          </a:ln>
        </p:spPr>
      </p:pic>
      <p:sp>
        <p:nvSpPr>
          <p:cNvPr id="2" name="TextBox 1"/>
          <p:cNvSpPr txBox="1"/>
          <p:nvPr/>
        </p:nvSpPr>
        <p:spPr>
          <a:xfrm>
            <a:off x="2987824" y="1715324"/>
            <a:ext cx="6156176" cy="1569660"/>
          </a:xfrm>
          <a:prstGeom prst="rect">
            <a:avLst/>
          </a:prstGeom>
          <a:noFill/>
        </p:spPr>
        <p:txBody>
          <a:bodyPr wrap="square" rtlCol="0">
            <a:spAutoFit/>
          </a:bodyPr>
          <a:lstStyle/>
          <a:p>
            <a:r>
              <a:rPr lang="en-US" sz="3200" dirty="0" smtClean="0">
                <a:solidFill>
                  <a:srgbClr val="512C5A"/>
                </a:solidFill>
                <a:latin typeface="+mj-lt"/>
              </a:rPr>
              <a:t>However</a:t>
            </a:r>
            <a:r>
              <a:rPr lang="en-US" sz="3200" dirty="0">
                <a:solidFill>
                  <a:srgbClr val="512C5A"/>
                </a:solidFill>
                <a:latin typeface="+mj-lt"/>
              </a:rPr>
              <a:t>, it takes a Multidisciplinary Team Approach for effective addiction </a:t>
            </a:r>
            <a:r>
              <a:rPr lang="en-US" sz="3200" dirty="0" smtClean="0">
                <a:solidFill>
                  <a:srgbClr val="512C5A"/>
                </a:solidFill>
                <a:latin typeface="+mj-lt"/>
              </a:rPr>
              <a:t>treatment.</a:t>
            </a:r>
            <a:endParaRPr lang="en-US" sz="3200" dirty="0">
              <a:solidFill>
                <a:srgbClr val="512C5A"/>
              </a:solidFill>
              <a:latin typeface="+mj-lt"/>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rrowheads="1"/>
          </p:cNvSpPr>
          <p:nvPr>
            <p:ph type="title" idx="4294967295"/>
          </p:nvPr>
        </p:nvSpPr>
        <p:spPr>
          <a:xfrm>
            <a:off x="0" y="152400"/>
            <a:ext cx="9144000" cy="1143000"/>
          </a:xfrm>
          <a:extLst/>
        </p:spPr>
        <p:txBody>
          <a:bodyPr/>
          <a:lstStyle/>
          <a:p>
            <a:pPr defTabSz="847289" eaLnBrk="1" hangingPunct="1">
              <a:defRPr/>
            </a:pPr>
            <a:r>
              <a:rPr lang="en-US" altLang="en-US" sz="3000" dirty="0" smtClean="0">
                <a:solidFill>
                  <a:schemeClr val="bg1">
                    <a:lumMod val="50000"/>
                  </a:schemeClr>
                </a:solidFill>
                <a:ea typeface="+mj-ea"/>
                <a:cs typeface="+mj-cs"/>
              </a:rPr>
              <a:t>Boston Medical Center </a:t>
            </a:r>
            <a:r>
              <a:rPr lang="en-US" altLang="en-US" sz="3000" dirty="0">
                <a:solidFill>
                  <a:schemeClr val="bg1">
                    <a:lumMod val="50000"/>
                  </a:schemeClr>
                </a:solidFill>
                <a:ea typeface="+mj-ea"/>
                <a:cs typeface="+mj-cs"/>
              </a:rPr>
              <a:t>Collaborative </a:t>
            </a:r>
            <a:br>
              <a:rPr lang="en-US" altLang="en-US" sz="3000" dirty="0">
                <a:solidFill>
                  <a:schemeClr val="bg1">
                    <a:lumMod val="50000"/>
                  </a:schemeClr>
                </a:solidFill>
                <a:ea typeface="+mj-ea"/>
                <a:cs typeface="+mj-cs"/>
              </a:rPr>
            </a:br>
            <a:r>
              <a:rPr lang="en-US" altLang="en-US" sz="3000" dirty="0">
                <a:solidFill>
                  <a:schemeClr val="bg1">
                    <a:lumMod val="50000"/>
                  </a:schemeClr>
                </a:solidFill>
                <a:ea typeface="+mj-ea"/>
                <a:cs typeface="+mj-cs"/>
              </a:rPr>
              <a:t>Care Model in </a:t>
            </a:r>
            <a:r>
              <a:rPr lang="en-US" altLang="en-US" sz="3000" dirty="0" smtClean="0">
                <a:solidFill>
                  <a:schemeClr val="bg1">
                    <a:lumMod val="50000"/>
                  </a:schemeClr>
                </a:solidFill>
                <a:ea typeface="+mj-ea"/>
                <a:cs typeface="+mj-cs"/>
              </a:rPr>
              <a:t>General Internal Medicine</a:t>
            </a:r>
            <a:endParaRPr lang="en-US" altLang="en-US" sz="3000" dirty="0">
              <a:solidFill>
                <a:schemeClr val="bg1">
                  <a:lumMod val="50000"/>
                </a:schemeClr>
              </a:solidFill>
              <a:ea typeface="+mj-ea"/>
              <a:cs typeface="+mj-cs"/>
            </a:endParaRPr>
          </a:p>
        </p:txBody>
      </p:sp>
      <p:sp>
        <p:nvSpPr>
          <p:cNvPr id="52226" name="Rectangle 3"/>
          <p:cNvSpPr>
            <a:spLocks noGrp="1" noChangeArrowheads="1"/>
          </p:cNvSpPr>
          <p:nvPr>
            <p:ph type="body" idx="4294967295"/>
          </p:nvPr>
        </p:nvSpPr>
        <p:spPr>
          <a:xfrm>
            <a:off x="611560" y="1600200"/>
            <a:ext cx="8064896" cy="4876800"/>
          </a:xfrm>
        </p:spPr>
        <p:txBody>
          <a:bodyPr/>
          <a:lstStyle/>
          <a:p>
            <a:pPr eaLnBrk="1" hangingPunct="1">
              <a:lnSpc>
                <a:spcPct val="80000"/>
              </a:lnSpc>
            </a:pPr>
            <a:r>
              <a:rPr lang="en-US" b="1" dirty="0"/>
              <a:t>5/2003	</a:t>
            </a:r>
          </a:p>
          <a:p>
            <a:pPr lvl="1" eaLnBrk="1" hangingPunct="1">
              <a:lnSpc>
                <a:spcPct val="80000"/>
              </a:lnSpc>
            </a:pPr>
            <a:r>
              <a:rPr lang="en-US" dirty="0"/>
              <a:t>1 patient, 1 physician and 1 RN</a:t>
            </a:r>
          </a:p>
          <a:p>
            <a:pPr eaLnBrk="1" hangingPunct="1">
              <a:lnSpc>
                <a:spcPct val="80000"/>
              </a:lnSpc>
            </a:pPr>
            <a:r>
              <a:rPr lang="en-US" b="1" dirty="0"/>
              <a:t>7/2010</a:t>
            </a:r>
            <a:r>
              <a:rPr lang="en-US" dirty="0"/>
              <a:t>	</a:t>
            </a:r>
          </a:p>
          <a:p>
            <a:pPr lvl="1" eaLnBrk="1" hangingPunct="1">
              <a:lnSpc>
                <a:spcPct val="80000"/>
              </a:lnSpc>
            </a:pPr>
            <a:r>
              <a:rPr lang="en-US" dirty="0"/>
              <a:t>425 patients (3-6 admissions per week)</a:t>
            </a:r>
          </a:p>
          <a:p>
            <a:pPr lvl="1" eaLnBrk="1" hangingPunct="1">
              <a:lnSpc>
                <a:spcPct val="80000"/>
              </a:lnSpc>
            </a:pPr>
            <a:r>
              <a:rPr lang="en-US" dirty="0"/>
              <a:t>9 physicians</a:t>
            </a:r>
          </a:p>
          <a:p>
            <a:pPr lvl="2" eaLnBrk="1" hangingPunct="1">
              <a:lnSpc>
                <a:spcPct val="80000"/>
              </a:lnSpc>
            </a:pPr>
            <a:r>
              <a:rPr lang="en-US" dirty="0"/>
              <a:t>1 medical director</a:t>
            </a:r>
          </a:p>
          <a:p>
            <a:pPr lvl="2" eaLnBrk="1" hangingPunct="1">
              <a:lnSpc>
                <a:spcPct val="80000"/>
              </a:lnSpc>
            </a:pPr>
            <a:r>
              <a:rPr lang="en-US" dirty="0"/>
              <a:t>3 ABAM certified </a:t>
            </a:r>
          </a:p>
          <a:p>
            <a:pPr lvl="2" eaLnBrk="1" hangingPunct="1">
              <a:lnSpc>
                <a:spcPct val="80000"/>
              </a:lnSpc>
            </a:pPr>
            <a:r>
              <a:rPr lang="en-US" dirty="0"/>
              <a:t>Part-time clinical practices – mean 3 half day sessions/week (range 1-6 sessions)</a:t>
            </a:r>
          </a:p>
          <a:p>
            <a:pPr lvl="1" eaLnBrk="1" hangingPunct="1">
              <a:lnSpc>
                <a:spcPct val="80000"/>
              </a:lnSpc>
            </a:pPr>
            <a:r>
              <a:rPr lang="en-US" dirty="0"/>
              <a:t>3 RNs (3 FTE)</a:t>
            </a:r>
          </a:p>
          <a:p>
            <a:pPr lvl="1" eaLnBrk="1" hangingPunct="1">
              <a:lnSpc>
                <a:spcPct val="80000"/>
              </a:lnSpc>
            </a:pPr>
            <a:r>
              <a:rPr lang="en-US" dirty="0"/>
              <a:t>1 medical </a:t>
            </a:r>
            <a:r>
              <a:rPr lang="en-US" dirty="0" err="1"/>
              <a:t>asst</a:t>
            </a:r>
            <a:r>
              <a:rPr lang="en-US" dirty="0"/>
              <a:t> (1 FTE)</a:t>
            </a:r>
          </a:p>
          <a:p>
            <a:pPr lvl="1" eaLnBrk="1" hangingPunct="1">
              <a:lnSpc>
                <a:spcPct val="80000"/>
              </a:lnSpc>
            </a:pPr>
            <a:r>
              <a:rPr lang="en-US" dirty="0"/>
              <a:t>1 program coordinator (1 FTE)</a:t>
            </a:r>
          </a:p>
          <a:p>
            <a:pPr lvl="1" eaLnBrk="1" hangingPunct="1">
              <a:lnSpc>
                <a:spcPct val="80000"/>
              </a:lnSpc>
            </a:pPr>
            <a:r>
              <a:rPr lang="en-US" dirty="0"/>
              <a:t>1 program director (.4 FTE)</a:t>
            </a:r>
          </a:p>
        </p:txBody>
      </p:sp>
      <p:sp>
        <p:nvSpPr>
          <p:cNvPr id="52227" name="TextBox 1"/>
          <p:cNvSpPr txBox="1">
            <a:spLocks noChangeArrowheads="1"/>
          </p:cNvSpPr>
          <p:nvPr/>
        </p:nvSpPr>
        <p:spPr bwMode="auto">
          <a:xfrm>
            <a:off x="221952" y="6400800"/>
            <a:ext cx="2909888" cy="523220"/>
          </a:xfrm>
          <a:prstGeom prst="rect">
            <a:avLst/>
          </a:prstGeom>
          <a:noFill/>
          <a:ln w="9525">
            <a:noFill/>
            <a:miter lim="800000"/>
            <a:headEnd/>
            <a:tailEnd/>
          </a:ln>
        </p:spPr>
        <p:txBody>
          <a:bodyPr>
            <a:prstTxWarp prst="textNoShape">
              <a:avLst/>
            </a:prstTxWarp>
            <a:spAutoFit/>
          </a:bodyPr>
          <a:lstStyle/>
          <a:p>
            <a:r>
              <a:rPr lang="en-US" dirty="0">
                <a:solidFill>
                  <a:srgbClr val="512C5A"/>
                </a:solidFill>
                <a:latin typeface="Arial Narrow" pitchFamily="84" charset="0"/>
                <a:ea typeface="ＭＳ Ｐゴシック" pitchFamily="84" charset="-128"/>
                <a:cs typeface="ＭＳ Ｐゴシック" pitchFamily="84" charset="-128"/>
              </a:rPr>
              <a:t>Alford DP et al. Arch Intern Med. 2011</a:t>
            </a:r>
          </a:p>
          <a:p>
            <a:endParaRPr lang="en-US" dirty="0">
              <a:solidFill>
                <a:srgbClr val="512C5A"/>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0" y="228600"/>
            <a:ext cx="9144000" cy="990600"/>
          </a:xfrm>
        </p:spPr>
        <p:txBody>
          <a:bodyPr/>
          <a:lstStyle/>
          <a:p>
            <a:pPr eaLnBrk="1" hangingPunct="1"/>
            <a:r>
              <a:rPr lang="en-US" smtClean="0"/>
              <a:t>BMC Collaborative Care Model</a:t>
            </a:r>
          </a:p>
        </p:txBody>
      </p:sp>
      <p:sp>
        <p:nvSpPr>
          <p:cNvPr id="62467" name="Rectangle 3"/>
          <p:cNvSpPr>
            <a:spLocks noGrp="1" noChangeArrowheads="1"/>
          </p:cNvSpPr>
          <p:nvPr>
            <p:ph type="body" idx="1"/>
          </p:nvPr>
        </p:nvSpPr>
        <p:spPr>
          <a:xfrm>
            <a:off x="685800" y="1524000"/>
            <a:ext cx="7848600" cy="4572000"/>
          </a:xfrm>
        </p:spPr>
        <p:txBody>
          <a:bodyPr>
            <a:normAutofit fontScale="92500" lnSpcReduction="20000"/>
          </a:bodyPr>
          <a:lstStyle/>
          <a:p>
            <a:pPr marL="317734" indent="-317734" defTabSz="847289" eaLnBrk="1" hangingPunct="1">
              <a:spcBef>
                <a:spcPct val="60000"/>
              </a:spcBef>
              <a:buFont typeface="Arial" charset="0"/>
              <a:buChar char="•"/>
              <a:defRPr/>
            </a:pPr>
            <a:r>
              <a:rPr lang="en-US" altLang="en-US" dirty="0" smtClean="0">
                <a:ea typeface="ＭＳ Ｐゴシック" charset="-128"/>
                <a:cs typeface="+mn-cs"/>
              </a:rPr>
              <a:t>Program Coordinator intake call</a:t>
            </a:r>
          </a:p>
          <a:p>
            <a:pPr marL="689291" lvl="1" indent="-263910" defTabSz="847289" eaLnBrk="1" hangingPunct="1">
              <a:spcBef>
                <a:spcPct val="60000"/>
              </a:spcBef>
              <a:buFont typeface="Wingdings" panose="05000000000000000000" pitchFamily="2" charset="2"/>
              <a:buChar char="§"/>
              <a:defRPr/>
            </a:pPr>
            <a:r>
              <a:rPr lang="en-US" altLang="en-US" dirty="0" smtClean="0">
                <a:ea typeface="ＭＳ Ｐゴシック" charset="-128"/>
              </a:rPr>
              <a:t>Screens the patient over the telephone</a:t>
            </a:r>
          </a:p>
          <a:p>
            <a:pPr marL="689291" lvl="1" indent="-263910" defTabSz="847289" eaLnBrk="1" hangingPunct="1">
              <a:spcBef>
                <a:spcPct val="60000"/>
              </a:spcBef>
              <a:buFont typeface="Wingdings" panose="05000000000000000000" pitchFamily="2" charset="2"/>
              <a:buChar char="§"/>
              <a:defRPr/>
            </a:pPr>
            <a:r>
              <a:rPr lang="en-US" altLang="en-US" dirty="0" smtClean="0">
                <a:ea typeface="ＭＳ Ｐゴシック" charset="-128"/>
              </a:rPr>
              <a:t>OBOT Team reviews the case for appropriateness</a:t>
            </a:r>
          </a:p>
          <a:p>
            <a:pPr marL="317734" indent="-317734" defTabSz="847289" eaLnBrk="1" hangingPunct="1">
              <a:spcBef>
                <a:spcPct val="60000"/>
              </a:spcBef>
              <a:buFont typeface="Arial" charset="0"/>
              <a:buChar char="•"/>
              <a:defRPr/>
            </a:pPr>
            <a:r>
              <a:rPr lang="en-US" altLang="en-US" dirty="0" smtClean="0">
                <a:ea typeface="ＭＳ Ｐゴシック" charset="-128"/>
                <a:cs typeface="+mn-cs"/>
              </a:rPr>
              <a:t>NCM and physician assessments</a:t>
            </a:r>
          </a:p>
          <a:p>
            <a:pPr marL="689291" lvl="1" indent="-263910" defTabSz="847289" eaLnBrk="1" hangingPunct="1">
              <a:spcBef>
                <a:spcPct val="60000"/>
              </a:spcBef>
              <a:buFont typeface="Wingdings" panose="05000000000000000000" pitchFamily="2" charset="2"/>
              <a:buChar char="§"/>
              <a:defRPr/>
            </a:pPr>
            <a:r>
              <a:rPr lang="en-US" altLang="en-US" dirty="0" smtClean="0">
                <a:ea typeface="ＭＳ Ｐゴシック" charset="-128"/>
              </a:rPr>
              <a:t>Nurse does initial intake visit and collects data</a:t>
            </a:r>
          </a:p>
          <a:p>
            <a:pPr marL="689291" lvl="1" indent="-263910" defTabSz="847289" eaLnBrk="1" hangingPunct="1">
              <a:spcBef>
                <a:spcPct val="60000"/>
              </a:spcBef>
              <a:buFont typeface="Wingdings" panose="05000000000000000000" pitchFamily="2" charset="2"/>
              <a:buChar char="§"/>
              <a:defRPr/>
            </a:pPr>
            <a:r>
              <a:rPr lang="en-US" altLang="en-US" dirty="0" smtClean="0">
                <a:ea typeface="ＭＳ Ｐゴシック" charset="-128"/>
              </a:rPr>
              <a:t>Physician: PE, and assesses appropriateness, DSM IV criteria of opioid dependence</a:t>
            </a:r>
          </a:p>
          <a:p>
            <a:pPr marL="317734" indent="-317734" defTabSz="847289" eaLnBrk="1" hangingPunct="1">
              <a:spcBef>
                <a:spcPct val="60000"/>
              </a:spcBef>
              <a:buFont typeface="Arial" charset="0"/>
              <a:buChar char="•"/>
              <a:defRPr/>
            </a:pPr>
            <a:r>
              <a:rPr lang="en-US" altLang="en-US" dirty="0" smtClean="0">
                <a:ea typeface="ＭＳ Ｐゴシック" charset="-128"/>
                <a:cs typeface="+mn-cs"/>
              </a:rPr>
              <a:t>NCM supervised induction (on-site) and managed stabilization (on- and off-site (by phone))</a:t>
            </a:r>
          </a:p>
          <a:p>
            <a:pPr marL="689291" lvl="1" indent="-263910" defTabSz="847289" eaLnBrk="1" hangingPunct="1">
              <a:spcBef>
                <a:spcPct val="60000"/>
              </a:spcBef>
              <a:buFont typeface="Wingdings" panose="05000000000000000000" pitchFamily="2" charset="2"/>
              <a:buChar char="§"/>
              <a:defRPr/>
            </a:pPr>
            <a:r>
              <a:rPr lang="en-US" altLang="en-US" dirty="0" smtClean="0">
                <a:ea typeface="ＭＳ Ｐゴシック" charset="-128"/>
              </a:rPr>
              <a:t>Follows protocol with patient self administering medication per prescription</a:t>
            </a:r>
          </a:p>
          <a:p>
            <a:pPr marL="317734" indent="-317734" defTabSz="847289" eaLnBrk="1" hangingPunct="1">
              <a:spcBef>
                <a:spcPct val="60000"/>
              </a:spcBef>
              <a:buFont typeface="Arial" charset="0"/>
              <a:buChar char="•"/>
              <a:defRPr/>
            </a:pPr>
            <a:endParaRPr lang="en-US" altLang="en-US" dirty="0" smtClean="0">
              <a:ea typeface="ＭＳ Ｐゴシック" charset="-128"/>
              <a:cs typeface="+mn-cs"/>
            </a:endParaRPr>
          </a:p>
        </p:txBody>
      </p:sp>
      <p:sp>
        <p:nvSpPr>
          <p:cNvPr id="53251" name="Text Box 4"/>
          <p:cNvSpPr txBox="1">
            <a:spLocks noChangeArrowheads="1"/>
          </p:cNvSpPr>
          <p:nvPr/>
        </p:nvSpPr>
        <p:spPr bwMode="auto">
          <a:xfrm>
            <a:off x="228600" y="6324600"/>
            <a:ext cx="3000375" cy="336550"/>
          </a:xfrm>
          <a:prstGeom prst="rect">
            <a:avLst/>
          </a:prstGeom>
          <a:noFill/>
          <a:ln w="9525">
            <a:noFill/>
            <a:miter lim="800000"/>
            <a:headEnd/>
            <a:tailEnd/>
          </a:ln>
        </p:spPr>
        <p:txBody>
          <a:bodyPr wrap="none">
            <a:prstTxWarp prst="textNoShape">
              <a:avLst/>
            </a:prstTxWarp>
            <a:spAutoFit/>
          </a:bodyPr>
          <a:lstStyle/>
          <a:p>
            <a:r>
              <a:rPr lang="en-US" sz="1600" dirty="0">
                <a:solidFill>
                  <a:srgbClr val="512C5A"/>
                </a:solidFill>
                <a:latin typeface="Arial Narrow" pitchFamily="84" charset="0"/>
                <a:ea typeface="ＭＳ Ｐゴシック" pitchFamily="84" charset="-128"/>
                <a:cs typeface="ＭＳ Ｐゴシック" pitchFamily="84" charset="-128"/>
              </a:rPr>
              <a:t>Alford DP et al. Arch Intern Med. 2011</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0" y="76200"/>
            <a:ext cx="9144000" cy="1295400"/>
          </a:xfrm>
        </p:spPr>
        <p:txBody>
          <a:bodyPr/>
          <a:lstStyle/>
          <a:p>
            <a:pPr eaLnBrk="1" hangingPunct="1"/>
            <a:r>
              <a:rPr lang="en-US" smtClean="0"/>
              <a:t>BMC Collaborative Care </a:t>
            </a:r>
            <a:br>
              <a:rPr lang="en-US" smtClean="0"/>
            </a:br>
            <a:r>
              <a:rPr lang="en-US" smtClean="0"/>
              <a:t>Nurse Care Managers (NCM)</a:t>
            </a:r>
          </a:p>
        </p:txBody>
      </p:sp>
      <p:sp>
        <p:nvSpPr>
          <p:cNvPr id="54274" name="Rectangle 3"/>
          <p:cNvSpPr>
            <a:spLocks noGrp="1" noChangeArrowheads="1"/>
          </p:cNvSpPr>
          <p:nvPr>
            <p:ph type="body" idx="1"/>
          </p:nvPr>
        </p:nvSpPr>
        <p:spPr>
          <a:xfrm>
            <a:off x="381000" y="1676400"/>
            <a:ext cx="8382000" cy="4648200"/>
          </a:xfrm>
        </p:spPr>
        <p:txBody>
          <a:bodyPr/>
          <a:lstStyle/>
          <a:p>
            <a:pPr eaLnBrk="1" hangingPunct="1">
              <a:spcBef>
                <a:spcPct val="30000"/>
              </a:spcBef>
            </a:pPr>
            <a:r>
              <a:rPr lang="en-US" smtClean="0"/>
              <a:t>Registered nurses, completed 1 day buprenorphine training</a:t>
            </a:r>
          </a:p>
          <a:p>
            <a:pPr eaLnBrk="1" hangingPunct="1">
              <a:spcBef>
                <a:spcPct val="30000"/>
              </a:spcBef>
            </a:pPr>
            <a:r>
              <a:rPr lang="en-US" smtClean="0"/>
              <a:t>Performed patient education and clinical care by following treatment protocols (e.g., UDT, pill counts, periop mgnt)</a:t>
            </a:r>
          </a:p>
          <a:p>
            <a:pPr eaLnBrk="1" hangingPunct="1">
              <a:spcBef>
                <a:spcPct val="30000"/>
              </a:spcBef>
            </a:pPr>
            <a:r>
              <a:rPr lang="en-US" smtClean="0"/>
              <a:t>Ensured compliance with federal laws</a:t>
            </a:r>
          </a:p>
          <a:p>
            <a:pPr eaLnBrk="1" hangingPunct="1">
              <a:spcBef>
                <a:spcPct val="30000"/>
              </a:spcBef>
            </a:pPr>
            <a:r>
              <a:rPr lang="en-US" smtClean="0"/>
              <a:t>Coordinated care with OBOT physicians</a:t>
            </a:r>
          </a:p>
          <a:p>
            <a:pPr eaLnBrk="1" hangingPunct="1">
              <a:spcBef>
                <a:spcPct val="30000"/>
              </a:spcBef>
            </a:pPr>
            <a:r>
              <a:rPr lang="en-US" smtClean="0"/>
              <a:t>Collaborated care with pharmacists (refills management) and off-site counseling services</a:t>
            </a:r>
          </a:p>
          <a:p>
            <a:pPr eaLnBrk="1" hangingPunct="1">
              <a:spcBef>
                <a:spcPct val="30000"/>
              </a:spcBef>
            </a:pPr>
            <a:r>
              <a:rPr lang="en-US" smtClean="0"/>
              <a:t>Drop-in hours for urgent care issues</a:t>
            </a:r>
          </a:p>
          <a:p>
            <a:pPr eaLnBrk="1" hangingPunct="1">
              <a:spcBef>
                <a:spcPct val="30000"/>
              </a:spcBef>
            </a:pPr>
            <a:r>
              <a:rPr lang="en-US" smtClean="0"/>
              <a:t>Managed all insurance issues (e.g., prior authorizations)</a:t>
            </a:r>
          </a:p>
          <a:p>
            <a:pPr eaLnBrk="1" hangingPunct="1">
              <a:spcBef>
                <a:spcPct val="30000"/>
              </a:spcBef>
            </a:pPr>
            <a:r>
              <a:rPr lang="en-US" smtClean="0"/>
              <a:t>On average each NCM saw 75 patients/wk</a:t>
            </a:r>
          </a:p>
        </p:txBody>
      </p:sp>
      <p:sp>
        <p:nvSpPr>
          <p:cNvPr id="54275" name="Text Box 4"/>
          <p:cNvSpPr txBox="1">
            <a:spLocks noChangeArrowheads="1"/>
          </p:cNvSpPr>
          <p:nvPr/>
        </p:nvSpPr>
        <p:spPr bwMode="auto">
          <a:xfrm>
            <a:off x="228600" y="6324600"/>
            <a:ext cx="3000375" cy="336550"/>
          </a:xfrm>
          <a:prstGeom prst="rect">
            <a:avLst/>
          </a:prstGeom>
          <a:noFill/>
          <a:ln w="9525">
            <a:noFill/>
            <a:miter lim="800000"/>
            <a:headEnd/>
            <a:tailEnd/>
          </a:ln>
        </p:spPr>
        <p:txBody>
          <a:bodyPr wrap="none">
            <a:prstTxWarp prst="textNoShape">
              <a:avLst/>
            </a:prstTxWarp>
            <a:spAutoFit/>
          </a:bodyPr>
          <a:lstStyle/>
          <a:p>
            <a:r>
              <a:rPr lang="en-US" sz="1600" dirty="0">
                <a:solidFill>
                  <a:srgbClr val="512C5A"/>
                </a:solidFill>
                <a:latin typeface="Arial Narrow" pitchFamily="84" charset="0"/>
                <a:ea typeface="ＭＳ Ｐゴシック" pitchFamily="84" charset="-128"/>
                <a:cs typeface="ＭＳ Ｐゴシック" pitchFamily="84" charset="-128"/>
              </a:rPr>
              <a:t>Alford DP et al. Arch Intern Med. 2011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30163" y="228600"/>
            <a:ext cx="9144001" cy="914400"/>
          </a:xfrm>
        </p:spPr>
        <p:txBody>
          <a:bodyPr/>
          <a:lstStyle/>
          <a:p>
            <a:pPr defTabSz="847289" eaLnBrk="1" hangingPunct="1">
              <a:defRPr/>
            </a:pPr>
            <a:r>
              <a:rPr lang="en-US" altLang="en-US" dirty="0" smtClean="0">
                <a:solidFill>
                  <a:schemeClr val="bg1">
                    <a:lumMod val="50000"/>
                  </a:schemeClr>
                </a:solidFill>
                <a:ea typeface="ＭＳ Ｐゴシック" charset="-128"/>
                <a:cs typeface="+mj-cs"/>
              </a:rPr>
              <a:t>BMC Collaborative Care</a:t>
            </a:r>
          </a:p>
        </p:txBody>
      </p:sp>
      <p:sp>
        <p:nvSpPr>
          <p:cNvPr id="63491" name="Rectangle 3"/>
          <p:cNvSpPr>
            <a:spLocks noGrp="1" noChangeArrowheads="1"/>
          </p:cNvSpPr>
          <p:nvPr>
            <p:ph type="body" idx="1"/>
          </p:nvPr>
        </p:nvSpPr>
        <p:spPr>
          <a:xfrm>
            <a:off x="457200" y="1524000"/>
            <a:ext cx="8305800" cy="4800600"/>
          </a:xfrm>
        </p:spPr>
        <p:txBody>
          <a:bodyPr>
            <a:normAutofit lnSpcReduction="10000"/>
          </a:bodyPr>
          <a:lstStyle/>
          <a:p>
            <a:pPr marL="317734" indent="-317734" defTabSz="847289" eaLnBrk="1" hangingPunct="1">
              <a:spcBef>
                <a:spcPct val="35000"/>
              </a:spcBef>
              <a:buFont typeface="Arial" charset="0"/>
              <a:buChar char="•"/>
              <a:defRPr/>
            </a:pPr>
            <a:r>
              <a:rPr lang="en-US" altLang="en-US" dirty="0" smtClean="0">
                <a:ea typeface="ＭＳ Ｐゴシック" charset="-128"/>
                <a:cs typeface="+mn-cs"/>
              </a:rPr>
              <a:t>Maintenance treatment patient in care (at least 6 months)</a:t>
            </a:r>
          </a:p>
          <a:p>
            <a:pPr marL="689291" lvl="1" indent="-263910" defTabSz="847289" eaLnBrk="1" hangingPunct="1">
              <a:spcBef>
                <a:spcPct val="35000"/>
              </a:spcBef>
              <a:buFont typeface="Wingdings" panose="05000000000000000000" pitchFamily="2" charset="2"/>
              <a:buChar char="§"/>
              <a:defRPr/>
            </a:pPr>
            <a:r>
              <a:rPr lang="en-US" altLang="en-US" sz="2000" dirty="0" smtClean="0">
                <a:ea typeface="ＭＳ Ｐゴシック" charset="-128"/>
              </a:rPr>
              <a:t>NCM visits weekly for 4-6 </a:t>
            </a:r>
            <a:r>
              <a:rPr lang="en-US" altLang="en-US" sz="2000" dirty="0" err="1" smtClean="0">
                <a:ea typeface="ＭＳ Ｐゴシック" charset="-128"/>
              </a:rPr>
              <a:t>wks</a:t>
            </a:r>
            <a:r>
              <a:rPr lang="en-US" altLang="en-US" sz="2000" dirty="0" smtClean="0">
                <a:ea typeface="ＭＳ Ｐゴシック" charset="-128"/>
              </a:rPr>
              <a:t>, then q2 </a:t>
            </a:r>
            <a:r>
              <a:rPr lang="en-US" altLang="en-US" sz="2000" dirty="0" err="1" smtClean="0">
                <a:ea typeface="ＭＳ Ｐゴシック" charset="-128"/>
              </a:rPr>
              <a:t>wks</a:t>
            </a:r>
            <a:r>
              <a:rPr lang="en-US" altLang="en-US" sz="2000" dirty="0" smtClean="0">
                <a:ea typeface="ＭＳ Ｐゴシック" charset="-128"/>
              </a:rPr>
              <a:t>, then q1-3 months and as needed.</a:t>
            </a:r>
          </a:p>
          <a:p>
            <a:pPr marL="689291" lvl="1" indent="-263910" defTabSz="847289" eaLnBrk="1" hangingPunct="1">
              <a:spcBef>
                <a:spcPct val="35000"/>
              </a:spcBef>
              <a:buFont typeface="Wingdings" panose="05000000000000000000" pitchFamily="2" charset="2"/>
              <a:buChar char="§"/>
              <a:defRPr/>
            </a:pPr>
            <a:r>
              <a:rPr lang="en-US" altLang="en-US" sz="2000" dirty="0" smtClean="0">
                <a:ea typeface="ＭＳ Ｐゴシック" charset="-128"/>
              </a:rPr>
              <a:t>Patients seen less than monthly had up to 6 random callbacks/</a:t>
            </a:r>
            <a:r>
              <a:rPr lang="en-US" altLang="en-US" sz="2000" dirty="0" err="1" smtClean="0">
                <a:ea typeface="ＭＳ Ｐゴシック" charset="-128"/>
              </a:rPr>
              <a:t>yr</a:t>
            </a:r>
            <a:endParaRPr lang="en-US" altLang="en-US" sz="2000" dirty="0" smtClean="0">
              <a:ea typeface="ＭＳ Ｐゴシック" charset="-128"/>
            </a:endParaRPr>
          </a:p>
          <a:p>
            <a:pPr marL="689291" lvl="1" indent="-263910" defTabSz="847289" eaLnBrk="1" hangingPunct="1">
              <a:spcBef>
                <a:spcPct val="35000"/>
              </a:spcBef>
              <a:buFont typeface="Wingdings" panose="05000000000000000000" pitchFamily="2" charset="2"/>
              <a:buChar char="§"/>
              <a:defRPr/>
            </a:pPr>
            <a:r>
              <a:rPr lang="en-US" altLang="en-US" sz="2000" b="1" dirty="0" smtClean="0">
                <a:ea typeface="ＭＳ Ｐゴシック" charset="-128"/>
              </a:rPr>
              <a:t>OBOT physician visits at least every 6 months</a:t>
            </a:r>
          </a:p>
          <a:p>
            <a:pPr marL="317734" indent="-317734" defTabSz="847289" eaLnBrk="1" hangingPunct="1">
              <a:spcBef>
                <a:spcPct val="35000"/>
              </a:spcBef>
              <a:buFont typeface="Arial" charset="0"/>
              <a:buChar char="•"/>
              <a:defRPr/>
            </a:pPr>
            <a:r>
              <a:rPr lang="en-US" altLang="en-US" dirty="0" smtClean="0">
                <a:ea typeface="ＭＳ Ｐゴシック" charset="-128"/>
                <a:cs typeface="+mn-cs"/>
              </a:rPr>
              <a:t>Medically supervised withdrawal </a:t>
            </a:r>
            <a:r>
              <a:rPr lang="en-US" altLang="en-US" i="1" dirty="0" smtClean="0">
                <a:ea typeface="ＭＳ Ｐゴシック" charset="-128"/>
                <a:cs typeface="+mn-cs"/>
              </a:rPr>
              <a:t>considered</a:t>
            </a:r>
            <a:r>
              <a:rPr lang="en-US" altLang="en-US" dirty="0" smtClean="0">
                <a:ea typeface="ＭＳ Ｐゴシック" charset="-128"/>
                <a:cs typeface="+mn-cs"/>
              </a:rPr>
              <a:t> after 6 months of stability if the patient requested to taper, paced with patient needs and stopped if patient requested</a:t>
            </a:r>
          </a:p>
          <a:p>
            <a:pPr marL="317734" indent="-317734" defTabSz="847289" eaLnBrk="1" hangingPunct="1">
              <a:spcBef>
                <a:spcPct val="35000"/>
              </a:spcBef>
              <a:buFont typeface="Arial" charset="0"/>
              <a:buChar char="•"/>
              <a:defRPr/>
            </a:pPr>
            <a:r>
              <a:rPr lang="en-US" altLang="en-US" dirty="0" smtClean="0">
                <a:ea typeface="ＭＳ Ｐゴシック" charset="-128"/>
                <a:cs typeface="+mn-cs"/>
              </a:rPr>
              <a:t>Transferred to Methadone if continued illicit opioid use or need for more structured care</a:t>
            </a:r>
            <a:r>
              <a:rPr lang="en-US" altLang="en-US" sz="2000" dirty="0" smtClean="0">
                <a:ea typeface="ＭＳ Ｐゴシック" charset="-128"/>
                <a:cs typeface="+mn-cs"/>
              </a:rPr>
              <a:t> </a:t>
            </a:r>
          </a:p>
          <a:p>
            <a:pPr marL="317734" indent="-317734" defTabSz="847289" eaLnBrk="1" hangingPunct="1">
              <a:spcBef>
                <a:spcPct val="35000"/>
              </a:spcBef>
              <a:buFont typeface="Arial" charset="0"/>
              <a:buChar char="•"/>
              <a:defRPr/>
            </a:pPr>
            <a:r>
              <a:rPr lang="en-US" altLang="en-US" dirty="0" smtClean="0">
                <a:ea typeface="ＭＳ Ｐゴシック" charset="-128"/>
                <a:cs typeface="+mn-cs"/>
              </a:rPr>
              <a:t>Discharged if continued non-adherence or disruptive behavior</a:t>
            </a:r>
          </a:p>
        </p:txBody>
      </p:sp>
      <p:sp>
        <p:nvSpPr>
          <p:cNvPr id="55299" name="Text Box 4"/>
          <p:cNvSpPr txBox="1">
            <a:spLocks noChangeArrowheads="1"/>
          </p:cNvSpPr>
          <p:nvPr/>
        </p:nvSpPr>
        <p:spPr bwMode="auto">
          <a:xfrm>
            <a:off x="228600" y="6324600"/>
            <a:ext cx="3000375" cy="336550"/>
          </a:xfrm>
          <a:prstGeom prst="rect">
            <a:avLst/>
          </a:prstGeom>
          <a:noFill/>
          <a:ln w="9525">
            <a:noFill/>
            <a:miter lim="800000"/>
            <a:headEnd/>
            <a:tailEnd/>
          </a:ln>
        </p:spPr>
        <p:txBody>
          <a:bodyPr wrap="none">
            <a:prstTxWarp prst="textNoShape">
              <a:avLst/>
            </a:prstTxWarp>
            <a:spAutoFit/>
          </a:bodyPr>
          <a:lstStyle/>
          <a:p>
            <a:r>
              <a:rPr lang="en-US" sz="1600" dirty="0">
                <a:solidFill>
                  <a:srgbClr val="512C5A"/>
                </a:solidFill>
                <a:latin typeface="Arial Narrow" pitchFamily="84" charset="0"/>
                <a:ea typeface="ＭＳ Ｐゴシック" pitchFamily="84" charset="-128"/>
                <a:cs typeface="ＭＳ Ｐゴシック" pitchFamily="84" charset="-128"/>
              </a:rPr>
              <a:t>Alford DP et al. Arch Intern Med. 2011</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4"/>
          <p:cNvSpPr>
            <a:spLocks noGrp="1" noChangeArrowheads="1"/>
          </p:cNvSpPr>
          <p:nvPr>
            <p:ph type="title"/>
          </p:nvPr>
        </p:nvSpPr>
        <p:spPr>
          <a:xfrm>
            <a:off x="0" y="116632"/>
            <a:ext cx="9144000" cy="1152128"/>
          </a:xfrm>
          <a:noFill/>
        </p:spPr>
        <p:txBody>
          <a:bodyPr>
            <a:normAutofit fontScale="90000"/>
          </a:bodyPr>
          <a:lstStyle/>
          <a:p>
            <a:pPr eaLnBrk="1" hangingPunct="1"/>
            <a:r>
              <a:rPr lang="en-US" sz="3600" dirty="0" smtClean="0"/>
              <a:t>BMC Collaborative Care </a:t>
            </a:r>
            <a:br>
              <a:rPr lang="en-US" sz="3600" dirty="0" smtClean="0"/>
            </a:br>
            <a:r>
              <a:rPr lang="en-US" sz="3600" u="sng" dirty="0" smtClean="0"/>
              <a:t>Preadmission</a:t>
            </a:r>
            <a:r>
              <a:rPr lang="en-US" sz="3600" dirty="0" smtClean="0"/>
              <a:t> Factors Associated with </a:t>
            </a:r>
            <a:br>
              <a:rPr lang="en-US" sz="3600" dirty="0" smtClean="0"/>
            </a:br>
            <a:r>
              <a:rPr lang="en-US" sz="3600" dirty="0" smtClean="0"/>
              <a:t>Treatment Success</a:t>
            </a:r>
          </a:p>
        </p:txBody>
      </p:sp>
      <p:graphicFrame>
        <p:nvGraphicFramePr>
          <p:cNvPr id="1136728" name="Group 88"/>
          <p:cNvGraphicFramePr>
            <a:graphicFrameLocks noGrp="1"/>
          </p:cNvGraphicFramePr>
          <p:nvPr>
            <p:ph type="tbl" idx="1"/>
            <p:extLst>
              <p:ext uri="{D42A27DB-BD31-4B8C-83A1-F6EECF244321}">
                <p14:modId xmlns:p14="http://schemas.microsoft.com/office/powerpoint/2010/main" val="769544078"/>
              </p:ext>
            </p:extLst>
          </p:nvPr>
        </p:nvGraphicFramePr>
        <p:xfrm>
          <a:off x="304800" y="2209800"/>
          <a:ext cx="8458200" cy="3886202"/>
        </p:xfrm>
        <a:graphic>
          <a:graphicData uri="http://schemas.openxmlformats.org/drawingml/2006/table">
            <a:tbl>
              <a:tblPr>
                <a:tableStyleId>{073A0DAA-6AF3-43AB-8588-CEC1D06C72B9}</a:tableStyleId>
              </a:tblPr>
              <a:tblGrid>
                <a:gridCol w="4953000"/>
                <a:gridCol w="3505200"/>
              </a:tblGrid>
              <a:tr h="7889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3200" u="none" strike="noStrike" cap="none" normalizeH="0" baseline="0" dirty="0" smtClean="0">
                          <a:ln>
                            <a:noFill/>
                          </a:ln>
                          <a:solidFill>
                            <a:schemeClr val="accent1"/>
                          </a:solidFill>
                          <a:effectLst/>
                        </a:rPr>
                        <a:t>Characteristic</a:t>
                      </a:r>
                      <a:endParaRPr kumimoji="0" lang="en-US" sz="3200" b="1" i="0" u="none" strike="noStrike" cap="none" normalizeH="0" baseline="0" dirty="0">
                        <a:ln>
                          <a:noFill/>
                        </a:ln>
                        <a:solidFill>
                          <a:schemeClr val="accent1"/>
                        </a:solidFill>
                        <a:effectLst/>
                        <a:latin typeface="Arial" charset="0"/>
                        <a:ea typeface="ＭＳ Ｐゴシック" charset="0"/>
                      </a:endParaRPr>
                    </a:p>
                  </a:txBody>
                  <a:tcPr horzOverflow="overflow">
                    <a:solidFill>
                      <a:srgbClr val="512C5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chemeClr val="accent1"/>
                          </a:solidFill>
                          <a:effectLst/>
                        </a:rPr>
                        <a:t>OR (95% CI)</a:t>
                      </a:r>
                      <a:endParaRPr kumimoji="0" lang="en-US" sz="2800" b="1" i="0" u="none" strike="noStrike" cap="none" normalizeH="0" baseline="0" dirty="0">
                        <a:ln>
                          <a:noFill/>
                        </a:ln>
                        <a:solidFill>
                          <a:schemeClr val="accent1"/>
                        </a:solidFill>
                        <a:effectLst/>
                        <a:latin typeface="Arial" charset="0"/>
                        <a:ea typeface="ＭＳ Ｐゴシック" charset="0"/>
                      </a:endParaRPr>
                    </a:p>
                  </a:txBody>
                  <a:tcPr horzOverflow="overflow">
                    <a:solidFill>
                      <a:srgbClr val="512C5A"/>
                    </a:solidFill>
                  </a:tcPr>
                </a:tc>
              </a:tr>
              <a:tr h="560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Older age</a:t>
                      </a:r>
                      <a:endParaRPr kumimoji="0" lang="en-US" sz="2800" b="0" i="0" u="none" strike="noStrike" cap="none" normalizeH="0" baseline="0" dirty="0">
                        <a:ln>
                          <a:noFill/>
                        </a:ln>
                        <a:solidFill>
                          <a:srgbClr val="512C5A"/>
                        </a:solidFill>
                        <a:effectLst/>
                        <a:latin typeface="Arial" charset="0"/>
                        <a:ea typeface="ＭＳ Ｐゴシック"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a:ln>
                            <a:noFill/>
                          </a:ln>
                          <a:solidFill>
                            <a:srgbClr val="512C5A"/>
                          </a:solidFill>
                          <a:effectLst/>
                        </a:rPr>
                        <a:t>1.40 (1.09-1.80)</a:t>
                      </a:r>
                      <a:endParaRPr kumimoji="0" lang="en-US" sz="2800" b="0" i="0" u="none" strike="noStrike" cap="none" normalizeH="0" baseline="0">
                        <a:ln>
                          <a:noFill/>
                        </a:ln>
                        <a:solidFill>
                          <a:srgbClr val="512C5A"/>
                        </a:solidFill>
                        <a:effectLst/>
                        <a:latin typeface="Arial" charset="0"/>
                        <a:ea typeface="ＭＳ Ｐゴシック" charset="0"/>
                      </a:endParaRPr>
                    </a:p>
                  </a:txBody>
                  <a:tcPr horzOverflow="overflow"/>
                </a:tc>
              </a:tr>
              <a:tr h="560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Employed</a:t>
                      </a:r>
                      <a:endParaRPr kumimoji="0" lang="en-US" sz="2800" b="0" i="0" u="none" strike="noStrike" cap="none" normalizeH="0" baseline="0" dirty="0">
                        <a:ln>
                          <a:noFill/>
                        </a:ln>
                        <a:solidFill>
                          <a:srgbClr val="512C5A"/>
                        </a:solidFill>
                        <a:effectLst/>
                        <a:latin typeface="Arial" charset="0"/>
                        <a:ea typeface="ＭＳ Ｐゴシック"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a:ln>
                            <a:noFill/>
                          </a:ln>
                          <a:solidFill>
                            <a:srgbClr val="512C5A"/>
                          </a:solidFill>
                          <a:effectLst/>
                        </a:rPr>
                        <a:t>2.24 (1.33-3.77)</a:t>
                      </a:r>
                      <a:endParaRPr kumimoji="0" lang="en-US" sz="2800" b="0" i="0" u="none" strike="noStrike" cap="none" normalizeH="0" baseline="0">
                        <a:ln>
                          <a:noFill/>
                        </a:ln>
                        <a:solidFill>
                          <a:srgbClr val="512C5A"/>
                        </a:solidFill>
                        <a:effectLst/>
                        <a:latin typeface="Arial" charset="0"/>
                        <a:ea typeface="ＭＳ Ｐゴシック" charset="0"/>
                      </a:endParaRPr>
                    </a:p>
                  </a:txBody>
                  <a:tcPr horzOverflow="overflow"/>
                </a:tc>
              </a:tr>
              <a:tr h="560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Illicit buprenorphine use</a:t>
                      </a:r>
                      <a:endParaRPr kumimoji="0" lang="en-US" sz="2800" b="0" i="0" u="none" strike="noStrike" cap="none" normalizeH="0" baseline="0" dirty="0">
                        <a:ln>
                          <a:noFill/>
                        </a:ln>
                        <a:solidFill>
                          <a:srgbClr val="512C5A"/>
                        </a:solidFill>
                        <a:effectLst/>
                        <a:latin typeface="Arial" charset="0"/>
                        <a:ea typeface="ＭＳ Ｐゴシック"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3.04 (1.32-7.00)</a:t>
                      </a:r>
                      <a:endParaRPr kumimoji="0" lang="en-US" sz="2800" b="0" i="0" u="none" strike="noStrike" cap="none" normalizeH="0" baseline="0" dirty="0">
                        <a:ln>
                          <a:noFill/>
                        </a:ln>
                        <a:solidFill>
                          <a:srgbClr val="512C5A"/>
                        </a:solidFill>
                        <a:effectLst/>
                        <a:latin typeface="Arial" charset="0"/>
                        <a:ea typeface="ＭＳ Ｐゴシック" charset="0"/>
                      </a:endParaRPr>
                    </a:p>
                  </a:txBody>
                  <a:tcPr horzOverflow="overflow"/>
                </a:tc>
              </a:tr>
              <a:tr h="2952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a:ln>
                          <a:noFill/>
                        </a:ln>
                        <a:solidFill>
                          <a:srgbClr val="512C5A"/>
                        </a:solidFill>
                        <a:effectLst/>
                        <a:latin typeface="Arial" charset="0"/>
                        <a:ea typeface="ＭＳ Ｐゴシック"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a:ln>
                          <a:noFill/>
                        </a:ln>
                        <a:solidFill>
                          <a:srgbClr val="512C5A"/>
                        </a:solidFill>
                        <a:effectLst/>
                        <a:latin typeface="Arial" charset="0"/>
                        <a:ea typeface="ＭＳ Ｐゴシック" charset="0"/>
                      </a:endParaRPr>
                    </a:p>
                  </a:txBody>
                  <a:tcPr horzOverflow="overflow"/>
                </a:tc>
              </a:tr>
              <a:tr h="560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African American</a:t>
                      </a:r>
                      <a:endParaRPr kumimoji="0" lang="en-US" sz="2800" b="0" i="0" u="none" strike="noStrike" cap="none" normalizeH="0" baseline="0" dirty="0">
                        <a:ln>
                          <a:noFill/>
                        </a:ln>
                        <a:solidFill>
                          <a:srgbClr val="512C5A"/>
                        </a:solidFill>
                        <a:effectLst/>
                        <a:latin typeface="Arial" charset="0"/>
                        <a:ea typeface="ＭＳ Ｐゴシック"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0.50 (0.26-0.99)</a:t>
                      </a:r>
                      <a:endParaRPr kumimoji="0" lang="en-US" sz="2800" b="0" i="0" u="none" strike="noStrike" cap="none" normalizeH="0" baseline="0" dirty="0">
                        <a:ln>
                          <a:noFill/>
                        </a:ln>
                        <a:solidFill>
                          <a:srgbClr val="512C5A"/>
                        </a:solidFill>
                        <a:effectLst/>
                        <a:latin typeface="Arial" charset="0"/>
                        <a:ea typeface="ＭＳ Ｐゴシック" charset="0"/>
                      </a:endParaRPr>
                    </a:p>
                  </a:txBody>
                  <a:tcPr horzOverflow="overflow"/>
                </a:tc>
              </a:tr>
              <a:tr h="560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Hispanic/Latino</a:t>
                      </a:r>
                      <a:endParaRPr kumimoji="0" lang="en-US" sz="2800" b="0" i="0" u="none" strike="noStrike" cap="none" normalizeH="0" baseline="0" dirty="0">
                        <a:ln>
                          <a:noFill/>
                        </a:ln>
                        <a:solidFill>
                          <a:srgbClr val="512C5A"/>
                        </a:solidFill>
                        <a:effectLst/>
                        <a:latin typeface="Arial" charset="0"/>
                        <a:ea typeface="ＭＳ Ｐゴシック" charset="0"/>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0.45 (0.22-0.93)</a:t>
                      </a:r>
                      <a:endParaRPr kumimoji="0" lang="en-US" sz="2800" b="0" i="0" u="none" strike="noStrike" cap="none" normalizeH="0" baseline="0" dirty="0">
                        <a:ln>
                          <a:noFill/>
                        </a:ln>
                        <a:solidFill>
                          <a:srgbClr val="512C5A"/>
                        </a:solidFill>
                        <a:effectLst/>
                        <a:latin typeface="Arial" charset="0"/>
                        <a:ea typeface="ＭＳ Ｐゴシック" charset="0"/>
                      </a:endParaRPr>
                    </a:p>
                  </a:txBody>
                  <a:tcPr horzOverflow="overflow"/>
                </a:tc>
              </a:tr>
            </a:tbl>
          </a:graphicData>
        </a:graphic>
      </p:graphicFrame>
      <p:sp>
        <p:nvSpPr>
          <p:cNvPr id="56348" name="Text Box 89"/>
          <p:cNvSpPr txBox="1">
            <a:spLocks noChangeArrowheads="1"/>
          </p:cNvSpPr>
          <p:nvPr/>
        </p:nvSpPr>
        <p:spPr bwMode="auto">
          <a:xfrm>
            <a:off x="228600" y="6324600"/>
            <a:ext cx="3000375" cy="336550"/>
          </a:xfrm>
          <a:prstGeom prst="rect">
            <a:avLst/>
          </a:prstGeom>
          <a:noFill/>
          <a:ln w="9525">
            <a:noFill/>
            <a:miter lim="800000"/>
            <a:headEnd/>
            <a:tailEnd/>
          </a:ln>
        </p:spPr>
        <p:txBody>
          <a:bodyPr wrap="none">
            <a:prstTxWarp prst="textNoShape">
              <a:avLst/>
            </a:prstTxWarp>
            <a:spAutoFit/>
          </a:bodyPr>
          <a:lstStyle/>
          <a:p>
            <a:r>
              <a:rPr lang="en-US" sz="1600" dirty="0">
                <a:solidFill>
                  <a:srgbClr val="512C5A"/>
                </a:solidFill>
                <a:latin typeface="Arial Narrow" pitchFamily="84" charset="0"/>
                <a:ea typeface="ＭＳ Ｐゴシック" pitchFamily="84" charset="-128"/>
                <a:cs typeface="ＭＳ Ｐゴシック" pitchFamily="84" charset="-128"/>
              </a:rPr>
              <a:t>Alford DP et al. Arch Intern Med. 2011</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0" y="116632"/>
            <a:ext cx="9144000" cy="1296144"/>
          </a:xfrm>
          <a:noFill/>
        </p:spPr>
        <p:txBody>
          <a:bodyPr/>
          <a:lstStyle/>
          <a:p>
            <a:pPr eaLnBrk="1" hangingPunct="1"/>
            <a:r>
              <a:rPr lang="en-US" smtClean="0"/>
              <a:t>BMC Collaborative Care </a:t>
            </a:r>
            <a:br>
              <a:rPr lang="en-US" smtClean="0"/>
            </a:br>
            <a:r>
              <a:rPr lang="en-US" smtClean="0"/>
              <a:t>Urine Drug Tests</a:t>
            </a:r>
          </a:p>
        </p:txBody>
      </p:sp>
      <p:sp>
        <p:nvSpPr>
          <p:cNvPr id="57346" name="Text Box 4"/>
          <p:cNvSpPr txBox="1">
            <a:spLocks noChangeArrowheads="1"/>
          </p:cNvSpPr>
          <p:nvPr/>
        </p:nvSpPr>
        <p:spPr bwMode="auto">
          <a:xfrm>
            <a:off x="228600" y="6324600"/>
            <a:ext cx="3000375" cy="336550"/>
          </a:xfrm>
          <a:prstGeom prst="rect">
            <a:avLst/>
          </a:prstGeom>
          <a:noFill/>
          <a:ln w="9525">
            <a:noFill/>
            <a:miter lim="800000"/>
            <a:headEnd/>
            <a:tailEnd/>
          </a:ln>
        </p:spPr>
        <p:txBody>
          <a:bodyPr wrap="none">
            <a:prstTxWarp prst="textNoShape">
              <a:avLst/>
            </a:prstTxWarp>
            <a:spAutoFit/>
          </a:bodyPr>
          <a:lstStyle/>
          <a:p>
            <a:r>
              <a:rPr lang="en-US" sz="1600" dirty="0">
                <a:solidFill>
                  <a:srgbClr val="512C5A"/>
                </a:solidFill>
                <a:latin typeface="Arial Narrow" pitchFamily="84" charset="0"/>
                <a:ea typeface="ＭＳ Ｐゴシック" pitchFamily="84" charset="-128"/>
                <a:cs typeface="ＭＳ Ｐゴシック" pitchFamily="84" charset="-128"/>
              </a:rPr>
              <a:t>Alford DP et al. Arch Intern Med. 2011</a:t>
            </a:r>
          </a:p>
        </p:txBody>
      </p:sp>
      <p:graphicFrame>
        <p:nvGraphicFramePr>
          <p:cNvPr id="1133230" name="Group 686"/>
          <p:cNvGraphicFramePr>
            <a:graphicFrameLocks noGrp="1"/>
          </p:cNvGraphicFramePr>
          <p:nvPr>
            <p:ph type="tbl" idx="1"/>
            <p:extLst>
              <p:ext uri="{D42A27DB-BD31-4B8C-83A1-F6EECF244321}">
                <p14:modId xmlns:p14="http://schemas.microsoft.com/office/powerpoint/2010/main" val="1312040559"/>
              </p:ext>
            </p:extLst>
          </p:nvPr>
        </p:nvGraphicFramePr>
        <p:xfrm>
          <a:off x="683568" y="1916832"/>
          <a:ext cx="7710488" cy="4065662"/>
        </p:xfrm>
        <a:graphic>
          <a:graphicData uri="http://schemas.openxmlformats.org/drawingml/2006/table">
            <a:tbl>
              <a:tblPr>
                <a:tableStyleId>{073A0DAA-6AF3-43AB-8588-CEC1D06C72B9}</a:tableStyleId>
              </a:tblPr>
              <a:tblGrid>
                <a:gridCol w="1492250"/>
                <a:gridCol w="1554163"/>
                <a:gridCol w="1555750"/>
                <a:gridCol w="1554162"/>
                <a:gridCol w="1554163"/>
              </a:tblGrid>
              <a:tr h="51807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smtClean="0">
                          <a:ln>
                            <a:noFill/>
                          </a:ln>
                          <a:solidFill>
                            <a:schemeClr val="accent1"/>
                          </a:solidFill>
                          <a:effectLst/>
                        </a:rPr>
                        <a:t>Month</a:t>
                      </a:r>
                      <a:endParaRPr kumimoji="0" lang="en-US" sz="2800" b="1" i="0" u="none" strike="noStrike" cap="none" normalizeH="0" baseline="0" dirty="0">
                        <a:ln>
                          <a:noFill/>
                        </a:ln>
                        <a:solidFill>
                          <a:schemeClr val="accent1"/>
                        </a:solidFill>
                        <a:effectLst/>
                        <a:latin typeface="Arial" charset="0"/>
                        <a:ea typeface="ＭＳ Ｐゴシック" charset="0"/>
                      </a:endParaRPr>
                    </a:p>
                  </a:txBody>
                  <a:tcPr marT="45683" marB="45683" horzOverflow="overflow">
                    <a:solidFill>
                      <a:srgbClr val="512C5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chemeClr val="accent1"/>
                          </a:solidFill>
                          <a:effectLst/>
                        </a:rPr>
                        <a:t>3</a:t>
                      </a:r>
                      <a:endParaRPr kumimoji="0" lang="en-US" sz="2800" b="1" i="0" u="none" strike="noStrike" cap="none" normalizeH="0" baseline="0" dirty="0">
                        <a:ln>
                          <a:noFill/>
                        </a:ln>
                        <a:solidFill>
                          <a:schemeClr val="accent1"/>
                        </a:solidFill>
                        <a:effectLst/>
                        <a:latin typeface="Arial" charset="0"/>
                        <a:ea typeface="ＭＳ Ｐゴシック" charset="0"/>
                      </a:endParaRPr>
                    </a:p>
                  </a:txBody>
                  <a:tcPr marT="45683" marB="45683" horzOverflow="overflow">
                    <a:solidFill>
                      <a:srgbClr val="512C5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a:ln>
                            <a:noFill/>
                          </a:ln>
                          <a:solidFill>
                            <a:schemeClr val="accent1"/>
                          </a:solidFill>
                          <a:effectLst/>
                        </a:rPr>
                        <a:t>6</a:t>
                      </a:r>
                      <a:endParaRPr kumimoji="0" lang="en-US" sz="2800" b="1" i="0" u="none" strike="noStrike" cap="none" normalizeH="0" baseline="0">
                        <a:ln>
                          <a:noFill/>
                        </a:ln>
                        <a:solidFill>
                          <a:schemeClr val="accent1"/>
                        </a:solidFill>
                        <a:effectLst/>
                        <a:latin typeface="Arial" charset="0"/>
                        <a:ea typeface="ＭＳ Ｐゴシック" charset="0"/>
                      </a:endParaRPr>
                    </a:p>
                  </a:txBody>
                  <a:tcPr marT="45683" marB="45683" horzOverflow="overflow">
                    <a:solidFill>
                      <a:srgbClr val="512C5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a:ln>
                            <a:noFill/>
                          </a:ln>
                          <a:solidFill>
                            <a:schemeClr val="accent1"/>
                          </a:solidFill>
                          <a:effectLst/>
                        </a:rPr>
                        <a:t>9</a:t>
                      </a:r>
                      <a:endParaRPr kumimoji="0" lang="en-US" sz="2800" b="1" i="0" u="none" strike="noStrike" cap="none" normalizeH="0" baseline="0">
                        <a:ln>
                          <a:noFill/>
                        </a:ln>
                        <a:solidFill>
                          <a:schemeClr val="accent1"/>
                        </a:solidFill>
                        <a:effectLst/>
                        <a:latin typeface="Arial" charset="0"/>
                        <a:ea typeface="ＭＳ Ｐゴシック" charset="0"/>
                      </a:endParaRPr>
                    </a:p>
                  </a:txBody>
                  <a:tcPr marT="45683" marB="45683" horzOverflow="overflow">
                    <a:solidFill>
                      <a:srgbClr val="512C5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chemeClr val="accent1"/>
                          </a:solidFill>
                          <a:effectLst/>
                        </a:rPr>
                        <a:t>12</a:t>
                      </a:r>
                      <a:endParaRPr kumimoji="0" lang="en-US" sz="2800" b="1" i="0" u="none" strike="noStrike" cap="none" normalizeH="0" baseline="0" dirty="0">
                        <a:ln>
                          <a:noFill/>
                        </a:ln>
                        <a:solidFill>
                          <a:schemeClr val="accent1"/>
                        </a:solidFill>
                        <a:effectLst/>
                        <a:latin typeface="Arial" charset="0"/>
                        <a:ea typeface="ＭＳ Ｐゴシック" charset="0"/>
                      </a:endParaRPr>
                    </a:p>
                  </a:txBody>
                  <a:tcPr marT="45683" marB="45683" horzOverflow="overflow">
                    <a:solidFill>
                      <a:srgbClr val="512C5A"/>
                    </a:solidFill>
                  </a:tcPr>
                </a:tc>
              </a:tr>
              <a:tr h="27424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a:ln>
                          <a:noFill/>
                        </a:ln>
                        <a:solidFill>
                          <a:srgbClr val="512C5A"/>
                        </a:solidFill>
                        <a:effectLst/>
                        <a:latin typeface="Arial" charset="0"/>
                        <a:ea typeface="ＭＳ Ｐゴシック" charset="0"/>
                      </a:endParaRPr>
                    </a:p>
                  </a:txBody>
                  <a:tcPr marT="45683" marB="45683" horzOverflow="overflow"/>
                </a:tc>
              </a:tr>
              <a:tr h="145684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smtClean="0">
                          <a:ln>
                            <a:noFill/>
                          </a:ln>
                          <a:solidFill>
                            <a:srgbClr val="512C5A"/>
                          </a:solidFill>
                          <a:effectLst/>
                        </a:rPr>
                        <a:t>Illicit Opioid</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smtClean="0">
                          <a:ln>
                            <a:noFill/>
                          </a:ln>
                          <a:solidFill>
                            <a:srgbClr val="512C5A"/>
                          </a:solidFill>
                          <a:effectLst/>
                        </a:rPr>
                        <a:t>NEG</a:t>
                      </a:r>
                      <a:endParaRPr kumimoji="0" lang="en-US" sz="2800" b="1"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u="none" strike="noStrike" cap="none" normalizeH="0" baseline="0" dirty="0">
                        <a:ln>
                          <a:noFill/>
                        </a:ln>
                        <a:solidFill>
                          <a:srgbClr val="512C5A"/>
                        </a:solidFill>
                        <a:effectLst/>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95%</a:t>
                      </a:r>
                      <a:endParaRPr kumimoji="0" lang="en-US" sz="28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u="none" strike="noStrike" cap="none" normalizeH="0" baseline="0" dirty="0">
                        <a:ln>
                          <a:noFill/>
                        </a:ln>
                        <a:solidFill>
                          <a:srgbClr val="512C5A"/>
                        </a:solidFill>
                        <a:effectLst/>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94%</a:t>
                      </a:r>
                      <a:endParaRPr kumimoji="0" lang="en-US" sz="28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u="none" strike="noStrike" cap="none" normalizeH="0" baseline="0" dirty="0">
                        <a:ln>
                          <a:noFill/>
                        </a:ln>
                        <a:solidFill>
                          <a:srgbClr val="512C5A"/>
                        </a:solidFill>
                        <a:effectLst/>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93%</a:t>
                      </a:r>
                      <a:endParaRPr kumimoji="0" lang="en-US" sz="28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u="none" strike="noStrike" cap="none" normalizeH="0" baseline="0" dirty="0">
                        <a:ln>
                          <a:noFill/>
                        </a:ln>
                        <a:solidFill>
                          <a:srgbClr val="512C5A"/>
                        </a:solidFill>
                        <a:effectLst/>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95%</a:t>
                      </a:r>
                      <a:endParaRPr kumimoji="0" lang="en-US" sz="28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r>
              <a:tr h="27424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r>
              <a:tr h="154218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a:ln>
                            <a:noFill/>
                          </a:ln>
                          <a:solidFill>
                            <a:srgbClr val="512C5A"/>
                          </a:solidFill>
                          <a:effectLst/>
                        </a:rPr>
                        <a:t>Cocaine</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a:ln>
                            <a:noFill/>
                          </a:ln>
                          <a:solidFill>
                            <a:srgbClr val="512C5A"/>
                          </a:solidFill>
                          <a:effectLst/>
                        </a:rPr>
                        <a:t>NEG</a:t>
                      </a:r>
                      <a:endParaRPr kumimoji="0" lang="en-US" sz="2800" b="1" i="0" u="none" strike="noStrike" cap="none" normalizeH="0" baseline="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u="none" strike="noStrike" cap="none" normalizeH="0" baseline="0">
                        <a:ln>
                          <a:noFill/>
                        </a:ln>
                        <a:solidFill>
                          <a:srgbClr val="512C5A"/>
                        </a:solidFill>
                        <a:effectLst/>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a:ln>
                            <a:noFill/>
                          </a:ln>
                          <a:solidFill>
                            <a:srgbClr val="512C5A"/>
                          </a:solidFill>
                          <a:effectLst/>
                        </a:rPr>
                        <a:t>95%</a:t>
                      </a:r>
                      <a:endParaRPr kumimoji="0" lang="en-US" sz="2800" b="0" i="0" u="none" strike="noStrike" cap="none" normalizeH="0" baseline="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u="none" strike="noStrike" cap="none" normalizeH="0" baseline="0" dirty="0">
                        <a:ln>
                          <a:noFill/>
                        </a:ln>
                        <a:solidFill>
                          <a:srgbClr val="512C5A"/>
                        </a:solidFill>
                        <a:effectLst/>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96%</a:t>
                      </a:r>
                      <a:endParaRPr kumimoji="0" lang="en-US" sz="28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u="none" strike="noStrike" cap="none" normalizeH="0" baseline="0" dirty="0">
                        <a:ln>
                          <a:noFill/>
                        </a:ln>
                        <a:solidFill>
                          <a:srgbClr val="512C5A"/>
                        </a:solidFill>
                        <a:effectLst/>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95%</a:t>
                      </a:r>
                      <a:endParaRPr kumimoji="0" lang="en-US" sz="28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u="none" strike="noStrike" cap="none" normalizeH="0" baseline="0" dirty="0">
                        <a:ln>
                          <a:noFill/>
                        </a:ln>
                        <a:solidFill>
                          <a:srgbClr val="512C5A"/>
                        </a:solidFill>
                        <a:effectLst/>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u="none" strike="noStrike" cap="none" normalizeH="0" baseline="0" dirty="0">
                          <a:ln>
                            <a:noFill/>
                          </a:ln>
                          <a:solidFill>
                            <a:srgbClr val="512C5A"/>
                          </a:solidFill>
                          <a:effectLst/>
                        </a:rPr>
                        <a:t>98%</a:t>
                      </a: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a:ln>
                          <a:noFill/>
                        </a:ln>
                        <a:solidFill>
                          <a:srgbClr val="512C5A"/>
                        </a:solidFill>
                        <a:effectLst/>
                        <a:latin typeface="Arial" charset="0"/>
                        <a:ea typeface="ＭＳ Ｐゴシック" charset="0"/>
                      </a:endParaRPr>
                    </a:p>
                  </a:txBody>
                  <a:tcPr marT="45683" marB="45683" horzOverflow="overflow"/>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ext Box 4"/>
          <p:cNvSpPr txBox="1">
            <a:spLocks noChangeArrowheads="1"/>
          </p:cNvSpPr>
          <p:nvPr/>
        </p:nvSpPr>
        <p:spPr bwMode="auto">
          <a:xfrm>
            <a:off x="228600" y="6324600"/>
            <a:ext cx="3000375" cy="336550"/>
          </a:xfrm>
          <a:prstGeom prst="rect">
            <a:avLst/>
          </a:prstGeom>
          <a:noFill/>
          <a:ln w="9525">
            <a:noFill/>
            <a:miter lim="800000"/>
            <a:headEnd/>
            <a:tailEnd/>
          </a:ln>
        </p:spPr>
        <p:txBody>
          <a:bodyPr wrap="none">
            <a:prstTxWarp prst="textNoShape">
              <a:avLst/>
            </a:prstTxWarp>
            <a:spAutoFit/>
          </a:bodyPr>
          <a:lstStyle/>
          <a:p>
            <a:r>
              <a:rPr lang="en-US" sz="1600" dirty="0">
                <a:solidFill>
                  <a:srgbClr val="512C5A"/>
                </a:solidFill>
                <a:latin typeface="Arial Narrow" pitchFamily="84" charset="0"/>
                <a:ea typeface="ＭＳ Ｐゴシック" pitchFamily="84" charset="-128"/>
                <a:cs typeface="ＭＳ Ｐゴシック" pitchFamily="84" charset="-128"/>
              </a:rPr>
              <a:t>Alford DP et al. Arch Intern Med. 2011</a:t>
            </a:r>
          </a:p>
        </p:txBody>
      </p:sp>
      <p:pic>
        <p:nvPicPr>
          <p:cNvPr id="58370" name="Picture 5"/>
          <p:cNvPicPr>
            <a:picLocks noChangeAspect="1" noChangeArrowheads="1"/>
          </p:cNvPicPr>
          <p:nvPr/>
        </p:nvPicPr>
        <p:blipFill>
          <a:blip r:embed="rId2"/>
          <a:srcRect l="20847" t="35536" r="27672" b="19127"/>
          <a:stretch>
            <a:fillRect/>
          </a:stretch>
        </p:blipFill>
        <p:spPr bwMode="auto">
          <a:xfrm>
            <a:off x="0" y="-27384"/>
            <a:ext cx="9152773" cy="5999933"/>
          </a:xfrm>
          <a:prstGeom prst="rect">
            <a:avLst/>
          </a:prstGeom>
          <a:noFill/>
          <a:ln w="149225">
            <a:noFill/>
            <a:miter lim="800000"/>
            <a:headEnd/>
            <a:tailEnd/>
          </a:ln>
        </p:spPr>
      </p:pic>
      <p:sp>
        <p:nvSpPr>
          <p:cNvPr id="58371" name="Line 7"/>
          <p:cNvSpPr>
            <a:spLocks noChangeShapeType="1"/>
          </p:cNvSpPr>
          <p:nvPr/>
        </p:nvSpPr>
        <p:spPr bwMode="auto">
          <a:xfrm>
            <a:off x="100637" y="3717032"/>
            <a:ext cx="8928992" cy="0"/>
          </a:xfrm>
          <a:prstGeom prst="line">
            <a:avLst/>
          </a:prstGeom>
          <a:noFill/>
          <a:ln w="19050">
            <a:solidFill>
              <a:srgbClr val="000000"/>
            </a:solidFill>
            <a:round/>
            <a:headEnd/>
            <a:tailEnd/>
          </a:ln>
        </p:spPr>
        <p:txBody>
          <a:bodyPr>
            <a:prstTxWarp prst="textNoShape">
              <a:avLst/>
            </a:prstTxWarp>
          </a:bodyPr>
          <a:lstStyle/>
          <a:p>
            <a:endParaRPr lang="en-US">
              <a:ln>
                <a:solidFill>
                  <a:srgbClr val="512C5A"/>
                </a:solidFill>
              </a:ln>
            </a:endParaRPr>
          </a:p>
        </p:txBody>
      </p:sp>
      <p:sp>
        <p:nvSpPr>
          <p:cNvPr id="6" name="Line 7"/>
          <p:cNvSpPr>
            <a:spLocks noChangeShapeType="1"/>
          </p:cNvSpPr>
          <p:nvPr/>
        </p:nvSpPr>
        <p:spPr bwMode="auto">
          <a:xfrm>
            <a:off x="100637" y="5589240"/>
            <a:ext cx="8928992" cy="0"/>
          </a:xfrm>
          <a:prstGeom prst="line">
            <a:avLst/>
          </a:prstGeom>
          <a:noFill/>
          <a:ln w="19050">
            <a:solidFill>
              <a:srgbClr val="000000"/>
            </a:solidFill>
            <a:round/>
            <a:headEnd/>
            <a:tailEnd/>
          </a:ln>
        </p:spPr>
        <p:txBody>
          <a:bodyPr>
            <a:prstTxWarp prst="textNoShape">
              <a:avLst/>
            </a:prstTxWarp>
          </a:bodyPr>
          <a:lstStyle/>
          <a:p>
            <a:endParaRPr lang="en-US">
              <a:ln>
                <a:solidFill>
                  <a:srgbClr val="512C5A"/>
                </a:solidFill>
              </a:l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Planning Committee, Disclosures</a:t>
            </a:r>
          </a:p>
        </p:txBody>
      </p:sp>
      <p:sp>
        <p:nvSpPr>
          <p:cNvPr id="14339" name="Content Placeholder 2"/>
          <p:cNvSpPr>
            <a:spLocks noGrp="1"/>
          </p:cNvSpPr>
          <p:nvPr>
            <p:ph idx="1"/>
          </p:nvPr>
        </p:nvSpPr>
        <p:spPr>
          <a:xfrm>
            <a:off x="381000" y="1752600"/>
            <a:ext cx="8305800" cy="4419600"/>
          </a:xfrm>
        </p:spPr>
        <p:txBody>
          <a:bodyPr/>
          <a:lstStyle/>
          <a:p>
            <a:pPr marL="0" indent="0">
              <a:spcBef>
                <a:spcPct val="0"/>
              </a:spcBef>
              <a:buFont typeface="Arial" pitchFamily="34" charset="0"/>
              <a:buNone/>
            </a:pPr>
            <a:r>
              <a:rPr lang="en-US" altLang="en-US" sz="1400" smtClean="0">
                <a:ea typeface="Calibri" pitchFamily="34" charset="0"/>
                <a:cs typeface="Times New Roman" pitchFamily="18" charset="0"/>
              </a:rPr>
              <a:t>AAAP aims to provide educational information that is balanced, independent, objective and free of bias and based on evidence. In order to resolve any identified Conflicts of Interest, disclosure information from all planners, faculty and anyone in the position to control content is provided during the planning process to ensure resolution of any identified conflicts. This disclosure information is listed below: </a:t>
            </a:r>
          </a:p>
          <a:p>
            <a:pPr marL="0" indent="0">
              <a:spcBef>
                <a:spcPct val="0"/>
              </a:spcBef>
              <a:buFont typeface="Arial" pitchFamily="34" charset="0"/>
              <a:buNone/>
            </a:pPr>
            <a:endParaRPr lang="en-US" altLang="en-US" sz="1400" smtClean="0">
              <a:ea typeface="Calibri" pitchFamily="34" charset="0"/>
              <a:cs typeface="Times New Roman" pitchFamily="18" charset="0"/>
            </a:endParaRPr>
          </a:p>
          <a:p>
            <a:pPr marL="371475" lvl="1" indent="0">
              <a:spcBef>
                <a:spcPct val="0"/>
              </a:spcBef>
              <a:buFont typeface="Wingdings" pitchFamily="2" charset="2"/>
              <a:buNone/>
            </a:pPr>
            <a:r>
              <a:rPr lang="en-US" altLang="en-US" sz="1400" smtClean="0">
                <a:ea typeface="Calibri" pitchFamily="34" charset="0"/>
                <a:cs typeface="Times New Roman" pitchFamily="18" charset="0"/>
              </a:rPr>
              <a:t>The following developers and planning committee members have reported that they have no commercial relationships relevant to the content of this module to disclose: PCSSMAT lead contributors Maria Sullivan, MD, PhD, Adam Bisaga, MD; AAAP CME/CPD Committee Members Dean Krahn, MD, Kevin Sevarino, MD, PhD, Tim Fong, MD, Robert Milin, MD, Tom Kosten, MD, Joji Suzuki, MD; AMERSA staff and faculty Colleen LaBelle, BSN, RN-BC, CARN, Doreen Baeder and AAAP Staff Kathryn Cates-Wessel, Miriam Giles and Blair Dutra.  </a:t>
            </a:r>
          </a:p>
          <a:p>
            <a:pPr marL="0" indent="0">
              <a:spcBef>
                <a:spcPct val="0"/>
              </a:spcBef>
              <a:buFont typeface="Arial" pitchFamily="34" charset="0"/>
              <a:buNone/>
            </a:pPr>
            <a:endParaRPr lang="en-US" altLang="en-US" sz="1400" smtClean="0">
              <a:ea typeface="Calibri" pitchFamily="34" charset="0"/>
              <a:cs typeface="Times New Roman" pitchFamily="18" charset="0"/>
            </a:endParaRPr>
          </a:p>
          <a:p>
            <a:pPr marL="371475" lvl="1" indent="0">
              <a:spcBef>
                <a:spcPct val="0"/>
              </a:spcBef>
              <a:buFont typeface="Wingdings" pitchFamily="2" charset="2"/>
              <a:buNone/>
            </a:pPr>
            <a:r>
              <a:rPr lang="en-US" altLang="en-US" sz="1400" smtClean="0">
                <a:ea typeface="Calibri" pitchFamily="34" charset="0"/>
                <a:cs typeface="Times New Roman" pitchFamily="18" charset="0"/>
              </a:rPr>
              <a:t>Frances Levin, MD is a consultant for GW Pharmaceuticals and receives study medication from US Worldmed. This planning committee for this activity has determined that Dr. Levin’s disclosure information poses no bias or conflict to this presentation. </a:t>
            </a:r>
          </a:p>
          <a:p>
            <a:pPr marL="0" indent="0">
              <a:spcBef>
                <a:spcPct val="0"/>
              </a:spcBef>
              <a:buFont typeface="Arial" pitchFamily="34" charset="0"/>
              <a:buNone/>
            </a:pPr>
            <a:r>
              <a:rPr lang="en-US" altLang="en-US" sz="1400" smtClean="0">
                <a:ea typeface="Calibri" pitchFamily="34" charset="0"/>
                <a:cs typeface="Times New Roman" pitchFamily="18" charset="0"/>
              </a:rPr>
              <a:t>  </a:t>
            </a:r>
            <a:endParaRPr lang="en-US" altLang="en-US" sz="1200" smtClean="0">
              <a:ea typeface="Calibri" pitchFamily="34" charset="0"/>
              <a:cs typeface="Times New Roman" pitchFamily="18" charset="0"/>
            </a:endParaRPr>
          </a:p>
          <a:p>
            <a:pPr marL="0" indent="0">
              <a:spcBef>
                <a:spcPct val="0"/>
              </a:spcBef>
              <a:buFont typeface="Arial" pitchFamily="34" charset="0"/>
              <a:buNone/>
            </a:pPr>
            <a:r>
              <a:rPr lang="en-US" altLang="en-US" sz="1200" smtClean="0">
                <a:ea typeface="Calibri" pitchFamily="34" charset="0"/>
                <a:cs typeface="Times New Roman" pitchFamily="18" charset="0"/>
              </a:rPr>
              <a:t>All faculty have been advised that any recommendations involving clinical medicine must be based on evidence that is accepted within the profession of medicine as adequate justification for their indications and contraindications in the care of patients.  All scientific research referred to, reported, or used in the presentation must conform to the generally accepted standards of experimental design, data collection, and analysis. Speakers must inform the learners if their presentation will include discussion of unlabeled/investigational use of commercial products.</a:t>
            </a:r>
          </a:p>
        </p:txBody>
      </p:sp>
    </p:spTree>
    <p:extLst>
      <p:ext uri="{BB962C8B-B14F-4D97-AF65-F5344CB8AC3E}">
        <p14:creationId xmlns:p14="http://schemas.microsoft.com/office/powerpoint/2010/main" val="12598013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28600" y="76200"/>
            <a:ext cx="8534400" cy="1447800"/>
          </a:xfrm>
        </p:spPr>
        <p:txBody>
          <a:bodyPr/>
          <a:lstStyle/>
          <a:p>
            <a:pPr defTabSz="847289" eaLnBrk="1" hangingPunct="1">
              <a:defRPr/>
            </a:pPr>
            <a:r>
              <a:rPr lang="en-US" altLang="en-US" dirty="0" smtClean="0">
                <a:solidFill>
                  <a:schemeClr val="bg1">
                    <a:lumMod val="50000"/>
                  </a:schemeClr>
                </a:solidFill>
                <a:ea typeface="ＭＳ Ｐゴシック" charset="-128"/>
                <a:cs typeface="+mj-cs"/>
              </a:rPr>
              <a:t>BMC Collaborative Care Model</a:t>
            </a:r>
            <a:br>
              <a:rPr lang="en-US" altLang="en-US" dirty="0" smtClean="0">
                <a:solidFill>
                  <a:schemeClr val="bg1">
                    <a:lumMod val="50000"/>
                  </a:schemeClr>
                </a:solidFill>
                <a:ea typeface="ＭＳ Ｐゴシック" charset="-128"/>
                <a:cs typeface="+mj-cs"/>
              </a:rPr>
            </a:br>
            <a:r>
              <a:rPr lang="en-US" altLang="en-US" dirty="0" smtClean="0">
                <a:solidFill>
                  <a:schemeClr val="bg1">
                    <a:lumMod val="50000"/>
                  </a:schemeClr>
                </a:solidFill>
                <a:ea typeface="ＭＳ Ｐゴシック" charset="-128"/>
                <a:cs typeface="+mj-cs"/>
              </a:rPr>
              <a:t>Conclusions</a:t>
            </a:r>
          </a:p>
        </p:txBody>
      </p:sp>
      <p:sp>
        <p:nvSpPr>
          <p:cNvPr id="67587" name="Rectangle 3"/>
          <p:cNvSpPr>
            <a:spLocks noGrp="1" noChangeArrowheads="1"/>
          </p:cNvSpPr>
          <p:nvPr>
            <p:ph type="body" idx="1"/>
          </p:nvPr>
        </p:nvSpPr>
        <p:spPr>
          <a:xfrm>
            <a:off x="228600" y="1600200"/>
            <a:ext cx="8534400" cy="4724400"/>
          </a:xfrm>
        </p:spPr>
        <p:txBody>
          <a:bodyPr>
            <a:normAutofit lnSpcReduction="10000"/>
          </a:bodyPr>
          <a:lstStyle/>
          <a:p>
            <a:pPr marL="317734" indent="-317734" defTabSz="847289" eaLnBrk="1" hangingPunct="1">
              <a:spcBef>
                <a:spcPct val="30000"/>
              </a:spcBef>
              <a:buFont typeface="Arial" charset="0"/>
              <a:buChar char="•"/>
              <a:defRPr/>
            </a:pPr>
            <a:r>
              <a:rPr lang="en-US" altLang="en-US" dirty="0" smtClean="0">
                <a:ea typeface="ＭＳ Ｐゴシック" charset="-128"/>
                <a:cs typeface="+mn-cs"/>
              </a:rPr>
              <a:t>Patient-level outcomes comparable to physician-centered approaches</a:t>
            </a:r>
          </a:p>
          <a:p>
            <a:pPr marL="317734" indent="-317734" defTabSz="847289" eaLnBrk="1" hangingPunct="1">
              <a:spcBef>
                <a:spcPct val="30000"/>
              </a:spcBef>
              <a:buFont typeface="Arial" charset="0"/>
              <a:buChar char="•"/>
              <a:defRPr/>
            </a:pPr>
            <a:r>
              <a:rPr lang="en-US" altLang="en-US" dirty="0" smtClean="0">
                <a:ea typeface="ＭＳ Ｐゴシック" charset="-128"/>
                <a:cs typeface="+mn-cs"/>
              </a:rPr>
              <a:t>Allows efficient use of physician time to focus on patient management (e.g., dose adjustments, maintenance </a:t>
            </a:r>
            <a:r>
              <a:rPr lang="en-US" altLang="en-US" dirty="0" err="1" smtClean="0">
                <a:ea typeface="ＭＳ Ｐゴシック" charset="-128"/>
                <a:cs typeface="+mn-cs"/>
              </a:rPr>
              <a:t>vs</a:t>
            </a:r>
            <a:r>
              <a:rPr lang="en-US" altLang="en-US" dirty="0" smtClean="0">
                <a:ea typeface="ＭＳ Ｐゴシック" charset="-128"/>
                <a:cs typeface="+mn-cs"/>
              </a:rPr>
              <a:t> taper)</a:t>
            </a:r>
          </a:p>
          <a:p>
            <a:pPr marL="689291" lvl="1" indent="-263910" defTabSz="847289" eaLnBrk="1" hangingPunct="1">
              <a:spcBef>
                <a:spcPct val="30000"/>
              </a:spcBef>
              <a:buFont typeface="Wingdings" panose="05000000000000000000" pitchFamily="2" charset="2"/>
              <a:buChar char="§"/>
              <a:defRPr/>
            </a:pPr>
            <a:r>
              <a:rPr lang="en-US" altLang="en-US" dirty="0" smtClean="0">
                <a:ea typeface="ＭＳ Ｐゴシック" charset="-128"/>
              </a:rPr>
              <a:t>Allowed physicians to managed &gt; numbers of patients due to support of NCM</a:t>
            </a:r>
          </a:p>
          <a:p>
            <a:pPr marL="317734" indent="-317734" defTabSz="847289" eaLnBrk="1" hangingPunct="1">
              <a:spcBef>
                <a:spcPct val="30000"/>
              </a:spcBef>
              <a:buFont typeface="Arial" charset="0"/>
              <a:buChar char="•"/>
              <a:defRPr/>
            </a:pPr>
            <a:r>
              <a:rPr lang="en-US" altLang="en-US" dirty="0" smtClean="0">
                <a:ea typeface="ＭＳ Ｐゴシック" charset="-128"/>
                <a:cs typeface="+mn-cs"/>
              </a:rPr>
              <a:t>Improved access to OBOT and daily management of complex psychosocial needs (e.g., housing, employment, health insurance)</a:t>
            </a:r>
          </a:p>
          <a:p>
            <a:pPr marL="317734" indent="-317734" defTabSz="847289" eaLnBrk="1" hangingPunct="1">
              <a:spcBef>
                <a:spcPct val="30000"/>
              </a:spcBef>
              <a:buFont typeface="Arial" charset="0"/>
              <a:buChar char="•"/>
              <a:defRPr/>
            </a:pPr>
            <a:r>
              <a:rPr lang="en-US" altLang="en-US" dirty="0" smtClean="0">
                <a:ea typeface="ＭＳ Ｐゴシック" charset="-128"/>
                <a:cs typeface="+mn-cs"/>
              </a:rPr>
              <a:t>Open communication between NCM and addiction counselors improved compliance</a:t>
            </a:r>
          </a:p>
        </p:txBody>
      </p:sp>
      <p:sp>
        <p:nvSpPr>
          <p:cNvPr id="59395" name="Text Box 4"/>
          <p:cNvSpPr txBox="1">
            <a:spLocks noChangeArrowheads="1"/>
          </p:cNvSpPr>
          <p:nvPr/>
        </p:nvSpPr>
        <p:spPr bwMode="auto">
          <a:xfrm>
            <a:off x="228600" y="6324600"/>
            <a:ext cx="3000375" cy="336550"/>
          </a:xfrm>
          <a:prstGeom prst="rect">
            <a:avLst/>
          </a:prstGeom>
          <a:noFill/>
          <a:ln w="9525">
            <a:noFill/>
            <a:miter lim="800000"/>
            <a:headEnd/>
            <a:tailEnd/>
          </a:ln>
        </p:spPr>
        <p:txBody>
          <a:bodyPr wrap="none">
            <a:prstTxWarp prst="textNoShape">
              <a:avLst/>
            </a:prstTxWarp>
            <a:spAutoFit/>
          </a:bodyPr>
          <a:lstStyle/>
          <a:p>
            <a:r>
              <a:rPr lang="en-US" sz="1600" dirty="0">
                <a:solidFill>
                  <a:srgbClr val="512C5A"/>
                </a:solidFill>
                <a:latin typeface="Arial Narrow" pitchFamily="84" charset="0"/>
                <a:ea typeface="ＭＳ Ｐゴシック" pitchFamily="84" charset="-128"/>
                <a:cs typeface="ＭＳ Ｐゴシック" pitchFamily="84" charset="-128"/>
              </a:rPr>
              <a:t>Alford DP et al. Arch Intern Med. 2011</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1412776"/>
            <a:ext cx="9144000" cy="4530824"/>
          </a:xfrm>
          <a:solidFill>
            <a:srgbClr val="54BABA"/>
          </a:solidFill>
          <a:extLst/>
        </p:spPr>
        <p:txBody>
          <a:bodyPr/>
          <a:lstStyle/>
          <a:p>
            <a:pPr defTabSz="847289" eaLnBrk="1" hangingPunct="1">
              <a:defRPr/>
            </a:pPr>
            <a:r>
              <a:rPr lang="en-US" sz="5400" dirty="0">
                <a:solidFill>
                  <a:schemeClr val="tx2">
                    <a:lumMod val="50000"/>
                  </a:schemeClr>
                </a:solidFill>
                <a:ea typeface="+mj-ea"/>
                <a:cs typeface="+mj-cs"/>
              </a:rPr>
              <a:t>MA STATE OBOT B: Nurse Care Manager Model </a:t>
            </a:r>
            <a:r>
              <a:rPr lang="en-US" sz="5400" dirty="0" smtClean="0">
                <a:solidFill>
                  <a:schemeClr val="tx2">
                    <a:lumMod val="50000"/>
                  </a:schemeClr>
                </a:solidFill>
                <a:ea typeface="+mj-ea"/>
                <a:cs typeface="+mj-cs"/>
              </a:rPr>
              <a:t>in FQHCs</a:t>
            </a:r>
            <a:r>
              <a:rPr lang="en-US" sz="5400" dirty="0" smtClean="0">
                <a:ln>
                  <a:solidFill>
                    <a:schemeClr val="accent1">
                      <a:lumMod val="20000"/>
                      <a:lumOff val="80000"/>
                    </a:schemeClr>
                  </a:solidFill>
                </a:ln>
                <a:solidFill>
                  <a:schemeClr val="tx2">
                    <a:lumMod val="50000"/>
                  </a:schemeClr>
                </a:solidFill>
                <a:ea typeface="+mj-ea"/>
                <a:cs typeface="+mj-cs"/>
              </a:rPr>
              <a:t/>
            </a:r>
            <a:br>
              <a:rPr lang="en-US" sz="5400" dirty="0" smtClean="0">
                <a:ln>
                  <a:solidFill>
                    <a:schemeClr val="accent1">
                      <a:lumMod val="20000"/>
                      <a:lumOff val="80000"/>
                    </a:schemeClr>
                  </a:solidFill>
                </a:ln>
                <a:solidFill>
                  <a:schemeClr val="tx2">
                    <a:lumMod val="50000"/>
                  </a:schemeClr>
                </a:solidFill>
                <a:ea typeface="+mj-ea"/>
                <a:cs typeface="+mj-cs"/>
              </a:rPr>
            </a:br>
            <a:endParaRPr lang="en-US" sz="5400" dirty="0">
              <a:ln>
                <a:solidFill>
                  <a:schemeClr val="accent1">
                    <a:lumMod val="20000"/>
                    <a:lumOff val="80000"/>
                  </a:schemeClr>
                </a:solidFill>
              </a:ln>
              <a:solidFill>
                <a:schemeClr val="tx2">
                  <a:lumMod val="50000"/>
                </a:schemeClr>
              </a:solidFill>
              <a:ea typeface="+mj-ea"/>
              <a:cs typeface="+mj-cs"/>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idx="4294967295"/>
          </p:nvPr>
        </p:nvSpPr>
        <p:spPr>
          <a:xfrm>
            <a:off x="0" y="38100"/>
            <a:ext cx="9144000" cy="1333500"/>
          </a:xfrm>
          <a:extLst/>
        </p:spPr>
        <p:txBody>
          <a:bodyPr/>
          <a:lstStyle/>
          <a:p>
            <a:pPr defTabSz="847289" eaLnBrk="1" hangingPunct="1">
              <a:defRPr/>
            </a:pPr>
            <a:r>
              <a:rPr lang="en-US" altLang="en-US" sz="3000" dirty="0" smtClean="0">
                <a:solidFill>
                  <a:schemeClr val="bg1">
                    <a:lumMod val="50000"/>
                  </a:schemeClr>
                </a:solidFill>
                <a:ea typeface="+mj-ea"/>
                <a:cs typeface="+mj-cs"/>
              </a:rPr>
              <a:t>State Initiative Project Goals in Federally Qualified Health Centers FQHCs</a:t>
            </a:r>
            <a:endParaRPr lang="en-US" altLang="en-US" sz="3000" dirty="0">
              <a:solidFill>
                <a:schemeClr val="bg1">
                  <a:lumMod val="50000"/>
                </a:schemeClr>
              </a:solidFill>
              <a:ea typeface="+mj-ea"/>
              <a:cs typeface="+mj-cs"/>
            </a:endParaRPr>
          </a:p>
        </p:txBody>
      </p:sp>
      <p:sp>
        <p:nvSpPr>
          <p:cNvPr id="52226" name="Rectangle 3"/>
          <p:cNvSpPr>
            <a:spLocks noGrp="1" noChangeArrowheads="1"/>
          </p:cNvSpPr>
          <p:nvPr>
            <p:ph type="body" idx="4294967295"/>
          </p:nvPr>
        </p:nvSpPr>
        <p:spPr>
          <a:xfrm>
            <a:off x="457200" y="1752600"/>
            <a:ext cx="8229600" cy="4373563"/>
          </a:xfrm>
          <a:extLst/>
        </p:spPr>
        <p:txBody>
          <a:bodyPr>
            <a:normAutofit lnSpcReduction="10000"/>
          </a:bodyPr>
          <a:lstStyle/>
          <a:p>
            <a:pPr marL="317734" indent="-317734" defTabSz="847289" eaLnBrk="1" hangingPunct="1">
              <a:lnSpc>
                <a:spcPct val="90000"/>
              </a:lnSpc>
              <a:buFont typeface="Arial" charset="0"/>
              <a:buChar char="•"/>
              <a:defRPr/>
            </a:pPr>
            <a:r>
              <a:rPr lang="en-US" altLang="en-US" dirty="0">
                <a:ea typeface="+mn-ea"/>
                <a:cs typeface="+mn-cs"/>
              </a:rPr>
              <a:t>Treatment expansion and access to buprenorphine</a:t>
            </a:r>
          </a:p>
          <a:p>
            <a:pPr marL="317734" indent="-317734" defTabSz="847289" eaLnBrk="1" hangingPunct="1">
              <a:lnSpc>
                <a:spcPct val="90000"/>
              </a:lnSpc>
              <a:buFont typeface="Arial" charset="0"/>
              <a:buChar char="•"/>
              <a:defRPr/>
            </a:pPr>
            <a:r>
              <a:rPr lang="en-US" altLang="en-US" dirty="0">
                <a:ea typeface="+mn-ea"/>
                <a:cs typeface="+mn-cs"/>
              </a:rPr>
              <a:t>Create a model for the effective delivery of buprenorphine </a:t>
            </a:r>
            <a:r>
              <a:rPr lang="en-US" altLang="en-US" dirty="0" smtClean="0">
                <a:ea typeface="+mn-ea"/>
                <a:cs typeface="+mn-cs"/>
              </a:rPr>
              <a:t>services:</a:t>
            </a:r>
          </a:p>
          <a:p>
            <a:pPr marL="689291" lvl="1" indent="-263910" defTabSz="847289" eaLnBrk="1" hangingPunct="1">
              <a:lnSpc>
                <a:spcPct val="90000"/>
              </a:lnSpc>
              <a:buFont typeface="Wingdings" panose="05000000000000000000" pitchFamily="2" charset="2"/>
              <a:buChar char="§"/>
              <a:defRPr/>
            </a:pPr>
            <a:r>
              <a:rPr lang="en-US" altLang="en-US" dirty="0" smtClean="0">
                <a:ea typeface="+mn-ea"/>
              </a:rPr>
              <a:t> Modeled after BMCs Nurse care manager program</a:t>
            </a:r>
            <a:endParaRPr lang="en-US" altLang="en-US" dirty="0">
              <a:ea typeface="+mn-ea"/>
            </a:endParaRPr>
          </a:p>
          <a:p>
            <a:pPr marL="317734" indent="-317734" defTabSz="847289" eaLnBrk="1" hangingPunct="1">
              <a:lnSpc>
                <a:spcPct val="90000"/>
              </a:lnSpc>
              <a:buFont typeface="Arial" charset="0"/>
              <a:buChar char="•"/>
              <a:defRPr/>
            </a:pPr>
            <a:r>
              <a:rPr lang="en-US" altLang="en-US" dirty="0">
                <a:ea typeface="+mn-ea"/>
                <a:cs typeface="+mn-cs"/>
              </a:rPr>
              <a:t>Integrate addiction treatment into primary care settings</a:t>
            </a:r>
          </a:p>
          <a:p>
            <a:pPr marL="317734" indent="-317734" defTabSz="847289" eaLnBrk="1" hangingPunct="1">
              <a:lnSpc>
                <a:spcPct val="90000"/>
              </a:lnSpc>
              <a:buFont typeface="Arial" charset="0"/>
              <a:buChar char="•"/>
              <a:defRPr/>
            </a:pPr>
            <a:r>
              <a:rPr lang="en-US" altLang="en-US" dirty="0">
                <a:ea typeface="+mn-ea"/>
                <a:cs typeface="+mn-cs"/>
              </a:rPr>
              <a:t>Increase the number of MD’s with waivers</a:t>
            </a:r>
          </a:p>
          <a:p>
            <a:pPr marL="317734" indent="-317734" defTabSz="847289" eaLnBrk="1" hangingPunct="1">
              <a:lnSpc>
                <a:spcPct val="90000"/>
              </a:lnSpc>
              <a:buFont typeface="Arial" charset="0"/>
              <a:buChar char="•"/>
              <a:defRPr/>
            </a:pPr>
            <a:r>
              <a:rPr lang="en-US" altLang="en-US" dirty="0">
                <a:ea typeface="+mn-ea"/>
                <a:cs typeface="+mn-cs"/>
              </a:rPr>
              <a:t>Increase the number of individuals treated for </a:t>
            </a:r>
            <a:r>
              <a:rPr lang="en-US" altLang="en-US" dirty="0" smtClean="0">
                <a:ea typeface="+mn-ea"/>
                <a:cs typeface="+mn-cs"/>
              </a:rPr>
              <a:t>opioid </a:t>
            </a:r>
            <a:r>
              <a:rPr lang="en-US" altLang="en-US" dirty="0">
                <a:ea typeface="+mn-ea"/>
                <a:cs typeface="+mn-cs"/>
              </a:rPr>
              <a:t>addiction</a:t>
            </a:r>
          </a:p>
          <a:p>
            <a:pPr marL="317734" indent="-317734" defTabSz="847289" eaLnBrk="1" hangingPunct="1">
              <a:lnSpc>
                <a:spcPct val="90000"/>
              </a:lnSpc>
              <a:buFont typeface="Arial" charset="0"/>
              <a:buChar char="•"/>
              <a:defRPr/>
            </a:pPr>
            <a:r>
              <a:rPr lang="en-US" altLang="en-US" dirty="0">
                <a:ea typeface="+mn-ea"/>
                <a:cs typeface="+mn-cs"/>
              </a:rPr>
              <a:t>Focus on high risk areas, homeless individuals and pregnant </a:t>
            </a:r>
            <a:r>
              <a:rPr lang="en-US" altLang="en-US" dirty="0" smtClean="0">
                <a:ea typeface="+mn-ea"/>
                <a:cs typeface="+mn-cs"/>
              </a:rPr>
              <a:t>women, Latino, African American</a:t>
            </a:r>
            <a:endParaRPr lang="en-US" altLang="en-US" dirty="0">
              <a:ea typeface="+mn-ea"/>
              <a:cs typeface="+mn-cs"/>
            </a:endParaRPr>
          </a:p>
          <a:p>
            <a:pPr marL="317734" indent="-317734" defTabSz="847289" eaLnBrk="1" hangingPunct="1">
              <a:lnSpc>
                <a:spcPct val="90000"/>
              </a:lnSpc>
              <a:buFont typeface="Arial" charset="0"/>
              <a:buChar char="•"/>
              <a:defRPr/>
            </a:pPr>
            <a:r>
              <a:rPr lang="en-US" altLang="en-US" dirty="0">
                <a:ea typeface="+mn-ea"/>
                <a:cs typeface="+mn-cs"/>
              </a:rPr>
              <a:t>Collect </a:t>
            </a:r>
            <a:r>
              <a:rPr lang="en-US" altLang="en-US" dirty="0" smtClean="0">
                <a:ea typeface="+mn-ea"/>
                <a:cs typeface="+mn-cs"/>
              </a:rPr>
              <a:t>and analysis data</a:t>
            </a:r>
            <a:endParaRPr lang="en-US" altLang="en-US" dirty="0">
              <a:ea typeface="+mn-ea"/>
              <a:cs typeface="+mn-cs"/>
            </a:endParaRPr>
          </a:p>
          <a:p>
            <a:pPr marL="317734" indent="-317734" defTabSz="847289" eaLnBrk="1" hangingPunct="1">
              <a:lnSpc>
                <a:spcPct val="90000"/>
              </a:lnSpc>
              <a:buFont typeface="Arial" charset="0"/>
              <a:buChar char="•"/>
              <a:defRPr/>
            </a:pPr>
            <a:r>
              <a:rPr lang="en-US" altLang="en-US" dirty="0">
                <a:ea typeface="+mn-ea"/>
                <a:cs typeface="+mn-cs"/>
              </a:rPr>
              <a:t>Sustainability of project after funding ends</a:t>
            </a:r>
          </a:p>
        </p:txBody>
      </p:sp>
      <p:sp>
        <p:nvSpPr>
          <p:cNvPr id="62467" name="TextBox 1"/>
          <p:cNvSpPr txBox="1">
            <a:spLocks noChangeArrowheads="1"/>
          </p:cNvSpPr>
          <p:nvPr/>
        </p:nvSpPr>
        <p:spPr bwMode="auto">
          <a:xfrm>
            <a:off x="152400" y="6324600"/>
            <a:ext cx="3963988" cy="668338"/>
          </a:xfrm>
          <a:prstGeom prst="rect">
            <a:avLst/>
          </a:prstGeom>
          <a:noFill/>
          <a:ln w="9525">
            <a:noFill/>
            <a:miter lim="800000"/>
            <a:headEnd/>
            <a:tailEnd/>
          </a:ln>
        </p:spPr>
        <p:txBody>
          <a:bodyPr>
            <a:prstTxWarp prst="textNoShape">
              <a:avLst/>
            </a:prstTxWarp>
            <a:spAutoFit/>
          </a:bodyPr>
          <a:lstStyle/>
          <a:p>
            <a:pPr>
              <a:lnSpc>
                <a:spcPct val="90000"/>
              </a:lnSpc>
            </a:pPr>
            <a:r>
              <a:rPr lang="en-US" dirty="0">
                <a:solidFill>
                  <a:srgbClr val="512C5A"/>
                </a:solidFill>
                <a:ea typeface="ＭＳ Ｐゴシック" pitchFamily="84" charset="-128"/>
                <a:cs typeface="ＭＳ Ｐゴシック" pitchFamily="84" charset="-128"/>
              </a:rPr>
              <a:t>MA Department of Public Health Bureau of </a:t>
            </a:r>
          </a:p>
          <a:p>
            <a:pPr>
              <a:lnSpc>
                <a:spcPct val="90000"/>
              </a:lnSpc>
            </a:pPr>
            <a:r>
              <a:rPr lang="en-US" dirty="0">
                <a:solidFill>
                  <a:srgbClr val="512C5A"/>
                </a:solidFill>
                <a:ea typeface="ＭＳ Ｐゴシック" pitchFamily="84" charset="-128"/>
                <a:cs typeface="ＭＳ Ｐゴシック" pitchFamily="84" charset="-128"/>
              </a:rPr>
              <a:t>Substance Abuse Services 2007</a:t>
            </a:r>
          </a:p>
          <a:p>
            <a:pPr>
              <a:lnSpc>
                <a:spcPct val="90000"/>
              </a:lnSpc>
            </a:pPr>
            <a:endParaRPr lang="en-US" dirty="0">
              <a:solidFill>
                <a:srgbClr val="512C5A"/>
              </a:solidFill>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121568"/>
            <a:ext cx="9144000" cy="1219200"/>
          </a:xfrm>
        </p:spPr>
        <p:txBody>
          <a:bodyPr/>
          <a:lstStyle/>
          <a:p>
            <a:pPr defTabSz="847289" eaLnBrk="1" hangingPunct="1">
              <a:defRPr/>
            </a:pPr>
            <a:r>
              <a:rPr lang="en-US" altLang="en-US" sz="3000" dirty="0" smtClean="0">
                <a:solidFill>
                  <a:schemeClr val="bg1">
                    <a:lumMod val="50000"/>
                  </a:schemeClr>
                </a:solidFill>
                <a:ea typeface="+mj-ea"/>
                <a:cs typeface="+mj-cs"/>
              </a:rPr>
              <a:t>MA Department of Public Health Bureau of Substance Abuse Services Released two RFR’s: In Response to Unmet Need</a:t>
            </a:r>
          </a:p>
        </p:txBody>
      </p:sp>
      <p:sp>
        <p:nvSpPr>
          <p:cNvPr id="11267" name="Content Placeholder 2"/>
          <p:cNvSpPr>
            <a:spLocks noGrp="1"/>
          </p:cNvSpPr>
          <p:nvPr>
            <p:ph idx="1"/>
          </p:nvPr>
        </p:nvSpPr>
        <p:spPr>
          <a:xfrm>
            <a:off x="152400" y="1676400"/>
            <a:ext cx="8382000" cy="4267200"/>
          </a:xfrm>
        </p:spPr>
        <p:txBody>
          <a:bodyPr>
            <a:normAutofit fontScale="92500" lnSpcReduction="10000"/>
          </a:bodyPr>
          <a:lstStyle/>
          <a:p>
            <a:pPr defTabSz="847289" eaLnBrk="1" hangingPunct="1">
              <a:buFont typeface="Arial" panose="020B0604020202020204" pitchFamily="34" charset="0"/>
              <a:buChar char="•"/>
              <a:defRPr/>
            </a:pPr>
            <a:endParaRPr lang="en-US" altLang="en-US" sz="2000" dirty="0" smtClean="0">
              <a:ea typeface="+mn-ea"/>
              <a:cs typeface="+mn-cs"/>
            </a:endParaRPr>
          </a:p>
          <a:p>
            <a:pPr marL="768281" lvl="1" indent="-342900" defTabSz="847289" eaLnBrk="1" hangingPunct="1">
              <a:lnSpc>
                <a:spcPct val="90000"/>
              </a:lnSpc>
              <a:buFont typeface="Arial" panose="020B0604020202020204" pitchFamily="34" charset="0"/>
              <a:buChar char="•"/>
              <a:defRPr/>
            </a:pPr>
            <a:r>
              <a:rPr lang="en-US" altLang="en-US" sz="2000" dirty="0" smtClean="0">
                <a:ea typeface="+mn-ea"/>
              </a:rPr>
              <a:t>Funding for a Nurse Care Manager Model in all  Community Health Centers (CHC) in the state who submitted responses to RFR</a:t>
            </a:r>
          </a:p>
          <a:p>
            <a:pPr defTabSz="847289" eaLnBrk="1" hangingPunct="1">
              <a:lnSpc>
                <a:spcPct val="90000"/>
              </a:lnSpc>
              <a:buFont typeface="Arial" panose="020B0604020202020204" pitchFamily="34" charset="0"/>
              <a:buChar char="•"/>
              <a:defRPr/>
            </a:pPr>
            <a:endParaRPr lang="en-US" altLang="en-US" sz="2000" dirty="0" smtClean="0">
              <a:ea typeface="+mn-ea"/>
              <a:cs typeface="+mn-cs"/>
            </a:endParaRPr>
          </a:p>
          <a:p>
            <a:pPr lvl="1" defTabSz="847289" eaLnBrk="1" hangingPunct="1">
              <a:lnSpc>
                <a:spcPct val="90000"/>
              </a:lnSpc>
              <a:buFont typeface="Arial" panose="020B0604020202020204" pitchFamily="34" charset="0"/>
              <a:buChar char="•"/>
              <a:defRPr/>
            </a:pPr>
            <a:r>
              <a:rPr lang="en-US" altLang="en-US" sz="2000" dirty="0" smtClean="0">
                <a:ea typeface="+mn-ea"/>
                <a:cs typeface="+mn-cs"/>
              </a:rPr>
              <a:t>Required CHC to partner with </a:t>
            </a:r>
            <a:r>
              <a:rPr lang="en-US" altLang="en-US" sz="2000" dirty="0">
                <a:ea typeface="+mn-ea"/>
                <a:cs typeface="+mn-cs"/>
              </a:rPr>
              <a:t> </a:t>
            </a:r>
            <a:r>
              <a:rPr lang="en-US" altLang="en-US" sz="2000" dirty="0" smtClean="0">
                <a:ea typeface="+mn-ea"/>
                <a:cs typeface="+mn-cs"/>
              </a:rPr>
              <a:t>addictions counseling service providers</a:t>
            </a:r>
          </a:p>
          <a:p>
            <a:pPr marL="1190190" lvl="2" defTabSz="847289" eaLnBrk="1" hangingPunct="1">
              <a:lnSpc>
                <a:spcPct val="90000"/>
              </a:lnSpc>
              <a:buFont typeface="Arial" panose="020B0604020202020204" pitchFamily="34" charset="0"/>
              <a:buChar char="•"/>
              <a:defRPr/>
            </a:pPr>
            <a:endParaRPr lang="en-US" altLang="en-US" sz="2000" dirty="0" smtClean="0">
              <a:ea typeface="+mn-ea"/>
            </a:endParaRPr>
          </a:p>
          <a:p>
            <a:pPr marL="768281" lvl="1" indent="-342900" defTabSz="847289" eaLnBrk="1" hangingPunct="1">
              <a:lnSpc>
                <a:spcPct val="90000"/>
              </a:lnSpc>
              <a:buFont typeface="Arial" panose="020B0604020202020204" pitchFamily="34" charset="0"/>
              <a:buChar char="•"/>
              <a:defRPr/>
            </a:pPr>
            <a:r>
              <a:rPr lang="en-US" altLang="en-US" sz="2000" dirty="0" smtClean="0">
                <a:ea typeface="+mn-ea"/>
              </a:rPr>
              <a:t>Funding for training and technical assistance to the CHC OBOT’s and to all nonprofit providers interested in providing OBOT or needing support/consult</a:t>
            </a:r>
          </a:p>
          <a:p>
            <a:pPr marL="768281" lvl="1" indent="-342900" defTabSz="847289" eaLnBrk="1" hangingPunct="1">
              <a:lnSpc>
                <a:spcPct val="90000"/>
              </a:lnSpc>
              <a:buFont typeface="Arial" panose="020B0604020202020204" pitchFamily="34" charset="0"/>
              <a:buChar char="•"/>
              <a:defRPr/>
            </a:pPr>
            <a:endParaRPr lang="en-US" altLang="en-US" sz="2000" dirty="0" smtClean="0">
              <a:ea typeface="+mn-ea"/>
            </a:endParaRPr>
          </a:p>
          <a:p>
            <a:pPr marL="768281" lvl="1" indent="-342900" defTabSz="847289" eaLnBrk="1" hangingPunct="1">
              <a:lnSpc>
                <a:spcPct val="90000"/>
              </a:lnSpc>
              <a:buFont typeface="Arial" panose="020B0604020202020204" pitchFamily="34" charset="0"/>
              <a:buChar char="•"/>
              <a:defRPr/>
            </a:pPr>
            <a:r>
              <a:rPr lang="en-US" altLang="en-US" sz="2000" dirty="0" smtClean="0">
                <a:ea typeface="+mn-ea"/>
              </a:rPr>
              <a:t>Funding awarded for 3 years with an 8/07 start date, renewable for a total of 7 years and has since been extended using Block grant and state funds</a:t>
            </a:r>
          </a:p>
          <a:p>
            <a:pPr marL="768281" lvl="1" indent="-342900" defTabSz="847289" eaLnBrk="1" hangingPunct="1">
              <a:lnSpc>
                <a:spcPct val="90000"/>
              </a:lnSpc>
              <a:buFont typeface="Arial" panose="020B0604020202020204" pitchFamily="34" charset="0"/>
              <a:buChar char="•"/>
              <a:defRPr/>
            </a:pPr>
            <a:endParaRPr lang="en-US" altLang="en-US" sz="2000" dirty="0" smtClean="0">
              <a:ea typeface="+mn-ea"/>
            </a:endParaRPr>
          </a:p>
          <a:p>
            <a:pPr marL="768281" lvl="1" indent="-342900" defTabSz="847289" eaLnBrk="1" hangingPunct="1">
              <a:lnSpc>
                <a:spcPct val="90000"/>
              </a:lnSpc>
              <a:buFont typeface="Arial" panose="020B0604020202020204" pitchFamily="34" charset="0"/>
              <a:buChar char="•"/>
              <a:defRPr/>
            </a:pPr>
            <a:r>
              <a:rPr lang="en-US" altLang="en-US" sz="2000" dirty="0" smtClean="0">
                <a:ea typeface="+mn-ea"/>
              </a:rPr>
              <a:t>Modeled after Boston Medical Centers Nurse Care Manager Model</a:t>
            </a:r>
          </a:p>
          <a:p>
            <a:pPr defTabSz="847289" eaLnBrk="1" hangingPunct="1">
              <a:buFont typeface="Arial" panose="020B0604020202020204" pitchFamily="34" charset="0"/>
              <a:buChar char="•"/>
              <a:defRPr/>
            </a:pPr>
            <a:endParaRPr lang="en-US" altLang="en-US" dirty="0" smtClean="0">
              <a:ea typeface="+mn-ea"/>
              <a:cs typeface="+mn-cs"/>
            </a:endParaRPr>
          </a:p>
          <a:p>
            <a:pPr defTabSz="847289" eaLnBrk="1" hangingPunct="1">
              <a:lnSpc>
                <a:spcPct val="90000"/>
              </a:lnSpc>
              <a:buFont typeface="Arial" panose="020B0604020202020204" pitchFamily="34" charset="0"/>
              <a:buChar char="•"/>
              <a:defRPr/>
            </a:pPr>
            <a:endParaRPr lang="en-US" altLang="en-US" sz="2000" dirty="0">
              <a:solidFill>
                <a:srgbClr val="0739D9"/>
              </a:solidFill>
              <a:ea typeface="ＭＳ Ｐゴシック" panose="020B0600070205080204" pitchFamily="34" charset="-128"/>
              <a:cs typeface="+mn-cs"/>
            </a:endParaRPr>
          </a:p>
          <a:p>
            <a:pPr defTabSz="847289" eaLnBrk="1" hangingPunct="1">
              <a:lnSpc>
                <a:spcPct val="90000"/>
              </a:lnSpc>
              <a:buFont typeface="Arial" panose="020B0604020202020204" pitchFamily="34" charset="0"/>
              <a:buChar char="•"/>
              <a:defRPr/>
            </a:pPr>
            <a:endParaRPr lang="en-US" altLang="en-US" sz="2000" dirty="0" smtClean="0">
              <a:solidFill>
                <a:srgbClr val="0739D9"/>
              </a:solidFill>
              <a:ea typeface="ＭＳ Ｐゴシック" panose="020B0600070205080204" pitchFamily="34" charset="-128"/>
              <a:cs typeface="+mn-cs"/>
            </a:endParaRPr>
          </a:p>
          <a:p>
            <a:pPr defTabSz="847289" eaLnBrk="1" hangingPunct="1">
              <a:lnSpc>
                <a:spcPct val="90000"/>
              </a:lnSpc>
              <a:buFont typeface="Arial" panose="020B0604020202020204" pitchFamily="34" charset="0"/>
              <a:buChar char="•"/>
              <a:defRPr/>
            </a:pPr>
            <a:endParaRPr lang="en-US" altLang="en-US" sz="2000" dirty="0">
              <a:solidFill>
                <a:srgbClr val="0739D9"/>
              </a:solidFill>
              <a:ea typeface="ＭＳ Ｐゴシック" panose="020B0600070205080204" pitchFamily="34" charset="-128"/>
              <a:cs typeface="+mn-cs"/>
            </a:endParaRPr>
          </a:p>
          <a:p>
            <a:pPr defTabSz="847289" eaLnBrk="1" hangingPunct="1">
              <a:lnSpc>
                <a:spcPct val="90000"/>
              </a:lnSpc>
              <a:buFont typeface="Arial" panose="020B0604020202020204" pitchFamily="34" charset="0"/>
              <a:buChar char="•"/>
              <a:defRPr/>
            </a:pPr>
            <a:endParaRPr lang="en-US" altLang="en-US" sz="2000" dirty="0" smtClean="0">
              <a:solidFill>
                <a:srgbClr val="0739D9"/>
              </a:solidFill>
              <a:ea typeface="ＭＳ Ｐゴシック" panose="020B0600070205080204" pitchFamily="34" charset="-128"/>
              <a:cs typeface="+mn-cs"/>
            </a:endParaRPr>
          </a:p>
          <a:p>
            <a:pPr defTabSz="847289" eaLnBrk="1" hangingPunct="1">
              <a:lnSpc>
                <a:spcPct val="90000"/>
              </a:lnSpc>
              <a:buFont typeface="Arial" panose="020B0604020202020204" pitchFamily="34" charset="0"/>
              <a:buChar char="•"/>
              <a:defRPr/>
            </a:pPr>
            <a:endParaRPr lang="en-US" altLang="en-US" sz="2000" dirty="0">
              <a:solidFill>
                <a:srgbClr val="0739D9"/>
              </a:solidFill>
              <a:ea typeface="ＭＳ Ｐゴシック" panose="020B0600070205080204" pitchFamily="34" charset="-128"/>
              <a:cs typeface="+mn-cs"/>
            </a:endParaRPr>
          </a:p>
          <a:p>
            <a:pPr defTabSz="847289" eaLnBrk="1" hangingPunct="1">
              <a:buFont typeface="Arial" panose="020B0604020202020204" pitchFamily="34" charset="0"/>
              <a:buChar char="•"/>
              <a:defRPr/>
            </a:pPr>
            <a:endParaRPr lang="en-US" altLang="en-US" sz="2000" dirty="0" smtClean="0">
              <a:ea typeface="+mn-ea"/>
              <a:cs typeface="+mn-cs"/>
            </a:endParaRPr>
          </a:p>
          <a:p>
            <a:pPr defTabSz="847289" eaLnBrk="1" hangingPunct="1">
              <a:buFont typeface="Arial" panose="020B0604020202020204" pitchFamily="34" charset="0"/>
              <a:buChar char="•"/>
              <a:defRPr/>
            </a:pPr>
            <a:endParaRPr lang="en-US" altLang="en-US" dirty="0" smtClean="0">
              <a:ea typeface="+mn-ea"/>
              <a:cs typeface="+mn-cs"/>
            </a:endParaRPr>
          </a:p>
        </p:txBody>
      </p:sp>
      <p:sp>
        <p:nvSpPr>
          <p:cNvPr id="63491" name="TextBox 1"/>
          <p:cNvSpPr txBox="1">
            <a:spLocks noChangeArrowheads="1"/>
          </p:cNvSpPr>
          <p:nvPr/>
        </p:nvSpPr>
        <p:spPr bwMode="auto">
          <a:xfrm>
            <a:off x="296416" y="6019800"/>
            <a:ext cx="4419600" cy="476250"/>
          </a:xfrm>
          <a:prstGeom prst="rect">
            <a:avLst/>
          </a:prstGeom>
          <a:noFill/>
          <a:ln w="9525">
            <a:noFill/>
            <a:miter lim="800000"/>
            <a:headEnd/>
            <a:tailEnd/>
          </a:ln>
        </p:spPr>
        <p:txBody>
          <a:bodyPr>
            <a:prstTxWarp prst="textNoShape">
              <a:avLst/>
            </a:prstTxWarp>
            <a:spAutoFit/>
          </a:bodyPr>
          <a:lstStyle/>
          <a:p>
            <a:pPr>
              <a:lnSpc>
                <a:spcPct val="90000"/>
              </a:lnSpc>
            </a:pPr>
            <a:r>
              <a:rPr lang="en-US" dirty="0">
                <a:solidFill>
                  <a:srgbClr val="512C5A"/>
                </a:solidFill>
                <a:ea typeface="ＭＳ Ｐゴシック" pitchFamily="84" charset="-128"/>
                <a:cs typeface="ＭＳ Ｐゴシック" pitchFamily="84" charset="-128"/>
              </a:rPr>
              <a:t>MA Department of Public Health Bureau of </a:t>
            </a:r>
          </a:p>
          <a:p>
            <a:pPr>
              <a:lnSpc>
                <a:spcPct val="90000"/>
              </a:lnSpc>
            </a:pPr>
            <a:r>
              <a:rPr lang="en-US" dirty="0">
                <a:solidFill>
                  <a:srgbClr val="512C5A"/>
                </a:solidFill>
                <a:ea typeface="ＭＳ Ｐゴシック" pitchFamily="84" charset="-128"/>
                <a:cs typeface="ＭＳ Ｐゴシック" pitchFamily="84" charset="-128"/>
              </a:rPr>
              <a:t>Substance Abuse Services 2007</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0" y="152400"/>
            <a:ext cx="9144000" cy="990600"/>
          </a:xfrm>
        </p:spPr>
        <p:txBody>
          <a:bodyPr/>
          <a:lstStyle/>
          <a:p>
            <a:pPr defTabSz="847289" eaLnBrk="1" hangingPunct="1">
              <a:defRPr/>
            </a:pPr>
            <a:r>
              <a:rPr lang="en-US" altLang="en-US" dirty="0" smtClean="0">
                <a:solidFill>
                  <a:schemeClr val="bg1">
                    <a:lumMod val="50000"/>
                  </a:schemeClr>
                </a:solidFill>
                <a:ea typeface="+mj-ea"/>
                <a:cs typeface="+mj-cs"/>
              </a:rPr>
              <a:t>RFR Funding</a:t>
            </a:r>
          </a:p>
        </p:txBody>
      </p:sp>
      <p:sp>
        <p:nvSpPr>
          <p:cNvPr id="12291" name="Rectangle 3"/>
          <p:cNvSpPr>
            <a:spLocks noGrp="1" noChangeArrowheads="1"/>
          </p:cNvSpPr>
          <p:nvPr>
            <p:ph type="body" idx="1"/>
          </p:nvPr>
        </p:nvSpPr>
        <p:spPr>
          <a:xfrm>
            <a:off x="228600" y="1524000"/>
            <a:ext cx="8763000" cy="4876800"/>
          </a:xfrm>
        </p:spPr>
        <p:txBody>
          <a:bodyPr>
            <a:normAutofit fontScale="92500" lnSpcReduction="20000"/>
          </a:bodyPr>
          <a:lstStyle/>
          <a:p>
            <a:pPr marL="317734" indent="-317734" defTabSz="847289" eaLnBrk="1" hangingPunct="1">
              <a:buFont typeface="Arial" charset="0"/>
              <a:buChar char="•"/>
              <a:defRPr/>
            </a:pPr>
            <a:r>
              <a:rPr lang="en-US" altLang="en-US" sz="1800" dirty="0" smtClean="0">
                <a:ea typeface="+mn-ea"/>
                <a:cs typeface="+mn-cs"/>
              </a:rPr>
              <a:t>$270,000 per year for Technical Assistance: training, booster sessions, quarterly state educational sessions, conference calls, site visits, support staff and admin assistance, support to statewide providers in nonprofits, accountability of grant deliverables.</a:t>
            </a:r>
          </a:p>
          <a:p>
            <a:pPr marL="317734" indent="-317734" defTabSz="847289" eaLnBrk="1" hangingPunct="1">
              <a:buFont typeface="Arial" charset="0"/>
              <a:buChar char="•"/>
              <a:defRPr/>
            </a:pPr>
            <a:endParaRPr lang="en-US" altLang="en-US" sz="1800" dirty="0" smtClean="0">
              <a:ea typeface="+mn-ea"/>
              <a:cs typeface="+mn-cs"/>
            </a:endParaRPr>
          </a:p>
          <a:p>
            <a:pPr marL="317734" indent="-317734" defTabSz="847289" eaLnBrk="1" hangingPunct="1">
              <a:buFont typeface="Arial" charset="0"/>
              <a:buChar char="•"/>
              <a:defRPr/>
            </a:pPr>
            <a:r>
              <a:rPr lang="en-US" altLang="en-US" sz="1800" dirty="0" smtClean="0">
                <a:ea typeface="+mn-ea"/>
                <a:cs typeface="+mn-cs"/>
              </a:rPr>
              <a:t>$100,000 per CHC for Nurse Care Manager</a:t>
            </a:r>
          </a:p>
          <a:p>
            <a:pPr marL="689291" lvl="1" indent="-263910" defTabSz="847289" eaLnBrk="1" hangingPunct="1">
              <a:buFont typeface="Wingdings" panose="05000000000000000000" pitchFamily="2" charset="2"/>
              <a:buChar char="§"/>
              <a:defRPr/>
            </a:pPr>
            <a:r>
              <a:rPr lang="en-US" altLang="en-US" sz="1800" dirty="0" smtClean="0">
                <a:ea typeface="+mn-ea"/>
              </a:rPr>
              <a:t>1 full time RN</a:t>
            </a:r>
          </a:p>
          <a:p>
            <a:pPr marL="689291" lvl="1" indent="-263910" defTabSz="847289" eaLnBrk="1" hangingPunct="1">
              <a:buFont typeface="Wingdings" panose="05000000000000000000" pitchFamily="2" charset="2"/>
              <a:buChar char="§"/>
              <a:defRPr/>
            </a:pPr>
            <a:r>
              <a:rPr lang="en-US" altLang="en-US" sz="1800" dirty="0" smtClean="0">
                <a:ea typeface="+mn-ea"/>
              </a:rPr>
              <a:t>1:100 staff to patient ratio</a:t>
            </a:r>
          </a:p>
          <a:p>
            <a:pPr marL="1190190" lvl="2" defTabSz="847289" eaLnBrk="1" hangingPunct="1">
              <a:buFont typeface="Arial" panose="020B0604020202020204" pitchFamily="34" charset="0"/>
              <a:buChar char="−"/>
              <a:defRPr/>
            </a:pPr>
            <a:r>
              <a:rPr lang="en-US" altLang="en-US" sz="1800" dirty="0">
                <a:ea typeface="+mn-ea"/>
              </a:rPr>
              <a:t>Rolling admission of new patients each week to reach the </a:t>
            </a:r>
            <a:r>
              <a:rPr lang="en-US" altLang="en-US" sz="1800" dirty="0" smtClean="0">
                <a:ea typeface="+mn-ea"/>
              </a:rPr>
              <a:t>100</a:t>
            </a:r>
          </a:p>
          <a:p>
            <a:pPr marL="689291" lvl="1" indent="-263910" defTabSz="847289" eaLnBrk="1" hangingPunct="1">
              <a:buFont typeface="Wingdings" panose="05000000000000000000" pitchFamily="2" charset="2"/>
              <a:buChar char="§"/>
              <a:defRPr/>
            </a:pPr>
            <a:r>
              <a:rPr lang="en-US" altLang="en-US" sz="1800" dirty="0" smtClean="0">
                <a:ea typeface="+mn-ea"/>
              </a:rPr>
              <a:t>1:125 with addition of Medical Assistant in year 4 of the grant, and less funding to support NCM</a:t>
            </a:r>
          </a:p>
          <a:p>
            <a:pPr marL="317734" indent="-317734" defTabSz="847289" eaLnBrk="1" hangingPunct="1">
              <a:buFont typeface="Arial" charset="0"/>
              <a:buChar char="•"/>
              <a:defRPr/>
            </a:pPr>
            <a:r>
              <a:rPr lang="en-US" altLang="en-US" sz="1800" dirty="0" smtClean="0">
                <a:ea typeface="+mn-ea"/>
                <a:cs typeface="+mn-cs"/>
              </a:rPr>
              <a:t>Funding allowed billing for</a:t>
            </a:r>
          </a:p>
          <a:p>
            <a:pPr marL="689291" lvl="1" indent="-263910" defTabSz="847289" eaLnBrk="1" hangingPunct="1">
              <a:buFont typeface="Wingdings" panose="05000000000000000000" pitchFamily="2" charset="2"/>
              <a:buChar char="§"/>
              <a:defRPr/>
            </a:pPr>
            <a:r>
              <a:rPr lang="en-US" altLang="en-US" sz="1800" dirty="0" smtClean="0">
                <a:ea typeface="+mn-ea"/>
              </a:rPr>
              <a:t>Nurse Care Manager Salary initially</a:t>
            </a:r>
          </a:p>
          <a:p>
            <a:pPr marL="1190190" lvl="2" defTabSz="847289" eaLnBrk="1" hangingPunct="1">
              <a:buFont typeface="Arial" panose="020B0604020202020204" pitchFamily="34" charset="0"/>
              <a:buChar char="−"/>
              <a:defRPr/>
            </a:pPr>
            <a:r>
              <a:rPr lang="en-US" altLang="en-US" sz="1800" dirty="0" smtClean="0">
                <a:ea typeface="+mn-ea"/>
              </a:rPr>
              <a:t>In </a:t>
            </a:r>
            <a:r>
              <a:rPr lang="en-US" altLang="en-US" sz="1800" dirty="0">
                <a:ea typeface="+mn-ea"/>
              </a:rPr>
              <a:t>y</a:t>
            </a:r>
            <a:r>
              <a:rPr lang="en-US" altLang="en-US" sz="1800" dirty="0" smtClean="0">
                <a:ea typeface="+mn-ea"/>
              </a:rPr>
              <a:t>ear 4, 25% to nurse salary the remainder to MA as the NCM is reimbursable, the MA allows for additional patients and transfer of non nursing tasks to MA</a:t>
            </a:r>
          </a:p>
          <a:p>
            <a:pPr marL="689291" lvl="1" indent="-263910" defTabSz="847289" eaLnBrk="1" hangingPunct="1">
              <a:buFont typeface="Wingdings" panose="05000000000000000000" pitchFamily="2" charset="2"/>
              <a:buChar char="§"/>
              <a:defRPr/>
            </a:pPr>
            <a:r>
              <a:rPr lang="en-US" altLang="en-US" sz="1800" dirty="0" smtClean="0">
                <a:ea typeface="+mn-ea"/>
              </a:rPr>
              <a:t>Fringe</a:t>
            </a:r>
          </a:p>
          <a:p>
            <a:pPr marL="689291" lvl="1" indent="-263910" defTabSz="847289" eaLnBrk="1" hangingPunct="1">
              <a:buFont typeface="Wingdings" panose="05000000000000000000" pitchFamily="2" charset="2"/>
              <a:buChar char="§"/>
              <a:defRPr/>
            </a:pPr>
            <a:r>
              <a:rPr lang="en-US" altLang="en-US" sz="1800" dirty="0" smtClean="0">
                <a:ea typeface="+mn-ea"/>
              </a:rPr>
              <a:t>Transportation</a:t>
            </a:r>
          </a:p>
          <a:p>
            <a:pPr marL="689291" lvl="1" indent="-263910" defTabSz="847289" eaLnBrk="1" hangingPunct="1">
              <a:buFont typeface="Wingdings" panose="05000000000000000000" pitchFamily="2" charset="2"/>
              <a:buChar char="§"/>
              <a:defRPr/>
            </a:pPr>
            <a:r>
              <a:rPr lang="en-US" altLang="en-US" sz="1800" dirty="0" smtClean="0">
                <a:ea typeface="+mn-ea"/>
              </a:rPr>
              <a:t>Supplies</a:t>
            </a:r>
          </a:p>
          <a:p>
            <a:pPr marL="689291" lvl="1" indent="-263910" defTabSz="847289" eaLnBrk="1" hangingPunct="1">
              <a:buFont typeface="Wingdings" panose="05000000000000000000" pitchFamily="2" charset="2"/>
              <a:buChar char="§"/>
              <a:defRPr/>
            </a:pPr>
            <a:endParaRPr lang="en-US" altLang="en-US" sz="1800" dirty="0" smtClean="0">
              <a:solidFill>
                <a:srgbClr val="0739D9"/>
              </a:solidFill>
              <a:ea typeface="+mn-ea"/>
            </a:endParaRPr>
          </a:p>
        </p:txBody>
      </p:sp>
      <p:sp>
        <p:nvSpPr>
          <p:cNvPr id="64515" name="TextBox 1"/>
          <p:cNvSpPr txBox="1">
            <a:spLocks noChangeArrowheads="1"/>
          </p:cNvSpPr>
          <p:nvPr/>
        </p:nvSpPr>
        <p:spPr bwMode="auto">
          <a:xfrm>
            <a:off x="212724" y="6309321"/>
            <a:ext cx="5151363" cy="480131"/>
          </a:xfrm>
          <a:prstGeom prst="rect">
            <a:avLst/>
          </a:prstGeom>
          <a:noFill/>
          <a:ln w="9525">
            <a:noFill/>
            <a:miter lim="800000"/>
            <a:headEnd/>
            <a:tailEnd/>
          </a:ln>
        </p:spPr>
        <p:txBody>
          <a:bodyPr wrap="square">
            <a:prstTxWarp prst="textNoShape">
              <a:avLst/>
            </a:prstTxWarp>
            <a:spAutoFit/>
          </a:bodyPr>
          <a:lstStyle/>
          <a:p>
            <a:pPr>
              <a:lnSpc>
                <a:spcPct val="90000"/>
              </a:lnSpc>
            </a:pPr>
            <a:r>
              <a:rPr lang="en-US" dirty="0">
                <a:solidFill>
                  <a:srgbClr val="512C5A"/>
                </a:solidFill>
                <a:ea typeface="ＭＳ Ｐゴシック" pitchFamily="84" charset="-128"/>
                <a:cs typeface="ＭＳ Ｐゴシック" pitchFamily="84" charset="-128"/>
              </a:rPr>
              <a:t>MA Department of Public Health Bureau of </a:t>
            </a:r>
          </a:p>
          <a:p>
            <a:pPr>
              <a:lnSpc>
                <a:spcPct val="90000"/>
              </a:lnSpc>
            </a:pPr>
            <a:r>
              <a:rPr lang="en-US" dirty="0">
                <a:solidFill>
                  <a:srgbClr val="512C5A"/>
                </a:solidFill>
                <a:ea typeface="ＭＳ Ｐゴシック" pitchFamily="84" charset="-128"/>
                <a:cs typeface="ＭＳ Ｐゴシック" pitchFamily="84" charset="-128"/>
              </a:rPr>
              <a:t>Substance Abuse Services 2007</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rrowheads="1"/>
          </p:cNvSpPr>
          <p:nvPr>
            <p:ph type="title" idx="4294967295"/>
          </p:nvPr>
        </p:nvSpPr>
        <p:spPr/>
        <p:txBody>
          <a:bodyPr/>
          <a:lstStyle/>
          <a:p>
            <a:pPr eaLnBrk="1" hangingPunct="1"/>
            <a:r>
              <a:rPr lang="en-US"/>
              <a:t>TA Support</a:t>
            </a:r>
          </a:p>
        </p:txBody>
      </p:sp>
      <p:sp>
        <p:nvSpPr>
          <p:cNvPr id="70658" name="Rectangle 3"/>
          <p:cNvSpPr>
            <a:spLocks noGrp="1" noChangeArrowheads="1"/>
          </p:cNvSpPr>
          <p:nvPr>
            <p:ph type="body" idx="4294967295"/>
          </p:nvPr>
        </p:nvSpPr>
        <p:spPr>
          <a:xfrm>
            <a:off x="381000" y="1600200"/>
            <a:ext cx="8367464" cy="4724400"/>
          </a:xfrm>
          <a:extLst/>
        </p:spPr>
        <p:txBody>
          <a:bodyPr>
            <a:normAutofit fontScale="92500" lnSpcReduction="20000"/>
          </a:bodyPr>
          <a:lstStyle/>
          <a:p>
            <a:pPr marL="317734" indent="-317734" defTabSz="847289" eaLnBrk="1" hangingPunct="1">
              <a:buFont typeface="Arial" charset="0"/>
              <a:buChar char="•"/>
              <a:defRPr/>
            </a:pPr>
            <a:r>
              <a:rPr lang="en-US" altLang="en-US" sz="2800" dirty="0">
                <a:ea typeface="+mn-ea"/>
                <a:cs typeface="+mn-cs"/>
              </a:rPr>
              <a:t>Nursing training and ongoing support</a:t>
            </a:r>
          </a:p>
          <a:p>
            <a:pPr marL="689291" lvl="1" indent="-263910" defTabSz="847289" eaLnBrk="1" hangingPunct="1">
              <a:buFont typeface="Wingdings" panose="05000000000000000000" pitchFamily="2" charset="2"/>
              <a:buChar char="§"/>
              <a:defRPr/>
            </a:pPr>
            <a:r>
              <a:rPr lang="en-US" altLang="en-US" dirty="0">
                <a:ea typeface="+mn-ea"/>
              </a:rPr>
              <a:t>Phone, email, site visits, chart reviews</a:t>
            </a:r>
          </a:p>
          <a:p>
            <a:pPr marL="689291" lvl="1" indent="-263910" defTabSz="847289" eaLnBrk="1" hangingPunct="1">
              <a:buFont typeface="Wingdings" panose="05000000000000000000" pitchFamily="2" charset="2"/>
              <a:buChar char="§"/>
              <a:defRPr/>
            </a:pPr>
            <a:r>
              <a:rPr lang="en-US" altLang="en-US" dirty="0">
                <a:ea typeface="+mn-ea"/>
              </a:rPr>
              <a:t>Quarterly statewide </a:t>
            </a:r>
            <a:r>
              <a:rPr lang="en-US" altLang="en-US" dirty="0" smtClean="0">
                <a:ea typeface="+mn-ea"/>
              </a:rPr>
              <a:t>NCM meetings</a:t>
            </a:r>
            <a:r>
              <a:rPr lang="en-US" altLang="en-US" dirty="0">
                <a:ea typeface="+mn-ea"/>
              </a:rPr>
              <a:t>: </a:t>
            </a:r>
            <a:endParaRPr lang="en-US" altLang="en-US" dirty="0" smtClean="0">
              <a:ea typeface="+mn-ea"/>
            </a:endParaRPr>
          </a:p>
          <a:p>
            <a:pPr marL="1190190" lvl="2" defTabSz="847289" eaLnBrk="1" hangingPunct="1">
              <a:buFont typeface="Arial" panose="020B0604020202020204" pitchFamily="34" charset="0"/>
              <a:buChar char="−"/>
              <a:defRPr/>
            </a:pPr>
            <a:r>
              <a:rPr lang="en-US" altLang="en-US" dirty="0" smtClean="0">
                <a:ea typeface="+mn-ea"/>
              </a:rPr>
              <a:t>addiction education, support, networking</a:t>
            </a:r>
            <a:endParaRPr lang="en-US" altLang="en-US" dirty="0">
              <a:ea typeface="+mn-ea"/>
            </a:endParaRPr>
          </a:p>
          <a:p>
            <a:pPr marL="317734" indent="-317734" defTabSz="847289" eaLnBrk="1" hangingPunct="1">
              <a:buFont typeface="Arial" charset="0"/>
              <a:buChar char="•"/>
              <a:defRPr/>
            </a:pPr>
            <a:r>
              <a:rPr lang="en-US" altLang="en-US" sz="2800" dirty="0">
                <a:ea typeface="+mn-ea"/>
                <a:cs typeface="+mn-cs"/>
              </a:rPr>
              <a:t>Site support: </a:t>
            </a:r>
          </a:p>
          <a:p>
            <a:pPr marL="689291" lvl="1" indent="-263910" defTabSz="847289" eaLnBrk="1" hangingPunct="1">
              <a:buFont typeface="Wingdings" panose="05000000000000000000" pitchFamily="2" charset="2"/>
              <a:buChar char="§"/>
              <a:defRPr/>
            </a:pPr>
            <a:r>
              <a:rPr lang="en-US" altLang="en-US" dirty="0">
                <a:ea typeface="+mn-ea"/>
              </a:rPr>
              <a:t>Education all providers</a:t>
            </a:r>
          </a:p>
          <a:p>
            <a:pPr marL="1190190" lvl="2" defTabSz="847289" eaLnBrk="1" hangingPunct="1">
              <a:buFont typeface="Arial" panose="020B0604020202020204" pitchFamily="34" charset="0"/>
              <a:buChar char="−"/>
              <a:defRPr/>
            </a:pPr>
            <a:r>
              <a:rPr lang="en-US" altLang="en-US" sz="2000" dirty="0">
                <a:ea typeface="+mn-ea"/>
              </a:rPr>
              <a:t>Trainings: addiction, buprenorphine, stigma, </a:t>
            </a:r>
            <a:r>
              <a:rPr lang="en-US" altLang="en-US" sz="2000" dirty="0" smtClean="0">
                <a:ea typeface="+mn-ea"/>
              </a:rPr>
              <a:t>management, set up</a:t>
            </a:r>
            <a:endParaRPr lang="en-US" altLang="en-US" sz="2000" dirty="0">
              <a:ea typeface="+mn-ea"/>
            </a:endParaRPr>
          </a:p>
          <a:p>
            <a:pPr marL="689291" lvl="1" indent="-263910" defTabSz="847289" eaLnBrk="1" hangingPunct="1">
              <a:buFont typeface="Wingdings" panose="05000000000000000000" pitchFamily="2" charset="2"/>
              <a:buChar char="§"/>
              <a:defRPr/>
            </a:pPr>
            <a:r>
              <a:rPr lang="en-US" altLang="en-US" dirty="0">
                <a:ea typeface="+mn-ea"/>
              </a:rPr>
              <a:t>Support practice: MD and nursing issues</a:t>
            </a:r>
          </a:p>
          <a:p>
            <a:pPr marL="689291" lvl="1" indent="-263910" defTabSz="847289" eaLnBrk="1" hangingPunct="1">
              <a:buFont typeface="Wingdings" panose="05000000000000000000" pitchFamily="2" charset="2"/>
              <a:buChar char="§"/>
              <a:defRPr/>
            </a:pPr>
            <a:r>
              <a:rPr lang="en-US" altLang="en-US" dirty="0">
                <a:ea typeface="+mn-ea"/>
              </a:rPr>
              <a:t>Care for or triage patients to other </a:t>
            </a:r>
            <a:r>
              <a:rPr lang="en-US" altLang="en-US" dirty="0" smtClean="0">
                <a:ea typeface="+mn-ea"/>
              </a:rPr>
              <a:t>sites due to closures, staff changes, emergency issues</a:t>
            </a:r>
            <a:endParaRPr lang="en-US" altLang="en-US" dirty="0">
              <a:ea typeface="+mn-ea"/>
            </a:endParaRPr>
          </a:p>
          <a:p>
            <a:pPr marL="689291" lvl="1" indent="-263910" defTabSz="847289" eaLnBrk="1" hangingPunct="1">
              <a:buFont typeface="Wingdings" panose="05000000000000000000" pitchFamily="2" charset="2"/>
              <a:buChar char="§"/>
              <a:defRPr/>
            </a:pPr>
            <a:r>
              <a:rPr lang="en-US" altLang="en-US" dirty="0">
                <a:ea typeface="+mn-ea"/>
              </a:rPr>
              <a:t>DEA Support: Education and preparation, support at visits</a:t>
            </a:r>
          </a:p>
          <a:p>
            <a:pPr marL="689291" lvl="1" indent="-263910" defTabSz="847289" eaLnBrk="1" hangingPunct="1">
              <a:buFont typeface="Wingdings" panose="05000000000000000000" pitchFamily="2" charset="2"/>
              <a:buChar char="§"/>
              <a:defRPr/>
            </a:pPr>
            <a:r>
              <a:rPr lang="en-US" altLang="en-US" dirty="0">
                <a:ea typeface="+mn-ea"/>
              </a:rPr>
              <a:t>Waiver assistance, insurance support, coverage, carrier </a:t>
            </a:r>
            <a:r>
              <a:rPr lang="en-US" altLang="en-US" dirty="0" smtClean="0">
                <a:ea typeface="+mn-ea"/>
              </a:rPr>
              <a:t>issues</a:t>
            </a:r>
            <a:endParaRPr lang="en-US" altLang="en-US" dirty="0">
              <a:ea typeface="+mn-ea"/>
            </a:endParaRPr>
          </a:p>
          <a:p>
            <a:pPr marL="689291" lvl="1" indent="-263910" defTabSz="847289" eaLnBrk="1" hangingPunct="1">
              <a:buFont typeface="Wingdings" panose="05000000000000000000" pitchFamily="2" charset="2"/>
              <a:buChar char="§"/>
              <a:defRPr/>
            </a:pPr>
            <a:endParaRPr lang="en-US" altLang="en-US" dirty="0">
              <a:ea typeface="+mn-ea"/>
            </a:endParaRPr>
          </a:p>
        </p:txBody>
      </p:sp>
      <p:sp>
        <p:nvSpPr>
          <p:cNvPr id="65539" name="TextBox 1"/>
          <p:cNvSpPr txBox="1">
            <a:spLocks noChangeArrowheads="1"/>
          </p:cNvSpPr>
          <p:nvPr/>
        </p:nvSpPr>
        <p:spPr bwMode="auto">
          <a:xfrm>
            <a:off x="467544" y="6124575"/>
            <a:ext cx="3735388" cy="476250"/>
          </a:xfrm>
          <a:prstGeom prst="rect">
            <a:avLst/>
          </a:prstGeom>
          <a:noFill/>
          <a:ln w="9525">
            <a:noFill/>
            <a:miter lim="800000"/>
            <a:headEnd/>
            <a:tailEnd/>
          </a:ln>
        </p:spPr>
        <p:txBody>
          <a:bodyPr>
            <a:prstTxWarp prst="textNoShape">
              <a:avLst/>
            </a:prstTxWarp>
            <a:spAutoFit/>
          </a:bodyPr>
          <a:lstStyle/>
          <a:p>
            <a:pPr>
              <a:lnSpc>
                <a:spcPct val="90000"/>
              </a:lnSpc>
            </a:pPr>
            <a:r>
              <a:rPr lang="en-US" dirty="0">
                <a:solidFill>
                  <a:srgbClr val="512C5A"/>
                </a:solidFill>
                <a:ea typeface="ＭＳ Ｐゴシック" pitchFamily="84" charset="-128"/>
                <a:cs typeface="ＭＳ Ｐゴシック" pitchFamily="84" charset="-128"/>
              </a:rPr>
              <a:t>MA Department of Public Health Bureau of </a:t>
            </a:r>
          </a:p>
          <a:p>
            <a:pPr>
              <a:lnSpc>
                <a:spcPct val="90000"/>
              </a:lnSpc>
            </a:pPr>
            <a:r>
              <a:rPr lang="en-US" dirty="0">
                <a:solidFill>
                  <a:srgbClr val="512C5A"/>
                </a:solidFill>
                <a:ea typeface="ＭＳ Ｐゴシック" pitchFamily="84" charset="-128"/>
                <a:cs typeface="ＭＳ Ｐゴシック" pitchFamily="84" charset="-128"/>
              </a:rPr>
              <a:t>Substance Abuse Services 2007</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0" y="152400"/>
            <a:ext cx="9067800" cy="1143000"/>
          </a:xfrm>
        </p:spPr>
        <p:txBody>
          <a:bodyPr/>
          <a:lstStyle/>
          <a:p>
            <a:pPr eaLnBrk="1" hangingPunct="1"/>
            <a:r>
              <a:rPr lang="en-US" sz="3000" smtClean="0"/>
              <a:t>What is a Federally Qualified Community Health Centers  (FQHCs)</a:t>
            </a:r>
          </a:p>
        </p:txBody>
      </p:sp>
      <p:sp>
        <p:nvSpPr>
          <p:cNvPr id="5122" name="Content Placeholder 2"/>
          <p:cNvSpPr>
            <a:spLocks noGrp="1"/>
          </p:cNvSpPr>
          <p:nvPr>
            <p:ph idx="1"/>
          </p:nvPr>
        </p:nvSpPr>
        <p:spPr>
          <a:xfrm>
            <a:off x="381000" y="1447800"/>
            <a:ext cx="8305800" cy="5029200"/>
          </a:xfrm>
        </p:spPr>
        <p:txBody>
          <a:bodyPr>
            <a:normAutofit fontScale="92500"/>
          </a:bodyPr>
          <a:lstStyle/>
          <a:p>
            <a:pPr marL="317734" indent="-317734" defTabSz="847289" eaLnBrk="1" hangingPunct="1">
              <a:buFont typeface="Arial" charset="0"/>
              <a:buChar char="•"/>
              <a:defRPr/>
            </a:pPr>
            <a:r>
              <a:rPr lang="en-US" dirty="0">
                <a:ea typeface="+mn-ea"/>
                <a:cs typeface="+mn-cs"/>
              </a:rPr>
              <a:t>In 1965, federal government created a demonstration project funding CHC’s</a:t>
            </a:r>
          </a:p>
          <a:p>
            <a:pPr marL="689291" lvl="1" indent="-263910" defTabSz="847289" eaLnBrk="1" hangingPunct="1">
              <a:buFont typeface="Wingdings" panose="05000000000000000000" pitchFamily="2" charset="2"/>
              <a:buChar char="§"/>
              <a:defRPr/>
            </a:pPr>
            <a:r>
              <a:rPr lang="en-US" dirty="0">
                <a:ea typeface="+mn-ea"/>
              </a:rPr>
              <a:t>Current model was established in 1975</a:t>
            </a:r>
          </a:p>
          <a:p>
            <a:pPr marL="689291" lvl="1" indent="-263910" defTabSz="847289" eaLnBrk="1" hangingPunct="1">
              <a:buFont typeface="Wingdings" panose="05000000000000000000" pitchFamily="2" charset="2"/>
              <a:buChar char="§"/>
              <a:defRPr/>
            </a:pPr>
            <a:r>
              <a:rPr lang="en-US" dirty="0">
                <a:ea typeface="+mn-ea"/>
              </a:rPr>
              <a:t>1996 funding streams merged to create health center grant program under Section 330 of the Public Health Act</a:t>
            </a:r>
          </a:p>
          <a:p>
            <a:pPr marL="689291" lvl="1" indent="-263910" defTabSz="847289" eaLnBrk="1" hangingPunct="1">
              <a:buFont typeface="Wingdings" panose="05000000000000000000" pitchFamily="2" charset="2"/>
              <a:buChar char="§"/>
              <a:defRPr/>
            </a:pPr>
            <a:r>
              <a:rPr lang="en-US" dirty="0">
                <a:ea typeface="+mn-ea"/>
              </a:rPr>
              <a:t>Health Resources and Service Administration (HRSA) distributes grant funding to FQHC’s</a:t>
            </a:r>
          </a:p>
          <a:p>
            <a:pPr marL="317734" indent="-317734" defTabSz="847289" eaLnBrk="1" hangingPunct="1">
              <a:buFont typeface="Arial" charset="0"/>
              <a:buChar char="•"/>
              <a:defRPr/>
            </a:pPr>
            <a:r>
              <a:rPr lang="en-US" dirty="0">
                <a:ea typeface="+mn-ea"/>
                <a:cs typeface="+mn-cs"/>
              </a:rPr>
              <a:t>FQHC’s are nonprofit organizations delivering Team based integrated care with physicians, advanced practice nurses, physicians assistants, nurses and other non-physician practitioners.</a:t>
            </a:r>
          </a:p>
          <a:p>
            <a:pPr marL="317734" indent="-317734" defTabSz="847289" eaLnBrk="1" hangingPunct="1">
              <a:buFont typeface="Arial" charset="0"/>
              <a:buChar char="•"/>
              <a:defRPr/>
            </a:pPr>
            <a:r>
              <a:rPr lang="en-US" dirty="0">
                <a:ea typeface="+mn-ea"/>
                <a:cs typeface="+mn-cs"/>
              </a:rPr>
              <a:t>Tasked with caring for </a:t>
            </a:r>
            <a:r>
              <a:rPr lang="en-US" dirty="0" smtClean="0">
                <a:ea typeface="+mn-ea"/>
                <a:cs typeface="+mn-cs"/>
              </a:rPr>
              <a:t> </a:t>
            </a:r>
            <a:r>
              <a:rPr lang="en-US" dirty="0">
                <a:ea typeface="+mn-ea"/>
                <a:cs typeface="+mn-cs"/>
              </a:rPr>
              <a:t>medically </a:t>
            </a:r>
            <a:r>
              <a:rPr lang="en-US" dirty="0" smtClean="0">
                <a:ea typeface="+mn-ea"/>
                <a:cs typeface="+mn-cs"/>
              </a:rPr>
              <a:t>underserved patients </a:t>
            </a:r>
            <a:r>
              <a:rPr lang="en-US" dirty="0">
                <a:ea typeface="+mn-ea"/>
                <a:cs typeface="+mn-cs"/>
              </a:rPr>
              <a:t>in underserved </a:t>
            </a:r>
            <a:r>
              <a:rPr lang="en-US" dirty="0" smtClean="0">
                <a:ea typeface="+mn-ea"/>
                <a:cs typeface="+mn-cs"/>
              </a:rPr>
              <a:t>areas</a:t>
            </a:r>
          </a:p>
          <a:p>
            <a:pPr marL="317734" indent="-317734" defTabSz="847289" eaLnBrk="1" hangingPunct="1">
              <a:buFont typeface="Arial" charset="0"/>
              <a:buChar char="•"/>
              <a:defRPr/>
            </a:pPr>
            <a:endParaRPr lang="en-US" dirty="0">
              <a:ea typeface="+mn-ea"/>
              <a:cs typeface="+mn-cs"/>
            </a:endParaRPr>
          </a:p>
          <a:p>
            <a:pPr marL="317734" indent="-317734" defTabSz="847289" eaLnBrk="1" hangingPunct="1">
              <a:buFont typeface="Arial" charset="0"/>
              <a:buChar char="•"/>
              <a:defRPr/>
            </a:pPr>
            <a:endParaRPr lang="en-US" dirty="0">
              <a:ea typeface="+mn-ea"/>
              <a:cs typeface="+mn-cs"/>
            </a:endParaRPr>
          </a:p>
          <a:p>
            <a:pPr marL="317734" indent="-317734" defTabSz="847289" eaLnBrk="1" hangingPunct="1">
              <a:buFontTx/>
              <a:buNone/>
              <a:defRPr/>
            </a:pPr>
            <a:endParaRPr lang="en-US" sz="2000" dirty="0">
              <a:ea typeface="+mn-ea"/>
              <a:cs typeface="+mn-cs"/>
            </a:endParaRPr>
          </a:p>
          <a:p>
            <a:pPr marL="317734" indent="-317734" defTabSz="847289" eaLnBrk="1" hangingPunct="1">
              <a:buFontTx/>
              <a:buNone/>
              <a:defRPr/>
            </a:pPr>
            <a:endParaRPr lang="en-US" sz="2000" dirty="0">
              <a:ea typeface="+mn-ea"/>
              <a:cs typeface="+mn-cs"/>
            </a:endParaRPr>
          </a:p>
          <a:p>
            <a:pPr marL="317734" indent="-317734" defTabSz="847289" eaLnBrk="1" hangingPunct="1">
              <a:buFontTx/>
              <a:buNone/>
              <a:defRPr/>
            </a:pPr>
            <a:endParaRPr lang="en-US" sz="2000" dirty="0">
              <a:ea typeface="+mn-ea"/>
              <a:cs typeface="+mn-cs"/>
            </a:endParaRPr>
          </a:p>
          <a:p>
            <a:pPr marL="317734" indent="-317734" defTabSz="847289" eaLnBrk="1" hangingPunct="1">
              <a:buFont typeface="Arial" charset="0"/>
              <a:buChar char="•"/>
              <a:defRPr/>
            </a:pPr>
            <a:endParaRPr lang="en-US" sz="2000" dirty="0">
              <a:ea typeface="+mn-ea"/>
              <a:cs typeface="+mn-cs"/>
            </a:endParaRPr>
          </a:p>
        </p:txBody>
      </p:sp>
      <p:sp>
        <p:nvSpPr>
          <p:cNvPr id="66563" name="TextBox 1"/>
          <p:cNvSpPr txBox="1">
            <a:spLocks noChangeArrowheads="1"/>
          </p:cNvSpPr>
          <p:nvPr/>
        </p:nvSpPr>
        <p:spPr bwMode="auto">
          <a:xfrm>
            <a:off x="228600" y="6453336"/>
            <a:ext cx="4664075" cy="304800"/>
          </a:xfrm>
          <a:prstGeom prst="rect">
            <a:avLst/>
          </a:prstGeom>
          <a:noFill/>
          <a:ln w="9525">
            <a:noFill/>
            <a:miter lim="800000"/>
            <a:headEnd/>
            <a:tailEnd/>
          </a:ln>
        </p:spPr>
        <p:txBody>
          <a:bodyPr>
            <a:prstTxWarp prst="textNoShape">
              <a:avLst/>
            </a:prstTxWarp>
            <a:spAutoFit/>
          </a:bodyPr>
          <a:lstStyle/>
          <a:p>
            <a:r>
              <a:rPr lang="en-US">
                <a:solidFill>
                  <a:srgbClr val="512C5A"/>
                </a:solidFill>
              </a:rPr>
              <a:t>Health Resources and Services Administration HRSA</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52400"/>
            <a:ext cx="9144000" cy="1143000"/>
          </a:xfrm>
        </p:spPr>
        <p:txBody>
          <a:bodyPr/>
          <a:lstStyle/>
          <a:p>
            <a:pPr defTabSz="847289" eaLnBrk="1" hangingPunct="1">
              <a:defRPr/>
            </a:pPr>
            <a:r>
              <a:rPr lang="en-US" dirty="0" smtClean="0">
                <a:solidFill>
                  <a:schemeClr val="bg1">
                    <a:lumMod val="50000"/>
                  </a:schemeClr>
                </a:solidFill>
                <a:ea typeface="+mj-ea"/>
                <a:cs typeface="+mj-cs"/>
              </a:rPr>
              <a:t>Benefits Provided at FQHCs</a:t>
            </a:r>
            <a:endParaRPr lang="en-US" dirty="0">
              <a:solidFill>
                <a:schemeClr val="bg1">
                  <a:lumMod val="50000"/>
                </a:schemeClr>
              </a:solidFill>
              <a:ea typeface="+mj-ea"/>
              <a:cs typeface="+mj-cs"/>
            </a:endParaRPr>
          </a:p>
        </p:txBody>
      </p:sp>
      <p:pic>
        <p:nvPicPr>
          <p:cNvPr id="67587" name="Picture 2"/>
          <p:cNvPicPr>
            <a:picLocks noChangeAspect="1" noChangeArrowheads="1"/>
          </p:cNvPicPr>
          <p:nvPr/>
        </p:nvPicPr>
        <p:blipFill>
          <a:blip r:embed="rId2"/>
          <a:srcRect/>
          <a:stretch>
            <a:fillRect/>
          </a:stretch>
        </p:blipFill>
        <p:spPr bwMode="auto">
          <a:xfrm>
            <a:off x="827584" y="1443038"/>
            <a:ext cx="7315200" cy="4803775"/>
          </a:xfrm>
          <a:prstGeom prst="rect">
            <a:avLst/>
          </a:prstGeom>
          <a:noFill/>
          <a:ln w="9525">
            <a:noFill/>
            <a:miter lim="800000"/>
            <a:headEnd/>
            <a:tailEnd/>
          </a:ln>
        </p:spPr>
      </p:pic>
      <p:sp>
        <p:nvSpPr>
          <p:cNvPr id="67588" name="TextBox 3"/>
          <p:cNvSpPr txBox="1">
            <a:spLocks noChangeArrowheads="1"/>
          </p:cNvSpPr>
          <p:nvPr/>
        </p:nvSpPr>
        <p:spPr bwMode="auto">
          <a:xfrm>
            <a:off x="144016" y="6525344"/>
            <a:ext cx="3131840" cy="260350"/>
          </a:xfrm>
          <a:prstGeom prst="rect">
            <a:avLst/>
          </a:prstGeom>
          <a:noFill/>
          <a:ln w="9525">
            <a:noFill/>
            <a:miter lim="800000"/>
            <a:headEnd/>
            <a:tailEnd/>
          </a:ln>
        </p:spPr>
        <p:txBody>
          <a:bodyPr wrap="square">
            <a:prstTxWarp prst="textNoShape">
              <a:avLst/>
            </a:prstTxWarp>
            <a:spAutoFit/>
          </a:bodyPr>
          <a:lstStyle/>
          <a:p>
            <a:r>
              <a:rPr lang="en-US" sz="1100" dirty="0">
                <a:solidFill>
                  <a:srgbClr val="512C5A"/>
                </a:solidFill>
              </a:rPr>
              <a:t>CSM Medicare benefit policy manual, 2009</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0" y="228600"/>
            <a:ext cx="9144000" cy="1028700"/>
          </a:xfrm>
          <a:solidFill>
            <a:srgbClr val="54BABA"/>
          </a:solidFill>
        </p:spPr>
        <p:txBody>
          <a:bodyPr/>
          <a:lstStyle/>
          <a:p>
            <a:pPr eaLnBrk="1" hangingPunct="1"/>
            <a:r>
              <a:rPr lang="en-US" sz="3000" smtClean="0"/>
              <a:t>Comparing Medicare’s FQHC and RHC payment to physician office visit and hospital outpatient visit, 2011</a:t>
            </a:r>
          </a:p>
        </p:txBody>
      </p:sp>
      <p:pic>
        <p:nvPicPr>
          <p:cNvPr id="68610" name="Picture 2"/>
          <p:cNvPicPr>
            <a:picLocks noChangeAspect="1" noChangeArrowheads="1"/>
          </p:cNvPicPr>
          <p:nvPr/>
        </p:nvPicPr>
        <p:blipFill>
          <a:blip r:embed="rId3"/>
          <a:srcRect/>
          <a:stretch>
            <a:fillRect/>
          </a:stretch>
        </p:blipFill>
        <p:spPr bwMode="auto">
          <a:xfrm>
            <a:off x="123825" y="1566863"/>
            <a:ext cx="4976813" cy="3775075"/>
          </a:xfrm>
          <a:prstGeom prst="rect">
            <a:avLst/>
          </a:prstGeom>
          <a:noFill/>
          <a:ln w="9525">
            <a:noFill/>
            <a:miter lim="800000"/>
            <a:headEnd/>
            <a:tailEnd/>
          </a:ln>
        </p:spPr>
      </p:pic>
      <p:sp>
        <p:nvSpPr>
          <p:cNvPr id="68611" name="TextBox 3"/>
          <p:cNvSpPr txBox="1">
            <a:spLocks noChangeArrowheads="1"/>
          </p:cNvSpPr>
          <p:nvPr/>
        </p:nvSpPr>
        <p:spPr bwMode="auto">
          <a:xfrm>
            <a:off x="123825" y="6248400"/>
            <a:ext cx="5819775" cy="274638"/>
          </a:xfrm>
          <a:prstGeom prst="rect">
            <a:avLst/>
          </a:prstGeom>
          <a:noFill/>
          <a:ln w="9525">
            <a:noFill/>
            <a:miter lim="800000"/>
            <a:headEnd/>
            <a:tailEnd/>
          </a:ln>
        </p:spPr>
        <p:txBody>
          <a:bodyPr>
            <a:prstTxWarp prst="textNoShape">
              <a:avLst/>
            </a:prstTxWarp>
            <a:spAutoFit/>
          </a:bodyPr>
          <a:lstStyle/>
          <a:p>
            <a:r>
              <a:rPr lang="en-US" sz="1200" dirty="0">
                <a:solidFill>
                  <a:srgbClr val="512C5A"/>
                </a:solidFill>
              </a:rPr>
              <a:t> 2011 physician fee schedule, Hospital Outpatient Prospective Payment System </a:t>
            </a:r>
          </a:p>
        </p:txBody>
      </p:sp>
      <p:sp>
        <p:nvSpPr>
          <p:cNvPr id="68612" name="TextBox 4"/>
          <p:cNvSpPr txBox="1">
            <a:spLocks noChangeArrowheads="1"/>
          </p:cNvSpPr>
          <p:nvPr/>
        </p:nvSpPr>
        <p:spPr bwMode="auto">
          <a:xfrm>
            <a:off x="5334000" y="2286000"/>
            <a:ext cx="2971800" cy="3495675"/>
          </a:xfrm>
          <a:prstGeom prst="rect">
            <a:avLst/>
          </a:prstGeom>
          <a:noFill/>
          <a:ln w="12700">
            <a:solidFill>
              <a:schemeClr val="tx1"/>
            </a:solidFill>
            <a:miter lim="800000"/>
            <a:headEnd/>
            <a:tailEnd/>
          </a:ln>
        </p:spPr>
        <p:txBody>
          <a:bodyPr>
            <a:prstTxWarp prst="textNoShape">
              <a:avLst/>
            </a:prstTxWarp>
            <a:spAutoFit/>
          </a:bodyPr>
          <a:lstStyle/>
          <a:p>
            <a:r>
              <a:rPr lang="en-US" b="1" dirty="0">
                <a:solidFill>
                  <a:srgbClr val="512C5A"/>
                </a:solidFill>
              </a:rPr>
              <a:t>*Level 3 Visit</a:t>
            </a:r>
          </a:p>
          <a:p>
            <a:r>
              <a:rPr lang="en-US" sz="1600" dirty="0">
                <a:solidFill>
                  <a:srgbClr val="512C5A"/>
                </a:solidFill>
              </a:rPr>
              <a:t>Note:  FQHC, RHC, the physician fee schedule and outpatient department (OPD) figures are the national payment amount. Healthcare Procedure Coding System code 99213 for the physician fee schedule and OPD payment amounts. Medicare’s payment rate for a physician office visit includes the practice expense (</a:t>
            </a:r>
            <a:r>
              <a:rPr lang="en-US" sz="1600" dirty="0" err="1">
                <a:solidFill>
                  <a:srgbClr val="512C5A"/>
                </a:solidFill>
              </a:rPr>
              <a:t>i.e</a:t>
            </a:r>
            <a:r>
              <a:rPr lang="en-US" sz="1600" dirty="0">
                <a:solidFill>
                  <a:srgbClr val="512C5A"/>
                </a:solidFill>
              </a:rPr>
              <a:t> facility-level) payment.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rrowheads="1"/>
          </p:cNvSpPr>
          <p:nvPr>
            <p:ph type="title" idx="4294967295"/>
          </p:nvPr>
        </p:nvSpPr>
        <p:spPr>
          <a:xfrm>
            <a:off x="0" y="76200"/>
            <a:ext cx="9144000" cy="1219200"/>
          </a:xfrm>
        </p:spPr>
        <p:txBody>
          <a:bodyPr/>
          <a:lstStyle/>
          <a:p>
            <a:pPr eaLnBrk="1" hangingPunct="1"/>
            <a:r>
              <a:rPr lang="en-US" sz="3600"/>
              <a:t>Public Health Service Act (defines FCHC)</a:t>
            </a:r>
            <a:endParaRPr lang="en-US" sz="3600">
              <a:solidFill>
                <a:srgbClr val="000099"/>
              </a:solidFill>
            </a:endParaRPr>
          </a:p>
        </p:txBody>
      </p:sp>
      <p:sp>
        <p:nvSpPr>
          <p:cNvPr id="282627" name="Rectangle 3"/>
          <p:cNvSpPr>
            <a:spLocks noGrp="1" noChangeArrowheads="1"/>
          </p:cNvSpPr>
          <p:nvPr>
            <p:ph type="body" idx="4294967295"/>
          </p:nvPr>
        </p:nvSpPr>
        <p:spPr>
          <a:xfrm>
            <a:off x="467544" y="1556792"/>
            <a:ext cx="7943800" cy="4525963"/>
          </a:xfrm>
          <a:extLst/>
        </p:spPr>
        <p:txBody>
          <a:bodyPr>
            <a:normAutofit fontScale="92500"/>
          </a:bodyPr>
          <a:lstStyle/>
          <a:p>
            <a:pPr marL="317734" indent="-317734" defTabSz="847289" eaLnBrk="1" hangingPunct="1">
              <a:buFont typeface="Wingdings" pitchFamily="2" charset="2"/>
              <a:buNone/>
              <a:defRPr/>
            </a:pPr>
            <a:r>
              <a:rPr lang="en-US" altLang="en-US" b="1" dirty="0" smtClean="0">
                <a:ea typeface="+mn-ea"/>
                <a:cs typeface="+mn-cs"/>
              </a:rPr>
              <a:t>Benefits </a:t>
            </a:r>
            <a:r>
              <a:rPr lang="en-US" altLang="en-US" b="1" dirty="0">
                <a:ea typeface="+mn-ea"/>
                <a:cs typeface="+mn-cs"/>
              </a:rPr>
              <a:t>Improvement and Protection Act 2000 </a:t>
            </a:r>
          </a:p>
          <a:p>
            <a:pPr defTabSz="847289" eaLnBrk="1" hangingPunct="1">
              <a:defRPr/>
            </a:pPr>
            <a:r>
              <a:rPr lang="en-US" altLang="en-US" dirty="0" smtClean="0">
                <a:ea typeface="+mn-ea"/>
                <a:cs typeface="+mn-cs"/>
              </a:rPr>
              <a:t>Establishes </a:t>
            </a:r>
            <a:r>
              <a:rPr lang="en-US" altLang="en-US" dirty="0">
                <a:ea typeface="+mn-ea"/>
                <a:cs typeface="+mn-cs"/>
              </a:rPr>
              <a:t>payment requirements for </a:t>
            </a:r>
            <a:r>
              <a:rPr lang="en-US" altLang="en-US" dirty="0" smtClean="0">
                <a:ea typeface="+mn-ea"/>
                <a:cs typeface="+mn-cs"/>
              </a:rPr>
              <a:t>Medicaid</a:t>
            </a:r>
            <a:endParaRPr lang="en-US" altLang="en-US" dirty="0">
              <a:ea typeface="+mn-ea"/>
              <a:cs typeface="+mn-cs"/>
            </a:endParaRPr>
          </a:p>
          <a:p>
            <a:pPr marL="317734" indent="-317734" defTabSz="847289" eaLnBrk="1" hangingPunct="1">
              <a:buFont typeface="Arial" charset="0"/>
              <a:buChar char="•"/>
              <a:defRPr/>
            </a:pPr>
            <a:r>
              <a:rPr lang="en-US" altLang="en-US" dirty="0">
                <a:ea typeface="+mn-ea"/>
                <a:cs typeface="+mn-cs"/>
              </a:rPr>
              <a:t>Federally mandates paying FCHC’s “average reasonable costs” to service medically under-served populations</a:t>
            </a:r>
          </a:p>
          <a:p>
            <a:pPr marL="317734" indent="-317734" defTabSz="847289" eaLnBrk="1" hangingPunct="1">
              <a:buFont typeface="Arial" charset="0"/>
              <a:buChar char="•"/>
              <a:defRPr/>
            </a:pPr>
            <a:r>
              <a:rPr lang="en-US" altLang="en-US" dirty="0">
                <a:ea typeface="+mn-ea"/>
                <a:cs typeface="+mn-cs"/>
              </a:rPr>
              <a:t>Gives each state the authority and flexibility to define services, providers, and </a:t>
            </a:r>
            <a:r>
              <a:rPr lang="en-US" altLang="en-US" dirty="0" smtClean="0">
                <a:ea typeface="+mn-ea"/>
                <a:cs typeface="+mn-cs"/>
              </a:rPr>
              <a:t>rates</a:t>
            </a:r>
          </a:p>
          <a:p>
            <a:pPr marL="0" indent="0" defTabSz="847289" eaLnBrk="1" hangingPunct="1">
              <a:buNone/>
              <a:defRPr/>
            </a:pPr>
            <a:endParaRPr lang="en-US" altLang="en-US" dirty="0" smtClean="0">
              <a:ea typeface="+mn-ea"/>
              <a:cs typeface="+mn-cs"/>
            </a:endParaRPr>
          </a:p>
          <a:p>
            <a:pPr marL="0" indent="0" defTabSz="847289" eaLnBrk="1">
              <a:buFont typeface="Arial" charset="0"/>
              <a:buNone/>
              <a:defRPr/>
            </a:pPr>
            <a:r>
              <a:rPr lang="en-US" b="1" dirty="0" smtClean="0">
                <a:ea typeface="+mn-ea"/>
                <a:cs typeface="+mn-cs"/>
              </a:rPr>
              <a:t>Section </a:t>
            </a:r>
            <a:r>
              <a:rPr lang="en-US" b="1" dirty="0">
                <a:ea typeface="+mn-ea"/>
                <a:cs typeface="+mn-cs"/>
              </a:rPr>
              <a:t>330(a) of the PHS </a:t>
            </a:r>
            <a:r>
              <a:rPr lang="en-US" b="1" dirty="0" smtClean="0">
                <a:ea typeface="+mn-ea"/>
                <a:cs typeface="+mn-cs"/>
              </a:rPr>
              <a:t>Act</a:t>
            </a:r>
            <a:r>
              <a:rPr lang="en-US" b="1" dirty="0">
                <a:ea typeface="+mn-ea"/>
                <a:cs typeface="+mn-cs"/>
              </a:rPr>
              <a:t>  </a:t>
            </a:r>
          </a:p>
          <a:p>
            <a:pPr marL="396806" indent="-342900" defTabSz="847289" eaLnBrk="1">
              <a:buFont typeface="Arial" panose="020B0604020202020204" pitchFamily="34" charset="0"/>
              <a:buChar char="•"/>
              <a:defRPr/>
            </a:pPr>
            <a:r>
              <a:rPr lang="en-US" dirty="0" smtClean="0">
                <a:ea typeface="+mn-ea"/>
              </a:rPr>
              <a:t> </a:t>
            </a:r>
            <a:r>
              <a:rPr lang="en-US" dirty="0">
                <a:ea typeface="+mn-ea"/>
              </a:rPr>
              <a:t>Health centers requesting funding to serve homeless individuals and their families must provide substance abuse services among their required services. (Section 330(h)(2) of the PHS Act</a:t>
            </a:r>
            <a:r>
              <a:rPr lang="en-US" dirty="0" smtClean="0">
                <a:ea typeface="+mn-ea"/>
              </a:rPr>
              <a:t>)</a:t>
            </a:r>
            <a:endParaRPr lang="en-US" dirty="0">
              <a:ea typeface="+mn-ea"/>
            </a:endParaRPr>
          </a:p>
        </p:txBody>
      </p:sp>
      <p:sp>
        <p:nvSpPr>
          <p:cNvPr id="70659" name="TextBox 1"/>
          <p:cNvSpPr txBox="1">
            <a:spLocks noChangeArrowheads="1"/>
          </p:cNvSpPr>
          <p:nvPr/>
        </p:nvSpPr>
        <p:spPr bwMode="auto">
          <a:xfrm>
            <a:off x="395536" y="6172200"/>
            <a:ext cx="4587875" cy="304800"/>
          </a:xfrm>
          <a:prstGeom prst="rect">
            <a:avLst/>
          </a:prstGeom>
          <a:noFill/>
          <a:ln w="9525">
            <a:noFill/>
            <a:miter lim="800000"/>
            <a:headEnd/>
            <a:tailEnd/>
          </a:ln>
        </p:spPr>
        <p:txBody>
          <a:bodyPr>
            <a:prstTxWarp prst="textNoShape">
              <a:avLst/>
            </a:prstTxWarp>
            <a:spAutoFit/>
          </a:bodyPr>
          <a:lstStyle/>
          <a:p>
            <a:r>
              <a:rPr lang="en-US" dirty="0">
                <a:solidFill>
                  <a:srgbClr val="512C5A"/>
                </a:solidFill>
              </a:rPr>
              <a:t>Health Resources and Services Administration HRSA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Accreditation Statement</a:t>
            </a:r>
            <a:endParaRPr lang="en-US" dirty="0"/>
          </a:p>
        </p:txBody>
      </p:sp>
      <p:sp>
        <p:nvSpPr>
          <p:cNvPr id="3" name="Content Placeholder 2"/>
          <p:cNvSpPr>
            <a:spLocks noGrp="1"/>
          </p:cNvSpPr>
          <p:nvPr>
            <p:ph idx="1"/>
          </p:nvPr>
        </p:nvSpPr>
        <p:spPr/>
        <p:txBody>
          <a:bodyPr>
            <a:normAutofit/>
          </a:bodyPr>
          <a:lstStyle/>
          <a:p>
            <a:r>
              <a:rPr lang="en-US" dirty="0"/>
              <a:t>This activity has been planned and implemented in </a:t>
            </a:r>
            <a:r>
              <a:rPr lang="en-US" dirty="0" smtClean="0"/>
              <a:t>accordance </a:t>
            </a:r>
            <a:r>
              <a:rPr lang="en-US" dirty="0"/>
              <a:t>with the accreditation requirements and </a:t>
            </a:r>
            <a:r>
              <a:rPr lang="en-US" dirty="0" smtClean="0"/>
              <a:t>policies </a:t>
            </a:r>
            <a:r>
              <a:rPr lang="en-US" dirty="0"/>
              <a:t>of the Accreditation Council for Continuing </a:t>
            </a:r>
            <a:r>
              <a:rPr lang="en-US" dirty="0" smtClean="0"/>
              <a:t>Medical </a:t>
            </a:r>
            <a:r>
              <a:rPr lang="en-US" dirty="0"/>
              <a:t>Education (ACCME) through the joint </a:t>
            </a:r>
            <a:r>
              <a:rPr lang="en-US" dirty="0" smtClean="0"/>
              <a:t>sponsorship </a:t>
            </a:r>
            <a:r>
              <a:rPr lang="en-US" dirty="0"/>
              <a:t>of American Academy of Addiction </a:t>
            </a:r>
            <a:r>
              <a:rPr lang="en-US" dirty="0" smtClean="0"/>
              <a:t>Psychiatry </a:t>
            </a:r>
            <a:r>
              <a:rPr lang="en-US" dirty="0"/>
              <a:t>(AAAP) and </a:t>
            </a:r>
            <a:r>
              <a:rPr lang="en-US" dirty="0" smtClean="0"/>
              <a:t>Association for Medical Education and Research in Substance Abuse (AMERSA). </a:t>
            </a:r>
            <a:r>
              <a:rPr lang="en-US" dirty="0"/>
              <a:t>American Academy of Addiction </a:t>
            </a:r>
            <a:r>
              <a:rPr lang="en-US" dirty="0" smtClean="0"/>
              <a:t>Psychiatry </a:t>
            </a:r>
            <a:r>
              <a:rPr lang="en-US" dirty="0"/>
              <a:t>is accredited by the Accreditation Council </a:t>
            </a:r>
            <a:r>
              <a:rPr lang="en-US" dirty="0" smtClean="0"/>
              <a:t>for </a:t>
            </a:r>
            <a:r>
              <a:rPr lang="en-US" dirty="0"/>
              <a:t>Continuing Medical Education to provide </a:t>
            </a:r>
            <a:r>
              <a:rPr lang="en-US" dirty="0" smtClean="0"/>
              <a:t>continuing </a:t>
            </a:r>
            <a:r>
              <a:rPr lang="en-US" dirty="0"/>
              <a:t>medical education for physicians.</a:t>
            </a:r>
          </a:p>
        </p:txBody>
      </p:sp>
    </p:spTree>
    <p:extLst>
      <p:ext uri="{BB962C8B-B14F-4D97-AF65-F5344CB8AC3E}">
        <p14:creationId xmlns:p14="http://schemas.microsoft.com/office/powerpoint/2010/main" val="8745358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Rot="1" noChangeArrowheads="1"/>
          </p:cNvSpPr>
          <p:nvPr>
            <p:ph type="title" idx="4294967295"/>
          </p:nvPr>
        </p:nvSpPr>
        <p:spPr>
          <a:xfrm>
            <a:off x="0" y="152400"/>
            <a:ext cx="9144000" cy="1143000"/>
          </a:xfrm>
          <a:extLst/>
        </p:spPr>
        <p:txBody>
          <a:bodyPr/>
          <a:lstStyle/>
          <a:p>
            <a:pPr defTabSz="847289" eaLnBrk="1" hangingPunct="1">
              <a:defRPr/>
            </a:pPr>
            <a:r>
              <a:rPr lang="en-US" altLang="en-US" dirty="0" smtClean="0">
                <a:solidFill>
                  <a:schemeClr val="bg1">
                    <a:lumMod val="50000"/>
                  </a:schemeClr>
                </a:solidFill>
                <a:ea typeface="+mj-ea"/>
                <a:cs typeface="+mj-cs"/>
              </a:rPr>
              <a:t>Cost </a:t>
            </a:r>
            <a:r>
              <a:rPr lang="en-US" altLang="en-US" dirty="0">
                <a:solidFill>
                  <a:schemeClr val="bg1">
                    <a:lumMod val="50000"/>
                  </a:schemeClr>
                </a:solidFill>
                <a:ea typeface="+mj-ea"/>
                <a:cs typeface="+mj-cs"/>
              </a:rPr>
              <a:t>Modeling in </a:t>
            </a:r>
            <a:r>
              <a:rPr lang="en-US" altLang="en-US" dirty="0" smtClean="0">
                <a:solidFill>
                  <a:schemeClr val="bg1">
                    <a:lumMod val="50000"/>
                  </a:schemeClr>
                </a:solidFill>
                <a:ea typeface="+mj-ea"/>
                <a:cs typeface="+mj-cs"/>
              </a:rPr>
              <a:t>FQHCs in MA Concluded: </a:t>
            </a:r>
            <a:endParaRPr lang="en-US" altLang="en-US" dirty="0">
              <a:solidFill>
                <a:schemeClr val="bg1">
                  <a:lumMod val="50000"/>
                </a:schemeClr>
              </a:solidFill>
              <a:ea typeface="+mj-ea"/>
              <a:cs typeface="+mj-cs"/>
            </a:endParaRPr>
          </a:p>
        </p:txBody>
      </p:sp>
      <p:sp>
        <p:nvSpPr>
          <p:cNvPr id="71682" name="Rectangle 3"/>
          <p:cNvSpPr>
            <a:spLocks noGrp="1" noChangeArrowheads="1"/>
          </p:cNvSpPr>
          <p:nvPr>
            <p:ph type="body" idx="4294967295"/>
          </p:nvPr>
        </p:nvSpPr>
        <p:spPr/>
        <p:txBody>
          <a:bodyPr/>
          <a:lstStyle/>
          <a:p>
            <a:pPr eaLnBrk="1" hangingPunct="1"/>
            <a:r>
              <a:rPr lang="en-US"/>
              <a:t>Allows RN’s to bill for an “Individual Medical Visit”</a:t>
            </a:r>
          </a:p>
          <a:p>
            <a:pPr eaLnBrk="1" hangingPunct="1"/>
            <a:r>
              <a:rPr lang="en-US"/>
              <a:t>Rate is the same as for an MD visit</a:t>
            </a:r>
          </a:p>
          <a:p>
            <a:pPr eaLnBrk="1" hangingPunct="1"/>
            <a:r>
              <a:rPr lang="en-US"/>
              <a:t>Assuming a nurse to patient ratio of 1:100 </a:t>
            </a:r>
          </a:p>
          <a:p>
            <a:pPr lvl="1" eaLnBrk="1" hangingPunct="1"/>
            <a:r>
              <a:rPr lang="en-US"/>
              <a:t>90% utilization for a mixed frequency caseload</a:t>
            </a:r>
          </a:p>
          <a:p>
            <a:pPr lvl="1" eaLnBrk="1" hangingPunct="1"/>
            <a:r>
              <a:rPr lang="en-US"/>
              <a:t>Included overhead and administrative costs</a:t>
            </a:r>
          </a:p>
          <a:p>
            <a:pPr lvl="1" eaLnBrk="1" hangingPunct="1"/>
            <a:r>
              <a:rPr lang="en-US"/>
              <a:t> Federally QHC would make a profit of approximately $180,000 per fulltime NCM</a:t>
            </a:r>
          </a:p>
          <a:p>
            <a:pPr lvl="1" eaLnBrk="1" hangingPunct="1"/>
            <a:r>
              <a:rPr lang="en-US"/>
              <a:t>NCM providing OBOT is sustainable and viable in a Federally Qualified Community Health Center</a:t>
            </a:r>
          </a:p>
          <a:p>
            <a:pPr eaLnBrk="1" hangingPunct="1"/>
            <a:endParaRPr lang="en-US">
              <a:solidFill>
                <a:srgbClr val="000099"/>
              </a:solidFill>
            </a:endParaRPr>
          </a:p>
        </p:txBody>
      </p:sp>
      <p:sp>
        <p:nvSpPr>
          <p:cNvPr id="71683" name="TextBox 1"/>
          <p:cNvSpPr txBox="1">
            <a:spLocks noChangeArrowheads="1"/>
          </p:cNvSpPr>
          <p:nvPr/>
        </p:nvSpPr>
        <p:spPr bwMode="auto">
          <a:xfrm>
            <a:off x="457200" y="6248400"/>
            <a:ext cx="5521325" cy="476250"/>
          </a:xfrm>
          <a:prstGeom prst="rect">
            <a:avLst/>
          </a:prstGeom>
          <a:noFill/>
          <a:ln w="9525">
            <a:noFill/>
            <a:miter lim="800000"/>
            <a:headEnd/>
            <a:tailEnd/>
          </a:ln>
        </p:spPr>
        <p:txBody>
          <a:bodyPr wrap="none">
            <a:prstTxWarp prst="textNoShape">
              <a:avLst/>
            </a:prstTxWarp>
            <a:spAutoFit/>
          </a:bodyPr>
          <a:lstStyle/>
          <a:p>
            <a:pPr>
              <a:lnSpc>
                <a:spcPct val="90000"/>
              </a:lnSpc>
            </a:pPr>
            <a:r>
              <a:rPr lang="en-US" dirty="0">
                <a:solidFill>
                  <a:srgbClr val="512C5A"/>
                </a:solidFill>
                <a:ea typeface="ＭＳ Ｐゴシック" pitchFamily="84" charset="-128"/>
                <a:cs typeface="ＭＳ Ｐゴシック" pitchFamily="84" charset="-128"/>
              </a:rPr>
              <a:t>MA Department of Public Health Bureau of </a:t>
            </a:r>
          </a:p>
          <a:p>
            <a:pPr>
              <a:lnSpc>
                <a:spcPct val="90000"/>
              </a:lnSpc>
            </a:pPr>
            <a:r>
              <a:rPr lang="en-US" dirty="0">
                <a:solidFill>
                  <a:srgbClr val="512C5A"/>
                </a:solidFill>
                <a:ea typeface="ＭＳ Ｐゴシック" pitchFamily="84" charset="-128"/>
                <a:cs typeface="ＭＳ Ｐゴシック" pitchFamily="84" charset="-128"/>
              </a:rPr>
              <a:t>Substance Abuse Services 2010 Cost modeling report by Paul Cote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0" y="0"/>
            <a:ext cx="9144000" cy="1447800"/>
          </a:xfrm>
        </p:spPr>
        <p:txBody>
          <a:bodyPr/>
          <a:lstStyle/>
          <a:p>
            <a:pPr defTabSz="847289" eaLnBrk="1" hangingPunct="1">
              <a:defRPr/>
            </a:pPr>
            <a:r>
              <a:rPr lang="en-US" dirty="0">
                <a:solidFill>
                  <a:schemeClr val="bg1">
                    <a:lumMod val="50000"/>
                  </a:schemeClr>
                </a:solidFill>
                <a:latin typeface="+mn-lt"/>
                <a:ea typeface="+mj-ea"/>
                <a:cs typeface="+mj-cs"/>
              </a:rPr>
              <a:t>UMass Study </a:t>
            </a:r>
            <a:r>
              <a:rPr lang="en-US" dirty="0" smtClean="0">
                <a:solidFill>
                  <a:schemeClr val="bg1">
                    <a:lumMod val="50000"/>
                  </a:schemeClr>
                </a:solidFill>
                <a:latin typeface="+mn-lt"/>
                <a:ea typeface="+mj-ea"/>
                <a:cs typeface="+mj-cs"/>
              </a:rPr>
              <a:t>Findings in Massachusetts </a:t>
            </a:r>
            <a:endParaRPr lang="en-US" dirty="0">
              <a:solidFill>
                <a:schemeClr val="bg1">
                  <a:lumMod val="50000"/>
                </a:schemeClr>
              </a:solidFill>
              <a:latin typeface="+mn-lt"/>
              <a:ea typeface="+mj-ea"/>
              <a:cs typeface="+mj-cs"/>
            </a:endParaRPr>
          </a:p>
        </p:txBody>
      </p:sp>
      <p:sp>
        <p:nvSpPr>
          <p:cNvPr id="72706" name="Rectangle 3"/>
          <p:cNvSpPr>
            <a:spLocks noGrp="1" noChangeArrowheads="1"/>
          </p:cNvSpPr>
          <p:nvPr>
            <p:ph type="body" idx="4294967295"/>
          </p:nvPr>
        </p:nvSpPr>
        <p:spPr>
          <a:xfrm>
            <a:off x="381000" y="1988840"/>
            <a:ext cx="8458200" cy="4259560"/>
          </a:xfrm>
        </p:spPr>
        <p:txBody>
          <a:bodyPr/>
          <a:lstStyle/>
          <a:p>
            <a:pPr eaLnBrk="1" hangingPunct="1"/>
            <a:r>
              <a:rPr lang="en-US" dirty="0"/>
              <a:t>Studied 5,600 Mass Health Clients prescribed buprenorphine and methadone</a:t>
            </a:r>
          </a:p>
          <a:p>
            <a:pPr eaLnBrk="1" hangingPunct="1"/>
            <a:r>
              <a:rPr lang="en-US" dirty="0"/>
              <a:t>Overall Mass Health expenditures lower than for those with no treatment</a:t>
            </a:r>
          </a:p>
          <a:p>
            <a:pPr eaLnBrk="1" hangingPunct="1"/>
            <a:r>
              <a:rPr lang="en-US" dirty="0"/>
              <a:t>Clients on Medication Assisted Treatment (MAT) had significantly lower rates of relapse, hospitalizations and ED visits:  no more costly than other treatments</a:t>
            </a:r>
          </a:p>
          <a:p>
            <a:pPr eaLnBrk="1" hangingPunct="1"/>
            <a:r>
              <a:rPr lang="en-US" dirty="0"/>
              <a:t>Buprenorphine  attracting younger and newer clients to treatment</a:t>
            </a:r>
          </a:p>
        </p:txBody>
      </p:sp>
      <p:sp>
        <p:nvSpPr>
          <p:cNvPr id="72707" name="Text Box 5"/>
          <p:cNvSpPr txBox="1">
            <a:spLocks noChangeArrowheads="1"/>
          </p:cNvSpPr>
          <p:nvPr/>
        </p:nvSpPr>
        <p:spPr bwMode="auto">
          <a:xfrm>
            <a:off x="1050925" y="6203950"/>
            <a:ext cx="3224213" cy="304800"/>
          </a:xfrm>
          <a:prstGeom prst="rect">
            <a:avLst/>
          </a:prstGeom>
          <a:noFill/>
          <a:ln w="9525">
            <a:noFill/>
            <a:miter lim="800000"/>
            <a:headEnd/>
            <a:tailEnd/>
          </a:ln>
        </p:spPr>
        <p:txBody>
          <a:bodyPr wrap="none">
            <a:prstTxWarp prst="textNoShape">
              <a:avLst/>
            </a:prstTxWarp>
            <a:spAutoFit/>
          </a:bodyPr>
          <a:lstStyle/>
          <a:p>
            <a:r>
              <a:rPr lang="en-US" dirty="0">
                <a:solidFill>
                  <a:srgbClr val="512C5A"/>
                </a:solidFill>
                <a:latin typeface="Tahoma" pitchFamily="84" charset="0"/>
                <a:ea typeface="ＭＳ Ｐゴシック" pitchFamily="84" charset="-128"/>
                <a:cs typeface="ＭＳ Ｐゴシック" pitchFamily="84" charset="-128"/>
              </a:rPr>
              <a:t>R.E. Clark; Health Affairs, August 2011</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rrowheads="1"/>
          </p:cNvSpPr>
          <p:nvPr>
            <p:ph type="title" idx="4294967295"/>
          </p:nvPr>
        </p:nvSpPr>
        <p:spPr>
          <a:xfrm>
            <a:off x="0" y="0"/>
            <a:ext cx="9144000" cy="1447800"/>
          </a:xfrm>
          <a:extLst/>
        </p:spPr>
        <p:txBody>
          <a:bodyPr/>
          <a:lstStyle/>
          <a:p>
            <a:pPr defTabSz="847289" eaLnBrk="1" hangingPunct="1">
              <a:defRPr/>
            </a:pPr>
            <a:r>
              <a:rPr lang="en-US" altLang="en-US" dirty="0">
                <a:solidFill>
                  <a:schemeClr val="bg1">
                    <a:lumMod val="50000"/>
                  </a:schemeClr>
                </a:solidFill>
                <a:ea typeface="+mj-ea"/>
                <a:cs typeface="+mj-cs"/>
              </a:rPr>
              <a:t>Nurse Care Manager Model</a:t>
            </a:r>
          </a:p>
        </p:txBody>
      </p:sp>
      <p:sp>
        <p:nvSpPr>
          <p:cNvPr id="60418" name="Rectangle 3"/>
          <p:cNvSpPr>
            <a:spLocks noGrp="1" noChangeArrowheads="1"/>
          </p:cNvSpPr>
          <p:nvPr>
            <p:ph type="body" idx="4294967295"/>
          </p:nvPr>
        </p:nvSpPr>
        <p:spPr>
          <a:xfrm>
            <a:off x="304800" y="1700808"/>
            <a:ext cx="8229600" cy="4525963"/>
          </a:xfrm>
          <a:extLst/>
        </p:spPr>
        <p:txBody>
          <a:bodyPr>
            <a:noAutofit/>
          </a:bodyPr>
          <a:lstStyle/>
          <a:p>
            <a:pPr marL="317734" indent="-317734" defTabSz="847289" eaLnBrk="1" hangingPunct="1">
              <a:buFont typeface="Arial" charset="0"/>
              <a:buChar char="•"/>
              <a:defRPr/>
            </a:pPr>
            <a:r>
              <a:rPr lang="en-US" altLang="en-US" sz="2200" dirty="0">
                <a:ea typeface="+mn-ea"/>
                <a:cs typeface="+mn-cs"/>
              </a:rPr>
              <a:t>Screener by coordinator or nurse</a:t>
            </a:r>
          </a:p>
          <a:p>
            <a:pPr marL="317734" indent="-317734" defTabSz="847289" eaLnBrk="1" hangingPunct="1">
              <a:buFont typeface="Arial" charset="0"/>
              <a:buChar char="•"/>
              <a:defRPr/>
            </a:pPr>
            <a:r>
              <a:rPr lang="en-US" altLang="en-US" sz="2200" dirty="0">
                <a:ea typeface="+mn-ea"/>
                <a:cs typeface="+mn-cs"/>
              </a:rPr>
              <a:t>RN intake: labs, UTS, contracts, education</a:t>
            </a:r>
          </a:p>
          <a:p>
            <a:pPr marL="317734" indent="-317734" defTabSz="847289" eaLnBrk="1" hangingPunct="1">
              <a:buFont typeface="Arial" charset="0"/>
              <a:buChar char="•"/>
              <a:defRPr/>
            </a:pPr>
            <a:r>
              <a:rPr lang="en-US" altLang="en-US" sz="2200" dirty="0">
                <a:ea typeface="+mn-ea"/>
                <a:cs typeface="+mn-cs"/>
              </a:rPr>
              <a:t>Counselor - intake, refer to psych if warranted</a:t>
            </a:r>
          </a:p>
          <a:p>
            <a:pPr marL="317734" indent="-317734" defTabSz="847289" eaLnBrk="1" hangingPunct="1">
              <a:buFont typeface="Arial" charset="0"/>
              <a:buChar char="•"/>
              <a:defRPr/>
            </a:pPr>
            <a:r>
              <a:rPr lang="en-US" altLang="en-US" sz="2200" dirty="0">
                <a:ea typeface="+mn-ea"/>
                <a:cs typeface="+mn-cs"/>
              </a:rPr>
              <a:t>Intake reviewed by the OBOT team (RN, MD) </a:t>
            </a:r>
          </a:p>
          <a:p>
            <a:pPr marL="317734" indent="-317734" defTabSz="847289" eaLnBrk="1" hangingPunct="1">
              <a:buFont typeface="Arial" charset="0"/>
              <a:buChar char="•"/>
              <a:defRPr/>
            </a:pPr>
            <a:r>
              <a:rPr lang="en-US" altLang="en-US" sz="2200" dirty="0" err="1">
                <a:ea typeface="+mn-ea"/>
                <a:cs typeface="+mn-cs"/>
              </a:rPr>
              <a:t>Bupe</a:t>
            </a:r>
            <a:r>
              <a:rPr lang="en-US" altLang="en-US" sz="2200" dirty="0">
                <a:ea typeface="+mn-ea"/>
                <a:cs typeface="+mn-cs"/>
              </a:rPr>
              <a:t> MD visit: review, assess, clear for </a:t>
            </a:r>
            <a:r>
              <a:rPr lang="en-US" altLang="en-US" sz="2200" dirty="0" smtClean="0">
                <a:ea typeface="+mn-ea"/>
                <a:cs typeface="+mn-cs"/>
              </a:rPr>
              <a:t>treatment appropriateness with DSM IV </a:t>
            </a:r>
            <a:r>
              <a:rPr lang="en-US" altLang="en-US" sz="2200" dirty="0" err="1" smtClean="0">
                <a:ea typeface="+mn-ea"/>
                <a:cs typeface="+mn-cs"/>
              </a:rPr>
              <a:t>Dx</a:t>
            </a:r>
            <a:r>
              <a:rPr lang="en-US" altLang="en-US" sz="2200" dirty="0" smtClean="0">
                <a:ea typeface="+mn-ea"/>
                <a:cs typeface="+mn-cs"/>
              </a:rPr>
              <a:t> Opioid Dependence</a:t>
            </a:r>
            <a:endParaRPr lang="en-US" altLang="en-US" sz="2200" dirty="0">
              <a:ea typeface="+mn-ea"/>
              <a:cs typeface="+mn-cs"/>
            </a:endParaRPr>
          </a:p>
          <a:p>
            <a:pPr marL="317734" indent="-317734" defTabSz="847289" eaLnBrk="1" hangingPunct="1">
              <a:buFont typeface="Arial" charset="0"/>
              <a:buChar char="•"/>
              <a:defRPr/>
            </a:pPr>
            <a:r>
              <a:rPr lang="en-US" altLang="en-US" sz="2200" dirty="0">
                <a:ea typeface="+mn-ea"/>
                <a:cs typeface="+mn-cs"/>
              </a:rPr>
              <a:t>Induction: stabilization, </a:t>
            </a:r>
            <a:r>
              <a:rPr lang="en-US" altLang="en-US" sz="2200" dirty="0" smtClean="0">
                <a:ea typeface="+mn-ea"/>
                <a:cs typeface="+mn-cs"/>
              </a:rPr>
              <a:t>maintenance</a:t>
            </a:r>
            <a:endParaRPr lang="en-US" altLang="en-US" sz="2200" dirty="0">
              <a:ea typeface="+mn-ea"/>
              <a:cs typeface="+mn-cs"/>
            </a:endParaRPr>
          </a:p>
          <a:p>
            <a:pPr marL="689291" lvl="1" indent="-263910" defTabSz="847289" eaLnBrk="1" hangingPunct="1">
              <a:buFont typeface="Wingdings" panose="05000000000000000000" pitchFamily="2" charset="2"/>
              <a:buChar char="§"/>
              <a:defRPr/>
            </a:pPr>
            <a:r>
              <a:rPr lang="en-US" altLang="en-US" sz="2200" dirty="0">
                <a:ea typeface="+mn-ea"/>
              </a:rPr>
              <a:t>Management by </a:t>
            </a:r>
            <a:r>
              <a:rPr lang="en-US" altLang="en-US" sz="2200" dirty="0" smtClean="0">
                <a:ea typeface="+mn-ea"/>
              </a:rPr>
              <a:t>RN with waivered prescriber</a:t>
            </a:r>
            <a:endParaRPr lang="en-US" altLang="en-US" sz="2200" dirty="0">
              <a:ea typeface="+mn-ea"/>
            </a:endParaRPr>
          </a:p>
          <a:p>
            <a:pPr marL="1190190" lvl="2" defTabSz="847289" eaLnBrk="1" hangingPunct="1">
              <a:buFont typeface="Arial" panose="020B0604020202020204" pitchFamily="34" charset="0"/>
              <a:buChar char="−"/>
              <a:defRPr/>
            </a:pPr>
            <a:r>
              <a:rPr lang="en-US" altLang="en-US" sz="2200" dirty="0">
                <a:ea typeface="+mn-ea"/>
              </a:rPr>
              <a:t>Visits, assessments, education, </a:t>
            </a:r>
            <a:r>
              <a:rPr lang="en-US" altLang="en-US" sz="2200" dirty="0" smtClean="0">
                <a:ea typeface="+mn-ea"/>
              </a:rPr>
              <a:t>UDS</a:t>
            </a:r>
            <a:r>
              <a:rPr lang="en-US" altLang="en-US" sz="2200" dirty="0">
                <a:ea typeface="+mn-ea"/>
              </a:rPr>
              <a:t>, labs, MD contacts</a:t>
            </a:r>
          </a:p>
          <a:p>
            <a:pPr marL="1190190" lvl="2" defTabSz="847289" eaLnBrk="1" hangingPunct="1">
              <a:buFont typeface="Arial" panose="020B0604020202020204" pitchFamily="34" charset="0"/>
              <a:buChar char="−"/>
              <a:defRPr/>
            </a:pPr>
            <a:r>
              <a:rPr lang="en-US" altLang="en-US" sz="2200" dirty="0" smtClean="0">
                <a:ea typeface="+mn-ea"/>
              </a:rPr>
              <a:t>Facilitate prescription refills, </a:t>
            </a:r>
            <a:r>
              <a:rPr lang="en-US" altLang="en-US" sz="2200" dirty="0">
                <a:ea typeface="+mn-ea"/>
              </a:rPr>
              <a:t>medical monitoring</a:t>
            </a:r>
            <a:r>
              <a:rPr lang="en-US" altLang="en-US" sz="2200" dirty="0" smtClean="0">
                <a:ea typeface="+mn-ea"/>
              </a:rPr>
              <a:t>, relapse, surgery, pregnancy, mental health needs, social supports, treatment plans</a:t>
            </a:r>
            <a:endParaRPr lang="en-US" altLang="en-US" sz="2200" dirty="0">
              <a:ea typeface="+mn-ea"/>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0"/>
            <a:ext cx="7772400" cy="1447800"/>
          </a:xfrm>
        </p:spPr>
        <p:txBody>
          <a:bodyPr/>
          <a:lstStyle/>
          <a:p>
            <a:pPr defTabSz="847289" eaLnBrk="1" hangingPunct="1">
              <a:defRPr/>
            </a:pPr>
            <a:r>
              <a:rPr lang="en-US" altLang="en-US" dirty="0" smtClean="0">
                <a:solidFill>
                  <a:schemeClr val="bg1">
                    <a:lumMod val="50000"/>
                  </a:schemeClr>
                </a:solidFill>
                <a:ea typeface="ＭＳ Ｐゴシック" panose="020B0600070205080204" pitchFamily="34" charset="-128"/>
                <a:cs typeface="+mj-cs"/>
              </a:rPr>
              <a:t>OBOT RN</a:t>
            </a:r>
            <a:br>
              <a:rPr lang="en-US" altLang="en-US" dirty="0" smtClean="0">
                <a:solidFill>
                  <a:schemeClr val="bg1">
                    <a:lumMod val="50000"/>
                  </a:schemeClr>
                </a:solidFill>
                <a:ea typeface="ＭＳ Ｐゴシック" panose="020B0600070205080204" pitchFamily="34" charset="-128"/>
                <a:cs typeface="+mj-cs"/>
              </a:rPr>
            </a:br>
            <a:r>
              <a:rPr lang="en-US" altLang="en-US" dirty="0" smtClean="0">
                <a:solidFill>
                  <a:schemeClr val="bg1">
                    <a:lumMod val="50000"/>
                  </a:schemeClr>
                </a:solidFill>
                <a:ea typeface="ＭＳ Ｐゴシック" panose="020B0600070205080204" pitchFamily="34" charset="-128"/>
                <a:cs typeface="+mj-cs"/>
              </a:rPr>
              <a:t>Nursing Assessment:</a:t>
            </a:r>
          </a:p>
        </p:txBody>
      </p:sp>
      <p:sp>
        <p:nvSpPr>
          <p:cNvPr id="34819" name="Rectangle 3"/>
          <p:cNvSpPr>
            <a:spLocks noGrp="1" noChangeArrowheads="1"/>
          </p:cNvSpPr>
          <p:nvPr>
            <p:ph type="body" idx="1"/>
          </p:nvPr>
        </p:nvSpPr>
        <p:spPr>
          <a:xfrm>
            <a:off x="374848" y="1628800"/>
            <a:ext cx="8229600" cy="5000600"/>
          </a:xfrm>
        </p:spPr>
        <p:txBody>
          <a:bodyPr>
            <a:normAutofit/>
          </a:bodyPr>
          <a:lstStyle/>
          <a:p>
            <a:pPr marL="317734" indent="-317734" defTabSz="847289" eaLnBrk="1" hangingPunct="1">
              <a:lnSpc>
                <a:spcPct val="90000"/>
              </a:lnSpc>
              <a:buFont typeface="Arial" charset="0"/>
              <a:buChar char="•"/>
              <a:defRPr/>
            </a:pPr>
            <a:r>
              <a:rPr lang="en-US" altLang="en-US" sz="2000" dirty="0" smtClean="0">
                <a:ea typeface="ＭＳ Ｐゴシック" panose="020B0600070205080204" pitchFamily="34" charset="-128"/>
                <a:cs typeface="+mn-cs"/>
              </a:rPr>
              <a:t>Intake assessment</a:t>
            </a:r>
          </a:p>
          <a:p>
            <a:pPr marL="689291" lvl="1" indent="-263910" defTabSz="847289" eaLnBrk="1" hangingPunct="1">
              <a:lnSpc>
                <a:spcPct val="90000"/>
              </a:lnSpc>
              <a:buFont typeface="Wingdings" panose="05000000000000000000" pitchFamily="2" charset="2"/>
              <a:buChar char="§"/>
              <a:defRPr/>
            </a:pPr>
            <a:r>
              <a:rPr lang="en-US" altLang="en-US" sz="2000" dirty="0" smtClean="0">
                <a:ea typeface="ＭＳ Ｐゴシック" panose="020B0600070205080204" pitchFamily="34" charset="-128"/>
              </a:rPr>
              <a:t>Review medical </a:t>
            </a:r>
            <a:r>
              <a:rPr lang="en-US" altLang="en-US" sz="2000" dirty="0" err="1" smtClean="0">
                <a:ea typeface="ＭＳ Ｐゴシック" panose="020B0600070205080204" pitchFamily="34" charset="-128"/>
              </a:rPr>
              <a:t>hx</a:t>
            </a:r>
            <a:r>
              <a:rPr lang="en-US" altLang="en-US" sz="2000" dirty="0" smtClean="0">
                <a:ea typeface="ＭＳ Ｐゴシック" panose="020B0600070205080204" pitchFamily="34" charset="-128"/>
              </a:rPr>
              <a:t>, treatment </a:t>
            </a:r>
            <a:r>
              <a:rPr lang="en-US" altLang="en-US" sz="2000" dirty="0" err="1" smtClean="0">
                <a:ea typeface="ＭＳ Ｐゴシック" panose="020B0600070205080204" pitchFamily="34" charset="-128"/>
              </a:rPr>
              <a:t>hx</a:t>
            </a:r>
            <a:r>
              <a:rPr lang="en-US" altLang="en-US" sz="2000" dirty="0">
                <a:ea typeface="ＭＳ Ｐゴシック" panose="020B0600070205080204" pitchFamily="34" charset="-128"/>
              </a:rPr>
              <a:t>,</a:t>
            </a:r>
            <a:r>
              <a:rPr lang="en-US" altLang="en-US" sz="2000" dirty="0" smtClean="0">
                <a:ea typeface="ＭＳ Ｐゴシック" panose="020B0600070205080204" pitchFamily="34" charset="-128"/>
              </a:rPr>
              <a:t> pain issues, mental health, current use, and medications</a:t>
            </a:r>
          </a:p>
          <a:p>
            <a:pPr marL="317734" indent="-317734" defTabSz="847289" eaLnBrk="1" hangingPunct="1">
              <a:lnSpc>
                <a:spcPct val="90000"/>
              </a:lnSpc>
              <a:buFont typeface="Arial" charset="0"/>
              <a:buChar char="•"/>
              <a:defRPr/>
            </a:pPr>
            <a:r>
              <a:rPr lang="en-US" altLang="en-US" sz="2000" dirty="0" smtClean="0">
                <a:ea typeface="ＭＳ Ｐゴシック" panose="020B0600070205080204" pitchFamily="34" charset="-128"/>
                <a:cs typeface="+mn-cs"/>
              </a:rPr>
              <a:t>Consents/Treatment agreements</a:t>
            </a:r>
          </a:p>
          <a:p>
            <a:pPr marL="689291" lvl="1" indent="-263910" defTabSz="847289" eaLnBrk="1" hangingPunct="1">
              <a:lnSpc>
                <a:spcPct val="90000"/>
              </a:lnSpc>
              <a:buFont typeface="Wingdings" panose="05000000000000000000" pitchFamily="2" charset="2"/>
              <a:buChar char="§"/>
              <a:defRPr/>
            </a:pPr>
            <a:r>
              <a:rPr lang="en-US" altLang="en-US" sz="2000" dirty="0" smtClean="0">
                <a:ea typeface="ＭＳ Ｐゴシック" panose="020B0600070205080204" pitchFamily="34" charset="-128"/>
              </a:rPr>
              <a:t>Program expectations: visits &amp; frequency, UDS, behavior</a:t>
            </a:r>
          </a:p>
          <a:p>
            <a:pPr marL="689291" lvl="1" indent="-263910" defTabSz="847289" eaLnBrk="1" hangingPunct="1">
              <a:lnSpc>
                <a:spcPct val="90000"/>
              </a:lnSpc>
              <a:buFont typeface="Wingdings" panose="05000000000000000000" pitchFamily="2" charset="2"/>
              <a:buChar char="§"/>
              <a:defRPr/>
            </a:pPr>
            <a:r>
              <a:rPr lang="en-US" altLang="en-US" sz="2000" dirty="0" smtClean="0">
                <a:ea typeface="ＭＳ Ｐゴシック" panose="020B0600070205080204" pitchFamily="34" charset="-128"/>
              </a:rPr>
              <a:t>Understanding of medication: opioid, potential for withdrawal</a:t>
            </a:r>
          </a:p>
          <a:p>
            <a:pPr marL="689291" lvl="1" indent="-263910" defTabSz="847289" eaLnBrk="1" hangingPunct="1">
              <a:lnSpc>
                <a:spcPct val="90000"/>
              </a:lnSpc>
              <a:buFont typeface="Wingdings" panose="05000000000000000000" pitchFamily="2" charset="2"/>
              <a:buChar char="§"/>
              <a:defRPr/>
            </a:pPr>
            <a:r>
              <a:rPr lang="en-US" altLang="en-US" sz="2000" dirty="0" smtClean="0">
                <a:ea typeface="ＭＳ Ｐゴシック" panose="020B0600070205080204" pitchFamily="34" charset="-128"/>
              </a:rPr>
              <a:t>Review, sign, copies to patient and review at later date</a:t>
            </a:r>
          </a:p>
          <a:p>
            <a:pPr marL="317734" indent="-317734" defTabSz="847289" eaLnBrk="1" hangingPunct="1">
              <a:lnSpc>
                <a:spcPct val="90000"/>
              </a:lnSpc>
              <a:buFont typeface="Arial" charset="0"/>
              <a:buChar char="•"/>
              <a:defRPr/>
            </a:pPr>
            <a:r>
              <a:rPr lang="en-US" altLang="en-US" sz="2000" dirty="0" smtClean="0">
                <a:ea typeface="ＭＳ Ｐゴシック" panose="020B0600070205080204" pitchFamily="34" charset="-128"/>
                <a:cs typeface="+mn-cs"/>
              </a:rPr>
              <a:t>Education</a:t>
            </a:r>
          </a:p>
          <a:p>
            <a:pPr marL="689291" lvl="1" indent="-263910" defTabSz="847289" eaLnBrk="1" hangingPunct="1">
              <a:lnSpc>
                <a:spcPct val="90000"/>
              </a:lnSpc>
              <a:buFont typeface="Wingdings" panose="05000000000000000000" pitchFamily="2" charset="2"/>
              <a:buChar char="§"/>
              <a:defRPr/>
            </a:pPr>
            <a:r>
              <a:rPr lang="en-US" altLang="en-US" sz="2000" dirty="0" smtClean="0">
                <a:ea typeface="ＭＳ Ｐゴシック" panose="020B0600070205080204" pitchFamily="34" charset="-128"/>
              </a:rPr>
              <a:t>On the medication (opioid), administration, storage, safety, responsibilities and treatment plan</a:t>
            </a:r>
          </a:p>
          <a:p>
            <a:pPr marL="317734" indent="-317734" defTabSz="847289" eaLnBrk="1" hangingPunct="1">
              <a:lnSpc>
                <a:spcPct val="90000"/>
              </a:lnSpc>
              <a:buFont typeface="Arial" charset="0"/>
              <a:buChar char="•"/>
              <a:defRPr/>
            </a:pPr>
            <a:r>
              <a:rPr lang="en-US" altLang="en-US" sz="2000" dirty="0" smtClean="0">
                <a:ea typeface="ＭＳ Ｐゴシック" panose="020B0600070205080204" pitchFamily="34" charset="-128"/>
                <a:cs typeface="+mn-cs"/>
              </a:rPr>
              <a:t>Urine toxicology screen</a:t>
            </a:r>
          </a:p>
          <a:p>
            <a:pPr marL="689291" lvl="1" indent="-263910" defTabSz="847289" eaLnBrk="1" hangingPunct="1">
              <a:lnSpc>
                <a:spcPct val="90000"/>
              </a:lnSpc>
              <a:buFont typeface="Wingdings" panose="05000000000000000000" pitchFamily="2" charset="2"/>
              <a:buChar char="§"/>
              <a:defRPr/>
            </a:pPr>
            <a:r>
              <a:rPr lang="en-US" altLang="en-US" sz="2000" dirty="0" smtClean="0">
                <a:ea typeface="ＭＳ Ｐゴシック" panose="020B0600070205080204" pitchFamily="34" charset="-128"/>
              </a:rPr>
              <a:t>Screen drug of use and ? Others: If positive what that may mean for treatment </a:t>
            </a:r>
          </a:p>
          <a:p>
            <a:pPr marL="317734" indent="-317734" defTabSz="847289" eaLnBrk="1" hangingPunct="1">
              <a:lnSpc>
                <a:spcPct val="90000"/>
              </a:lnSpc>
              <a:buFont typeface="Arial" charset="0"/>
              <a:buChar char="•"/>
              <a:defRPr/>
            </a:pPr>
            <a:r>
              <a:rPr lang="en-US" altLang="en-US" sz="2000" dirty="0" smtClean="0">
                <a:ea typeface="ＭＳ Ｐゴシック" panose="020B0600070205080204" pitchFamily="34" charset="-128"/>
                <a:cs typeface="+mn-cs"/>
              </a:rPr>
              <a:t>LFT</a:t>
            </a:r>
            <a:r>
              <a:rPr lang="ja-JP" altLang="en-US" sz="2000" dirty="0" smtClean="0">
                <a:ea typeface="ＭＳ Ｐゴシック" panose="020B0600070205080204" pitchFamily="34" charset="-128"/>
                <a:cs typeface="+mn-cs"/>
              </a:rPr>
              <a:t>’</a:t>
            </a:r>
            <a:r>
              <a:rPr lang="en-US" altLang="ja-JP" sz="2000" dirty="0" smtClean="0">
                <a:ea typeface="ＭＳ Ｐゴシック" panose="020B0600070205080204" pitchFamily="34" charset="-128"/>
                <a:cs typeface="+mn-cs"/>
              </a:rPr>
              <a:t>s, Hepatitis </a:t>
            </a:r>
            <a:r>
              <a:rPr lang="en-US" altLang="ja-JP" sz="2000" dirty="0" err="1" smtClean="0">
                <a:ea typeface="ＭＳ Ｐゴシック" panose="020B0600070205080204" pitchFamily="34" charset="-128"/>
                <a:cs typeface="+mn-cs"/>
              </a:rPr>
              <a:t>serologies</a:t>
            </a:r>
            <a:r>
              <a:rPr lang="en-US" altLang="ja-JP" sz="2000" dirty="0" smtClean="0">
                <a:ea typeface="ＭＳ Ｐゴシック" panose="020B0600070205080204" pitchFamily="34" charset="-128"/>
                <a:cs typeface="+mn-cs"/>
              </a:rPr>
              <a:t>, RPR, CBC, pregnancy test</a:t>
            </a:r>
            <a:endParaRPr lang="en-US" altLang="en-US" sz="2000" dirty="0" smtClean="0">
              <a:ea typeface="ＭＳ Ｐゴシック" panose="020B0600070205080204" pitchFamily="34" charset="-128"/>
              <a:cs typeface="+mn-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38100"/>
            <a:ext cx="9144000" cy="1295400"/>
          </a:xfrm>
        </p:spPr>
        <p:txBody>
          <a:bodyPr/>
          <a:lstStyle/>
          <a:p>
            <a:pPr defTabSz="847289" eaLnBrk="1" hangingPunct="1">
              <a:defRPr/>
            </a:pPr>
            <a:r>
              <a:rPr lang="en-US" altLang="en-US" dirty="0" smtClean="0">
                <a:solidFill>
                  <a:schemeClr val="bg1">
                    <a:lumMod val="50000"/>
                  </a:schemeClr>
                </a:solidFill>
                <a:ea typeface="ＭＳ Ｐゴシック" panose="020B0600070205080204" pitchFamily="34" charset="-128"/>
                <a:cs typeface="+mj-cs"/>
              </a:rPr>
              <a:t>OBOT MD</a:t>
            </a:r>
          </a:p>
        </p:txBody>
      </p:sp>
      <p:sp>
        <p:nvSpPr>
          <p:cNvPr id="77826" name="Content Placeholder 2"/>
          <p:cNvSpPr>
            <a:spLocks noGrp="1"/>
          </p:cNvSpPr>
          <p:nvPr>
            <p:ph idx="1"/>
          </p:nvPr>
        </p:nvSpPr>
        <p:spPr>
          <a:xfrm>
            <a:off x="609600" y="1524000"/>
            <a:ext cx="7848600" cy="4572000"/>
          </a:xfrm>
        </p:spPr>
        <p:txBody>
          <a:bodyPr/>
          <a:lstStyle/>
          <a:p>
            <a:pPr eaLnBrk="1" hangingPunct="1"/>
            <a:r>
              <a:rPr lang="en-US" smtClean="0"/>
              <a:t>Review of history</a:t>
            </a:r>
          </a:p>
          <a:p>
            <a:pPr lvl="1" eaLnBrk="1" hangingPunct="1"/>
            <a:r>
              <a:rPr lang="en-US" smtClean="0"/>
              <a:t>Mental health, substance use, medical, social</a:t>
            </a:r>
          </a:p>
          <a:p>
            <a:pPr eaLnBrk="1" hangingPunct="1"/>
            <a:r>
              <a:rPr lang="en-US" smtClean="0"/>
              <a:t>Physical Exam</a:t>
            </a:r>
          </a:p>
          <a:p>
            <a:pPr eaLnBrk="1" hangingPunct="1"/>
            <a:r>
              <a:rPr lang="en-US" smtClean="0"/>
              <a:t>Lab and urine review</a:t>
            </a:r>
          </a:p>
          <a:p>
            <a:pPr lvl="1" eaLnBrk="1" hangingPunct="1"/>
            <a:r>
              <a:rPr lang="en-US" smtClean="0"/>
              <a:t>Assess contraindications, toxicology </a:t>
            </a:r>
          </a:p>
          <a:p>
            <a:pPr eaLnBrk="1" hangingPunct="1"/>
            <a:r>
              <a:rPr lang="en-US" smtClean="0"/>
              <a:t>Confirm  Opioid Dependence diagnosis</a:t>
            </a:r>
          </a:p>
          <a:p>
            <a:pPr lvl="1" eaLnBrk="1" hangingPunct="1"/>
            <a:r>
              <a:rPr lang="en-US" smtClean="0"/>
              <a:t>DSM IV criteria</a:t>
            </a:r>
          </a:p>
          <a:p>
            <a:pPr eaLnBrk="1" hangingPunct="1"/>
            <a:r>
              <a:rPr lang="en-US" smtClean="0"/>
              <a:t>Confirm appropriate for office treatment</a:t>
            </a:r>
          </a:p>
          <a:p>
            <a:pPr eaLnBrk="1" hangingPunct="1"/>
            <a:r>
              <a:rPr lang="en-US" smtClean="0"/>
              <a:t>Writes the orders and prescription </a:t>
            </a:r>
          </a:p>
          <a:p>
            <a:pPr eaLnBrk="1" hangingPunct="1"/>
            <a:r>
              <a:rPr lang="en-US" smtClean="0"/>
              <a:t>Develop Treatment Plan with OBOT Team</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228600"/>
            <a:ext cx="9144000" cy="990600"/>
          </a:xfrm>
        </p:spPr>
        <p:txBody>
          <a:bodyPr/>
          <a:lstStyle/>
          <a:p>
            <a:pPr defTabSz="847289" eaLnBrk="1" hangingPunct="1">
              <a:defRPr/>
            </a:pPr>
            <a:r>
              <a:rPr lang="en-US" altLang="en-US" dirty="0" smtClean="0">
                <a:solidFill>
                  <a:schemeClr val="bg1">
                    <a:lumMod val="50000"/>
                  </a:schemeClr>
                </a:solidFill>
                <a:ea typeface="ＭＳ Ｐゴシック" panose="020B0600070205080204" pitchFamily="34" charset="-128"/>
                <a:cs typeface="+mj-cs"/>
              </a:rPr>
              <a:t>OBOT RN Role In FQHC’s</a:t>
            </a:r>
          </a:p>
        </p:txBody>
      </p:sp>
      <p:sp>
        <p:nvSpPr>
          <p:cNvPr id="78850" name="Rectangle 3"/>
          <p:cNvSpPr>
            <a:spLocks noGrp="1" noChangeArrowheads="1"/>
          </p:cNvSpPr>
          <p:nvPr>
            <p:ph type="body" idx="1"/>
          </p:nvPr>
        </p:nvSpPr>
        <p:spPr>
          <a:xfrm>
            <a:off x="679648" y="1587624"/>
            <a:ext cx="7924800" cy="4937720"/>
          </a:xfrm>
        </p:spPr>
        <p:txBody>
          <a:bodyPr>
            <a:normAutofit/>
          </a:bodyPr>
          <a:lstStyle/>
          <a:p>
            <a:pPr eaLnBrk="1" hangingPunct="1"/>
            <a:r>
              <a:rPr lang="en-US" sz="2000" dirty="0" smtClean="0"/>
              <a:t>Review and support program requirements:</a:t>
            </a:r>
          </a:p>
          <a:p>
            <a:pPr lvl="1" eaLnBrk="1" hangingPunct="1"/>
            <a:r>
              <a:rPr lang="en-US" sz="2000" dirty="0" smtClean="0"/>
              <a:t>Nurse/ Physician Appointments:</a:t>
            </a:r>
          </a:p>
          <a:p>
            <a:pPr lvl="2" eaLnBrk="1" hangingPunct="1"/>
            <a:r>
              <a:rPr lang="en-US" sz="2000" dirty="0" smtClean="0"/>
              <a:t>Frequency, times, location</a:t>
            </a:r>
          </a:p>
          <a:p>
            <a:pPr lvl="1" eaLnBrk="1" hangingPunct="1"/>
            <a:r>
              <a:rPr lang="en-US" sz="2000" dirty="0" smtClean="0"/>
              <a:t>Counseling: </a:t>
            </a:r>
          </a:p>
          <a:p>
            <a:pPr lvl="2" eaLnBrk="1" hangingPunct="1"/>
            <a:r>
              <a:rPr lang="en-US" sz="2000" dirty="0" smtClean="0"/>
              <a:t>Weekly initially, self help, mental health as needed</a:t>
            </a:r>
          </a:p>
          <a:p>
            <a:pPr lvl="1" eaLnBrk="1" hangingPunct="1"/>
            <a:r>
              <a:rPr lang="en-US" sz="2000" dirty="0" smtClean="0"/>
              <a:t>Obtain urine toxicology:</a:t>
            </a:r>
          </a:p>
          <a:p>
            <a:pPr lvl="2" eaLnBrk="1" hangingPunct="1"/>
            <a:r>
              <a:rPr lang="en-US" sz="2000" dirty="0" smtClean="0"/>
              <a:t> At visits, call backs, as needed and follow up</a:t>
            </a:r>
          </a:p>
          <a:p>
            <a:pPr lvl="1" eaLnBrk="1" hangingPunct="1"/>
            <a:r>
              <a:rPr lang="en-US" sz="2000" dirty="0" smtClean="0"/>
              <a:t>Support abstinence/ harm reduction</a:t>
            </a:r>
          </a:p>
          <a:p>
            <a:pPr lvl="2" eaLnBrk="1" hangingPunct="1"/>
            <a:r>
              <a:rPr lang="en-US" sz="2000" dirty="0" smtClean="0"/>
              <a:t>Abstinence from opioids is the goal</a:t>
            </a:r>
          </a:p>
          <a:p>
            <a:pPr lvl="2" eaLnBrk="1" hangingPunct="1"/>
            <a:r>
              <a:rPr lang="en-US" sz="2000" dirty="0" smtClean="0"/>
              <a:t>Safety with the goal to minimize substance use</a:t>
            </a:r>
          </a:p>
          <a:p>
            <a:pPr lvl="1" eaLnBrk="1" hangingPunct="1"/>
            <a:r>
              <a:rPr lang="en-US" sz="2000" dirty="0" smtClean="0"/>
              <a:t>Educate and monitor for Safety: </a:t>
            </a:r>
          </a:p>
          <a:p>
            <a:pPr lvl="2" eaLnBrk="1" hangingPunct="1"/>
            <a:r>
              <a:rPr lang="en-US" sz="2000" dirty="0" smtClean="0"/>
              <a:t>Medication storage, management, adherence</a:t>
            </a:r>
          </a:p>
          <a:p>
            <a:pPr lvl="2" eaLnBrk="1" hangingPunct="1"/>
            <a:r>
              <a:rPr lang="en-US" sz="2000" dirty="0" smtClean="0"/>
              <a:t>Relapses, assess risk benefit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76200"/>
            <a:ext cx="9144000" cy="1219200"/>
          </a:xfrm>
        </p:spPr>
        <p:txBody>
          <a:bodyPr/>
          <a:lstStyle/>
          <a:p>
            <a:pPr defTabSz="847289" eaLnBrk="1" hangingPunct="1">
              <a:defRPr/>
            </a:pPr>
            <a:r>
              <a:rPr lang="en-US" altLang="en-US" dirty="0" smtClean="0">
                <a:solidFill>
                  <a:schemeClr val="bg1">
                    <a:lumMod val="50000"/>
                  </a:schemeClr>
                </a:solidFill>
                <a:ea typeface="ＭＳ Ｐゴシック" panose="020B0600070205080204" pitchFamily="34" charset="-128"/>
                <a:cs typeface="+mj-cs"/>
              </a:rPr>
              <a:t>OBOT RN</a:t>
            </a:r>
            <a:br>
              <a:rPr lang="en-US" altLang="en-US" dirty="0" smtClean="0">
                <a:solidFill>
                  <a:schemeClr val="bg1">
                    <a:lumMod val="50000"/>
                  </a:schemeClr>
                </a:solidFill>
                <a:ea typeface="ＭＳ Ｐゴシック" panose="020B0600070205080204" pitchFamily="34" charset="-128"/>
                <a:cs typeface="+mj-cs"/>
              </a:rPr>
            </a:br>
            <a:r>
              <a:rPr lang="en-US" altLang="en-US" dirty="0" smtClean="0">
                <a:solidFill>
                  <a:schemeClr val="bg1">
                    <a:lumMod val="50000"/>
                  </a:schemeClr>
                </a:solidFill>
                <a:ea typeface="ＭＳ Ｐゴシック" panose="020B0600070205080204" pitchFamily="34" charset="-128"/>
                <a:cs typeface="+mj-cs"/>
              </a:rPr>
              <a:t>Follow up Visits:</a:t>
            </a:r>
          </a:p>
        </p:txBody>
      </p:sp>
      <p:sp>
        <p:nvSpPr>
          <p:cNvPr id="48131" name="Rectangle 3"/>
          <p:cNvSpPr>
            <a:spLocks noGrp="1" noChangeArrowheads="1"/>
          </p:cNvSpPr>
          <p:nvPr>
            <p:ph type="body" idx="1"/>
          </p:nvPr>
        </p:nvSpPr>
        <p:spPr>
          <a:xfrm>
            <a:off x="457200" y="1447800"/>
            <a:ext cx="8001000" cy="5105400"/>
          </a:xfrm>
        </p:spPr>
        <p:txBody>
          <a:bodyPr>
            <a:normAutofit lnSpcReduction="10000"/>
          </a:bodyPr>
          <a:lstStyle/>
          <a:p>
            <a:pPr marL="317734" indent="-317734" defTabSz="847289" eaLnBrk="1" hangingPunct="1">
              <a:buFont typeface="Arial" charset="0"/>
              <a:buChar char="•"/>
              <a:defRPr/>
            </a:pPr>
            <a:endParaRPr lang="en-US" altLang="en-US" dirty="0" smtClean="0">
              <a:ea typeface="ＭＳ Ｐゴシック" panose="020B0600070205080204" pitchFamily="34" charset="-128"/>
              <a:cs typeface="+mn-cs"/>
            </a:endParaRPr>
          </a:p>
          <a:p>
            <a:pPr marL="317734" indent="-317734" defTabSz="847289" eaLnBrk="1" hangingPunct="1">
              <a:buFont typeface="Arial" charset="0"/>
              <a:buChar char="•"/>
              <a:defRPr/>
            </a:pPr>
            <a:r>
              <a:rPr lang="en-US" altLang="en-US" dirty="0" smtClean="0">
                <a:ea typeface="ＭＳ Ｐゴシック" panose="020B0600070205080204" pitchFamily="34" charset="-128"/>
                <a:cs typeface="+mn-cs"/>
              </a:rPr>
              <a:t>Assess dose, frequency, cravings, withdrawal</a:t>
            </a:r>
          </a:p>
          <a:p>
            <a:pPr marL="317734" indent="-317734" defTabSz="847289" eaLnBrk="1" hangingPunct="1">
              <a:buFont typeface="Arial" charset="0"/>
              <a:buChar char="•"/>
              <a:defRPr/>
            </a:pPr>
            <a:r>
              <a:rPr lang="en-US" altLang="en-US" dirty="0" smtClean="0">
                <a:ea typeface="ＭＳ Ｐゴシック" panose="020B0600070205080204" pitchFamily="34" charset="-128"/>
                <a:cs typeface="+mn-cs"/>
              </a:rPr>
              <a:t>Ongoing education: dosing, side effects, interactions, support.</a:t>
            </a:r>
          </a:p>
          <a:p>
            <a:pPr marL="317734" indent="-317734" defTabSz="847289" eaLnBrk="1" hangingPunct="1">
              <a:buFont typeface="Arial" charset="0"/>
              <a:buChar char="•"/>
              <a:defRPr/>
            </a:pPr>
            <a:r>
              <a:rPr lang="en-US" altLang="en-US" dirty="0" smtClean="0">
                <a:ea typeface="ＭＳ Ｐゴシック" panose="020B0600070205080204" pitchFamily="34" charset="-128"/>
                <a:cs typeface="+mn-cs"/>
              </a:rPr>
              <a:t>Counseling, self help check in</a:t>
            </a:r>
          </a:p>
          <a:p>
            <a:pPr marL="317734" indent="-317734" defTabSz="847289" eaLnBrk="1" hangingPunct="1">
              <a:buFont typeface="Arial" charset="0"/>
              <a:buChar char="•"/>
              <a:defRPr/>
            </a:pPr>
            <a:r>
              <a:rPr lang="en-US" altLang="en-US" dirty="0" smtClean="0">
                <a:ea typeface="ＭＳ Ｐゴシック" panose="020B0600070205080204" pitchFamily="34" charset="-128"/>
                <a:cs typeface="+mn-cs"/>
              </a:rPr>
              <a:t>Psychiatric evaluation and follow up as needed</a:t>
            </a:r>
          </a:p>
          <a:p>
            <a:pPr marL="317734" indent="-317734" defTabSz="847289" eaLnBrk="1" hangingPunct="1">
              <a:buFont typeface="Arial" charset="0"/>
              <a:buChar char="•"/>
              <a:defRPr/>
            </a:pPr>
            <a:r>
              <a:rPr lang="en-US" altLang="en-US" dirty="0" smtClean="0">
                <a:ea typeface="ＭＳ Ｐゴシック" panose="020B0600070205080204" pitchFamily="34" charset="-128"/>
                <a:cs typeface="+mn-cs"/>
              </a:rPr>
              <a:t>Medical issues: vaccines, follow up, treatment HIV, HCV…Engage in care</a:t>
            </a:r>
          </a:p>
          <a:p>
            <a:pPr marL="317734" indent="-317734" defTabSz="847289" eaLnBrk="1" hangingPunct="1">
              <a:buFont typeface="Arial" charset="0"/>
              <a:buChar char="•"/>
              <a:defRPr/>
            </a:pPr>
            <a:r>
              <a:rPr lang="en-US" altLang="en-US" dirty="0" smtClean="0">
                <a:ea typeface="ＭＳ Ｐゴシック" panose="020B0600070205080204" pitchFamily="34" charset="-128"/>
                <a:cs typeface="+mn-cs"/>
              </a:rPr>
              <a:t>Assist with preparing prescriptions </a:t>
            </a:r>
          </a:p>
          <a:p>
            <a:pPr marL="317734" indent="-317734" defTabSz="847289" eaLnBrk="1" hangingPunct="1">
              <a:buFont typeface="Arial" charset="0"/>
              <a:buChar char="•"/>
              <a:defRPr/>
            </a:pPr>
            <a:r>
              <a:rPr lang="en-US" altLang="en-US" dirty="0" smtClean="0">
                <a:ea typeface="ＭＳ Ｐゴシック" panose="020B0600070205080204" pitchFamily="34" charset="-128"/>
                <a:cs typeface="+mn-cs"/>
              </a:rPr>
              <a:t>Facilitating prior approvals and </a:t>
            </a:r>
            <a:r>
              <a:rPr lang="en-US" altLang="en-US" smtClean="0">
                <a:ea typeface="ＭＳ Ｐゴシック" panose="020B0600070205080204" pitchFamily="34" charset="-128"/>
                <a:cs typeface="+mn-cs"/>
              </a:rPr>
              <a:t>pharmacy </a:t>
            </a:r>
            <a:endParaRPr lang="en-US" altLang="en-US" dirty="0" smtClean="0">
              <a:ea typeface="ＭＳ Ｐゴシック" panose="020B0600070205080204" pitchFamily="34" charset="-128"/>
              <a:cs typeface="+mn-cs"/>
            </a:endParaRPr>
          </a:p>
          <a:p>
            <a:pPr marL="317734" indent="-317734" defTabSz="847289" eaLnBrk="1" hangingPunct="1">
              <a:buFont typeface="Arial" charset="0"/>
              <a:buChar char="•"/>
              <a:defRPr/>
            </a:pPr>
            <a:r>
              <a:rPr lang="en-US" altLang="en-US" dirty="0" smtClean="0">
                <a:ea typeface="ＭＳ Ｐゴシック" panose="020B0600070205080204" pitchFamily="34" charset="-128"/>
                <a:cs typeface="+mn-cs"/>
              </a:rPr>
              <a:t>Pregnancy: if pregnant engage in appropriate care</a:t>
            </a:r>
          </a:p>
          <a:p>
            <a:pPr marL="317734" indent="-317734" defTabSz="847289" eaLnBrk="1" hangingPunct="1">
              <a:buFont typeface="Arial" charset="0"/>
              <a:buChar char="•"/>
              <a:defRPr/>
            </a:pPr>
            <a:r>
              <a:rPr lang="en-US" altLang="en-US" dirty="0" smtClean="0">
                <a:ea typeface="ＭＳ Ｐゴシック" panose="020B0600070205080204" pitchFamily="34" charset="-128"/>
                <a:cs typeface="+mn-cs"/>
              </a:rPr>
              <a:t>Social supports: housing, job, family, friends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847289" eaLnBrk="1" hangingPunct="1">
              <a:defRPr/>
            </a:pPr>
            <a:r>
              <a:rPr lang="en-US" dirty="0" smtClean="0">
                <a:solidFill>
                  <a:schemeClr val="bg1">
                    <a:lumMod val="50000"/>
                  </a:schemeClr>
                </a:solidFill>
                <a:ea typeface="+mj-ea"/>
                <a:cs typeface="+mj-cs"/>
              </a:rPr>
              <a:t>NCM Model in FQHC Allows:</a:t>
            </a:r>
            <a:endParaRPr lang="en-US" dirty="0">
              <a:solidFill>
                <a:schemeClr val="bg1">
                  <a:lumMod val="50000"/>
                </a:schemeClr>
              </a:solidFill>
              <a:ea typeface="+mj-ea"/>
              <a:cs typeface="+mj-cs"/>
            </a:endParaRPr>
          </a:p>
        </p:txBody>
      </p:sp>
      <p:sp>
        <p:nvSpPr>
          <p:cNvPr id="3" name="Content Placeholder 2"/>
          <p:cNvSpPr>
            <a:spLocks noGrp="1"/>
          </p:cNvSpPr>
          <p:nvPr>
            <p:ph idx="1"/>
          </p:nvPr>
        </p:nvSpPr>
        <p:spPr/>
        <p:txBody>
          <a:bodyPr>
            <a:normAutofit fontScale="92500"/>
          </a:bodyPr>
          <a:lstStyle/>
          <a:p>
            <a:pPr marL="317734" indent="-317734" defTabSz="847289" eaLnBrk="1" hangingPunct="1">
              <a:buFont typeface="Arial" charset="0"/>
              <a:buChar char="•"/>
              <a:defRPr/>
            </a:pPr>
            <a:r>
              <a:rPr lang="en-US" dirty="0" smtClean="0">
                <a:ea typeface="+mn-ea"/>
                <a:cs typeface="+mn-cs"/>
              </a:rPr>
              <a:t>Greater numbers of patients able to access treatment</a:t>
            </a:r>
          </a:p>
          <a:p>
            <a:pPr marL="317734" indent="-317734" defTabSz="847289" eaLnBrk="1" hangingPunct="1">
              <a:buFont typeface="Arial" charset="0"/>
              <a:buChar char="•"/>
              <a:defRPr/>
            </a:pPr>
            <a:r>
              <a:rPr lang="en-US" dirty="0" smtClean="0">
                <a:ea typeface="+mn-ea"/>
                <a:cs typeface="+mn-cs"/>
              </a:rPr>
              <a:t>Supports complex patient needs without burdening  providers</a:t>
            </a:r>
          </a:p>
          <a:p>
            <a:pPr marL="317734" indent="-317734" defTabSz="847289" eaLnBrk="1" hangingPunct="1">
              <a:buFont typeface="Arial" charset="0"/>
              <a:buChar char="•"/>
              <a:defRPr/>
            </a:pPr>
            <a:r>
              <a:rPr lang="en-US" dirty="0" smtClean="0">
                <a:ea typeface="+mn-ea"/>
                <a:cs typeface="+mn-cs"/>
              </a:rPr>
              <a:t>Allows patients to access treatment in their community</a:t>
            </a:r>
          </a:p>
          <a:p>
            <a:pPr marL="317734" indent="-317734" defTabSz="847289" eaLnBrk="1" hangingPunct="1">
              <a:buFont typeface="Arial" charset="0"/>
              <a:buChar char="•"/>
              <a:defRPr/>
            </a:pPr>
            <a:r>
              <a:rPr lang="en-US" dirty="0" smtClean="0">
                <a:ea typeface="+mn-ea"/>
                <a:cs typeface="+mn-cs"/>
              </a:rPr>
              <a:t>Integrated within primary care therefore supports primary care needs: HTN, HCV, HIV, DM, etc.</a:t>
            </a:r>
          </a:p>
          <a:p>
            <a:pPr marL="317734" indent="-317734" defTabSz="847289" eaLnBrk="1" hangingPunct="1">
              <a:buFont typeface="Arial" charset="0"/>
              <a:buChar char="•"/>
              <a:defRPr/>
            </a:pPr>
            <a:r>
              <a:rPr lang="en-US" dirty="0" smtClean="0">
                <a:ea typeface="+mn-ea"/>
                <a:cs typeface="+mn-cs"/>
              </a:rPr>
              <a:t>Integrates addictions care into medical treatment</a:t>
            </a:r>
          </a:p>
          <a:p>
            <a:pPr marL="317734" indent="-317734" defTabSz="847289" eaLnBrk="1" hangingPunct="1">
              <a:buFont typeface="Arial" charset="0"/>
              <a:buChar char="•"/>
              <a:defRPr/>
            </a:pPr>
            <a:r>
              <a:rPr lang="en-US" dirty="0" smtClean="0">
                <a:ea typeface="+mn-ea"/>
                <a:cs typeface="+mn-cs"/>
              </a:rPr>
              <a:t>Individualizes treatment </a:t>
            </a:r>
          </a:p>
          <a:p>
            <a:pPr marL="317734" indent="-317734" defTabSz="847289" eaLnBrk="1" hangingPunct="1">
              <a:buFont typeface="Arial" charset="0"/>
              <a:buChar char="•"/>
              <a:defRPr/>
            </a:pPr>
            <a:r>
              <a:rPr lang="en-US" dirty="0" smtClean="0">
                <a:ea typeface="+mn-ea"/>
                <a:cs typeface="+mn-cs"/>
              </a:rPr>
              <a:t>Removes Stigma</a:t>
            </a:r>
          </a:p>
          <a:p>
            <a:pPr marL="317734" indent="-317734" defTabSz="847289" eaLnBrk="1" hangingPunct="1">
              <a:buFont typeface="Arial" charset="0"/>
              <a:buChar char="•"/>
              <a:defRPr/>
            </a:pPr>
            <a:r>
              <a:rPr lang="en-US" dirty="0" smtClean="0">
                <a:ea typeface="+mn-ea"/>
                <a:cs typeface="+mn-cs"/>
              </a:rPr>
              <a:t>Engages providers</a:t>
            </a:r>
          </a:p>
          <a:p>
            <a:pPr marL="317734" indent="-317734" defTabSz="847289" eaLnBrk="1" hangingPunct="1">
              <a:buFont typeface="Arial" charset="0"/>
              <a:buChar char="•"/>
              <a:defRPr/>
            </a:pPr>
            <a:r>
              <a:rPr lang="en-US" dirty="0" smtClean="0">
                <a:ea typeface="+mn-ea"/>
                <a:cs typeface="+mn-cs"/>
              </a:rPr>
              <a:t>Is financially sustainable </a:t>
            </a:r>
          </a:p>
          <a:p>
            <a:pPr marL="0" indent="0" defTabSz="847289" eaLnBrk="1" hangingPunct="1">
              <a:buFont typeface="Arial" charset="0"/>
              <a:buNone/>
              <a:defRPr/>
            </a:pPr>
            <a:endParaRPr lang="en-US" dirty="0" smtClean="0">
              <a:ea typeface="+mn-ea"/>
              <a:cs typeface="+mn-cs"/>
            </a:endParaRPr>
          </a:p>
          <a:p>
            <a:pPr marL="317734" indent="-317734" defTabSz="847289" eaLnBrk="1" hangingPunct="1">
              <a:buFont typeface="Arial" charset="0"/>
              <a:buChar char="•"/>
              <a:defRPr/>
            </a:pPr>
            <a:endParaRPr lang="en-US" dirty="0" smtClean="0">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Rot="1" noChangeArrowheads="1"/>
          </p:cNvSpPr>
          <p:nvPr>
            <p:ph type="title" idx="4294967295"/>
          </p:nvPr>
        </p:nvSpPr>
        <p:spPr>
          <a:xfrm>
            <a:off x="0" y="152400"/>
            <a:ext cx="9144000" cy="1143000"/>
          </a:xfrm>
          <a:extLst/>
        </p:spPr>
        <p:txBody>
          <a:bodyPr/>
          <a:lstStyle/>
          <a:p>
            <a:pPr defTabSz="847289" eaLnBrk="1" hangingPunct="1">
              <a:defRPr/>
            </a:pPr>
            <a:r>
              <a:rPr lang="en-US" altLang="en-US" dirty="0">
                <a:solidFill>
                  <a:schemeClr val="bg1">
                    <a:lumMod val="50000"/>
                  </a:schemeClr>
                </a:solidFill>
                <a:ea typeface="+mj-ea"/>
                <a:cs typeface="+mj-cs"/>
              </a:rPr>
              <a:t>STATE OBOT B MD’s  Waivered </a:t>
            </a:r>
            <a:br>
              <a:rPr lang="en-US" altLang="en-US" dirty="0">
                <a:solidFill>
                  <a:schemeClr val="bg1">
                    <a:lumMod val="50000"/>
                  </a:schemeClr>
                </a:solidFill>
                <a:ea typeface="+mj-ea"/>
                <a:cs typeface="+mj-cs"/>
              </a:rPr>
            </a:br>
            <a:r>
              <a:rPr lang="en-US" altLang="en-US" dirty="0">
                <a:solidFill>
                  <a:schemeClr val="bg1">
                    <a:lumMod val="50000"/>
                  </a:schemeClr>
                </a:solidFill>
                <a:ea typeface="+mj-ea"/>
                <a:cs typeface="+mj-cs"/>
              </a:rPr>
              <a:t>in Community Health Centers:</a:t>
            </a:r>
          </a:p>
        </p:txBody>
      </p:sp>
      <p:graphicFrame>
        <p:nvGraphicFramePr>
          <p:cNvPr id="24635" name="Object 59"/>
          <p:cNvGraphicFramePr>
            <a:graphicFrameLocks noGrp="1" noChangeAspect="1"/>
          </p:cNvGraphicFramePr>
          <p:nvPr>
            <p:ph idx="4294967295"/>
            <p:extLst>
              <p:ext uri="{D42A27DB-BD31-4B8C-83A1-F6EECF244321}">
                <p14:modId xmlns:p14="http://schemas.microsoft.com/office/powerpoint/2010/main" val="4149247581"/>
              </p:ext>
            </p:extLst>
          </p:nvPr>
        </p:nvGraphicFramePr>
        <p:xfrm>
          <a:off x="1066800" y="2255838"/>
          <a:ext cx="7129463" cy="3616325"/>
        </p:xfrm>
        <a:graphic>
          <a:graphicData uri="http://schemas.openxmlformats.org/presentationml/2006/ole">
            <mc:AlternateContent xmlns:mc="http://schemas.openxmlformats.org/markup-compatibility/2006">
              <mc:Choice xmlns:v="urn:schemas-microsoft-com:vml" Requires="v">
                <p:oleObj spid="_x0000_s24657" name="Worksheet" r:id="rId4" imgW="8601143" imgH="4362540" progId="Excel.Sheet.8">
                  <p:embed/>
                </p:oleObj>
              </mc:Choice>
              <mc:Fallback>
                <p:oleObj name="Worksheet" r:id="rId4" imgW="8601143" imgH="4362540" progId="Excel.Sheet.8">
                  <p:embed/>
                  <p:pic>
                    <p:nvPicPr>
                      <p:cNvPr id="0" name="Picture 59"/>
                      <p:cNvPicPr>
                        <a:picLocks noGrp="1" noChangeAspect="1" noChangeArrowheads="1"/>
                      </p:cNvPicPr>
                      <p:nvPr/>
                    </p:nvPicPr>
                    <p:blipFill>
                      <a:blip r:embed="rId5"/>
                      <a:srcRect/>
                      <a:stretch>
                        <a:fillRect/>
                      </a:stretch>
                    </p:blipFill>
                    <p:spPr bwMode="auto">
                      <a:xfrm>
                        <a:off x="1066800" y="2255838"/>
                        <a:ext cx="7129463" cy="361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a:xfrm>
            <a:off x="838200" y="152400"/>
            <a:ext cx="7391400" cy="487363"/>
          </a:xfrm>
        </p:spPr>
        <p:txBody>
          <a:bodyPr/>
          <a:lstStyle/>
          <a:p>
            <a:pPr algn="ctr" eaLnBrk="1" hangingPunct="1"/>
            <a:r>
              <a:rPr lang="en-US" b="1" smtClean="0">
                <a:ea typeface="MS PGothic" charset="0"/>
              </a:rPr>
              <a:t>Hospital Admissions</a:t>
            </a:r>
          </a:p>
        </p:txBody>
      </p:sp>
      <p:sp>
        <p:nvSpPr>
          <p:cNvPr id="3" name="TextBox 2"/>
          <p:cNvSpPr txBox="1"/>
          <p:nvPr/>
        </p:nvSpPr>
        <p:spPr>
          <a:xfrm>
            <a:off x="234950" y="6042025"/>
            <a:ext cx="4876800" cy="638175"/>
          </a:xfrm>
          <a:prstGeom prst="rect">
            <a:avLst/>
          </a:prstGeom>
          <a:noFill/>
        </p:spPr>
        <p:txBody>
          <a:bodyPr anchor="b">
            <a:spAutoFit/>
          </a:bodyPr>
          <a:lstStyle/>
          <a:p>
            <a:pPr fontAlgn="auto">
              <a:spcBef>
                <a:spcPts val="0"/>
              </a:spcBef>
              <a:spcAft>
                <a:spcPts val="0"/>
              </a:spcAft>
              <a:defRPr/>
            </a:pPr>
            <a:r>
              <a:rPr lang="en-US" sz="900" i="1" dirty="0">
                <a:solidFill>
                  <a:prstClr val="black"/>
                </a:solidFill>
                <a:latin typeface="Calibri"/>
                <a:ea typeface="MS PGothic" panose="020B0600070205080204" pitchFamily="34" charset="-128"/>
                <a:cs typeface="+mn-cs"/>
                <a:sym typeface="Arial"/>
              </a:rPr>
              <a:t>Notes:</a:t>
            </a:r>
          </a:p>
          <a:p>
            <a:pPr marL="285750" indent="-285750" fontAlgn="auto">
              <a:spcBef>
                <a:spcPts val="0"/>
              </a:spcBef>
              <a:spcAft>
                <a:spcPts val="0"/>
              </a:spcAft>
              <a:buFont typeface="Arial" pitchFamily="34" charset="0"/>
              <a:buChar char="•"/>
              <a:defRPr/>
            </a:pPr>
            <a:r>
              <a:rPr lang="en-US" sz="900" i="1" dirty="0">
                <a:solidFill>
                  <a:prstClr val="black"/>
                </a:solidFill>
                <a:latin typeface="Calibri"/>
                <a:ea typeface="MS PGothic" panose="020B0600070205080204" pitchFamily="34" charset="-128"/>
                <a:cs typeface="+mn-cs"/>
                <a:sym typeface="Arial"/>
              </a:rPr>
              <a:t>Hospital data is only available through 9/30/2012</a:t>
            </a:r>
          </a:p>
          <a:p>
            <a:pPr marL="285750" indent="-285750" fontAlgn="auto">
              <a:spcBef>
                <a:spcPts val="0"/>
              </a:spcBef>
              <a:spcAft>
                <a:spcPts val="0"/>
              </a:spcAft>
              <a:buFont typeface="Arial" pitchFamily="34" charset="0"/>
              <a:buChar char="•"/>
              <a:defRPr/>
            </a:pPr>
            <a:r>
              <a:rPr lang="en-US" sz="900" i="1" dirty="0">
                <a:solidFill>
                  <a:prstClr val="black"/>
                </a:solidFill>
                <a:latin typeface="Calibri" panose="020F0502020204030204" pitchFamily="34" charset="0"/>
                <a:ea typeface="MS PGothic" panose="020B0600070205080204" pitchFamily="34" charset="-128"/>
                <a:cs typeface="+mn-cs"/>
                <a:sym typeface="Arial"/>
              </a:rPr>
              <a:t>Enrollments must have lasted at least 12 months</a:t>
            </a:r>
          </a:p>
          <a:p>
            <a:pPr marL="285750" indent="-285750" fontAlgn="auto">
              <a:spcBef>
                <a:spcPts val="0"/>
              </a:spcBef>
              <a:spcAft>
                <a:spcPts val="0"/>
              </a:spcAft>
              <a:buFont typeface="Arial" pitchFamily="34" charset="0"/>
              <a:buChar char="•"/>
              <a:defRPr/>
            </a:pPr>
            <a:r>
              <a:rPr lang="en-US" sz="900" i="1" dirty="0">
                <a:solidFill>
                  <a:prstClr val="black"/>
                </a:solidFill>
                <a:latin typeface="Calibri" panose="020F0502020204030204" pitchFamily="34" charset="0"/>
                <a:ea typeface="MS PGothic" panose="020B0600070205080204" pitchFamily="34" charset="-128"/>
                <a:cs typeface="+mn-cs"/>
                <a:sym typeface="Arial"/>
              </a:rPr>
              <a:t>Paid amounts are calculated using hospital specific pay to charge ratios</a:t>
            </a:r>
          </a:p>
        </p:txBody>
      </p:sp>
      <p:graphicFrame>
        <p:nvGraphicFramePr>
          <p:cNvPr id="7" name="Chart 6"/>
          <p:cNvGraphicFramePr>
            <a:graphicFrameLocks/>
          </p:cNvGraphicFramePr>
          <p:nvPr/>
        </p:nvGraphicFramePr>
        <p:xfrm>
          <a:off x="234950" y="1121212"/>
          <a:ext cx="8909050" cy="520338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524328" y="1628800"/>
            <a:ext cx="1368152" cy="954107"/>
          </a:xfrm>
          <a:prstGeom prst="rect">
            <a:avLst/>
          </a:prstGeom>
          <a:noFill/>
        </p:spPr>
        <p:txBody>
          <a:bodyPr wrap="square" rtlCol="0">
            <a:spAutoFit/>
          </a:bodyPr>
          <a:lstStyle/>
          <a:p>
            <a:r>
              <a:rPr lang="en-US" dirty="0"/>
              <a:t>2008: N=296</a:t>
            </a:r>
          </a:p>
          <a:p>
            <a:r>
              <a:rPr lang="en-US" dirty="0"/>
              <a:t>2009: N=595</a:t>
            </a:r>
          </a:p>
          <a:p>
            <a:r>
              <a:rPr lang="en-US" dirty="0"/>
              <a:t>2010: N=582</a:t>
            </a:r>
          </a:p>
          <a:p>
            <a:r>
              <a:rPr lang="en-US" dirty="0"/>
              <a:t>2011: </a:t>
            </a:r>
            <a:r>
              <a:rPr lang="en-US" dirty="0" smtClean="0"/>
              <a:t>N=458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0" y="152400"/>
            <a:ext cx="9144000" cy="1143000"/>
          </a:xfrm>
        </p:spPr>
        <p:txBody>
          <a:bodyPr/>
          <a:lstStyle/>
          <a:p>
            <a:pPr eaLnBrk="1" hangingPunct="1"/>
            <a:r>
              <a:rPr lang="en-US" smtClean="0"/>
              <a:t>Designation Statement</a:t>
            </a:r>
          </a:p>
        </p:txBody>
      </p:sp>
      <p:sp>
        <p:nvSpPr>
          <p:cNvPr id="29698" name="Content Placeholder 2"/>
          <p:cNvSpPr>
            <a:spLocks noGrp="1"/>
          </p:cNvSpPr>
          <p:nvPr>
            <p:ph idx="1"/>
          </p:nvPr>
        </p:nvSpPr>
        <p:spPr/>
        <p:txBody>
          <a:bodyPr/>
          <a:lstStyle/>
          <a:p>
            <a:pPr eaLnBrk="1" hangingPunct="1"/>
            <a:r>
              <a:rPr lang="en-US" dirty="0"/>
              <a:t>American Academy of Addiction Psychiatry designates this enduring material </a:t>
            </a:r>
            <a:r>
              <a:rPr lang="en-US" dirty="0" smtClean="0"/>
              <a:t>for </a:t>
            </a:r>
            <a:r>
              <a:rPr lang="en-US" dirty="0"/>
              <a:t>a maximum of </a:t>
            </a:r>
            <a:r>
              <a:rPr lang="en-US" dirty="0" smtClean="0"/>
              <a:t>1 (one) </a:t>
            </a:r>
            <a:r>
              <a:rPr lang="en-US" i="1" dirty="0" smtClean="0"/>
              <a:t>AMA </a:t>
            </a:r>
            <a:r>
              <a:rPr lang="en-US" i="1" dirty="0"/>
              <a:t>PRA Category 1 Credit™</a:t>
            </a:r>
            <a:r>
              <a:rPr lang="en-US" dirty="0"/>
              <a:t>. Physicians should only claim credit commensurate with the extent of their participation in the activity. </a:t>
            </a:r>
          </a:p>
          <a:p>
            <a:pPr lvl="1" eaLnBrk="1" hangingPunct="1"/>
            <a:r>
              <a:rPr lang="en-US" dirty="0"/>
              <a:t>Date of </a:t>
            </a:r>
            <a:r>
              <a:rPr lang="en-US" dirty="0" smtClean="0"/>
              <a:t>Release October 21, 2014</a:t>
            </a:r>
          </a:p>
          <a:p>
            <a:pPr lvl="1" eaLnBrk="1" hangingPunct="1"/>
            <a:r>
              <a:rPr lang="en-US" dirty="0" smtClean="0"/>
              <a:t>Date </a:t>
            </a:r>
            <a:r>
              <a:rPr lang="en-US" dirty="0"/>
              <a:t>of Expiration October </a:t>
            </a:r>
            <a:r>
              <a:rPr lang="en-US" dirty="0" smtClean="0"/>
              <a:t>21, 2014</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a:xfrm>
            <a:off x="838200" y="152400"/>
            <a:ext cx="7315200" cy="487363"/>
          </a:xfrm>
        </p:spPr>
        <p:txBody>
          <a:bodyPr/>
          <a:lstStyle/>
          <a:p>
            <a:pPr algn="ctr" eaLnBrk="1" hangingPunct="1"/>
            <a:r>
              <a:rPr lang="en-US" b="1" smtClean="0">
                <a:ea typeface="MS PGothic" charset="0"/>
              </a:rPr>
              <a:t>ER Visits</a:t>
            </a:r>
          </a:p>
        </p:txBody>
      </p:sp>
      <p:sp>
        <p:nvSpPr>
          <p:cNvPr id="5" name="TextBox 4"/>
          <p:cNvSpPr txBox="1"/>
          <p:nvPr/>
        </p:nvSpPr>
        <p:spPr>
          <a:xfrm>
            <a:off x="234950" y="6042025"/>
            <a:ext cx="4876800" cy="638175"/>
          </a:xfrm>
          <a:prstGeom prst="rect">
            <a:avLst/>
          </a:prstGeom>
          <a:noFill/>
        </p:spPr>
        <p:txBody>
          <a:bodyPr anchor="b">
            <a:spAutoFit/>
          </a:bodyPr>
          <a:lstStyle/>
          <a:p>
            <a:pPr fontAlgn="auto">
              <a:spcBef>
                <a:spcPts val="0"/>
              </a:spcBef>
              <a:spcAft>
                <a:spcPts val="0"/>
              </a:spcAft>
              <a:defRPr/>
            </a:pPr>
            <a:r>
              <a:rPr lang="en-US" sz="900" i="1" dirty="0">
                <a:solidFill>
                  <a:prstClr val="black"/>
                </a:solidFill>
                <a:latin typeface="Calibri"/>
                <a:ea typeface="MS PGothic" panose="020B0600070205080204" pitchFamily="34" charset="-128"/>
                <a:cs typeface="+mn-cs"/>
                <a:sym typeface="Arial"/>
              </a:rPr>
              <a:t>Notes:</a:t>
            </a:r>
          </a:p>
          <a:p>
            <a:pPr marL="285750" indent="-285750" fontAlgn="auto">
              <a:spcBef>
                <a:spcPts val="0"/>
              </a:spcBef>
              <a:spcAft>
                <a:spcPts val="0"/>
              </a:spcAft>
              <a:buFont typeface="Arial" pitchFamily="34" charset="0"/>
              <a:buChar char="•"/>
              <a:defRPr/>
            </a:pPr>
            <a:r>
              <a:rPr lang="en-US" sz="900" i="1" dirty="0">
                <a:solidFill>
                  <a:prstClr val="black"/>
                </a:solidFill>
                <a:latin typeface="Calibri"/>
                <a:ea typeface="MS PGothic" panose="020B0600070205080204" pitchFamily="34" charset="-128"/>
                <a:cs typeface="+mn-cs"/>
                <a:sym typeface="Arial"/>
              </a:rPr>
              <a:t>Hospital data is only available through 9/30/2012</a:t>
            </a:r>
          </a:p>
          <a:p>
            <a:pPr marL="285750" indent="-285750" fontAlgn="auto">
              <a:spcBef>
                <a:spcPts val="0"/>
              </a:spcBef>
              <a:spcAft>
                <a:spcPts val="0"/>
              </a:spcAft>
              <a:buFont typeface="Arial" pitchFamily="34" charset="0"/>
              <a:buChar char="•"/>
              <a:defRPr/>
            </a:pPr>
            <a:r>
              <a:rPr lang="en-US" sz="900" i="1" dirty="0">
                <a:solidFill>
                  <a:prstClr val="black"/>
                </a:solidFill>
                <a:latin typeface="Calibri"/>
                <a:ea typeface="MS PGothic" panose="020B0600070205080204" pitchFamily="34" charset="-128"/>
                <a:cs typeface="+mn-cs"/>
                <a:sym typeface="Arial"/>
              </a:rPr>
              <a:t>Enrollments must have lasted at least 12 months</a:t>
            </a:r>
          </a:p>
          <a:p>
            <a:pPr marL="285750" indent="-285750" fontAlgn="auto">
              <a:spcBef>
                <a:spcPts val="0"/>
              </a:spcBef>
              <a:spcAft>
                <a:spcPts val="0"/>
              </a:spcAft>
              <a:buFont typeface="Arial" pitchFamily="34" charset="0"/>
              <a:buChar char="•"/>
              <a:defRPr/>
            </a:pPr>
            <a:r>
              <a:rPr lang="en-US" sz="900" i="1" dirty="0">
                <a:solidFill>
                  <a:prstClr val="black"/>
                </a:solidFill>
                <a:latin typeface="Calibri"/>
                <a:ea typeface="MS PGothic" panose="020B0600070205080204" pitchFamily="34" charset="-128"/>
                <a:cs typeface="+mn-cs"/>
                <a:sym typeface="Arial"/>
              </a:rPr>
              <a:t>Paid amounts are calculated using hospital specific pay to charge ratios</a:t>
            </a:r>
          </a:p>
        </p:txBody>
      </p:sp>
      <p:graphicFrame>
        <p:nvGraphicFramePr>
          <p:cNvPr id="6" name="Chart 5"/>
          <p:cNvGraphicFramePr>
            <a:graphicFrameLocks/>
          </p:cNvGraphicFramePr>
          <p:nvPr/>
        </p:nvGraphicFramePr>
        <p:xfrm>
          <a:off x="234950" y="1142999"/>
          <a:ext cx="8909050" cy="5181601"/>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7524328" y="1628800"/>
            <a:ext cx="1368152" cy="954107"/>
          </a:xfrm>
          <a:prstGeom prst="rect">
            <a:avLst/>
          </a:prstGeom>
          <a:noFill/>
        </p:spPr>
        <p:txBody>
          <a:bodyPr wrap="square" rtlCol="0">
            <a:spAutoFit/>
          </a:bodyPr>
          <a:lstStyle/>
          <a:p>
            <a:r>
              <a:rPr lang="en-US" dirty="0"/>
              <a:t>2008: N=296</a:t>
            </a:r>
          </a:p>
          <a:p>
            <a:r>
              <a:rPr lang="en-US" dirty="0"/>
              <a:t>2009: N=595</a:t>
            </a:r>
          </a:p>
          <a:p>
            <a:r>
              <a:rPr lang="en-US" dirty="0"/>
              <a:t>2010: N=582</a:t>
            </a:r>
          </a:p>
          <a:p>
            <a:r>
              <a:rPr lang="en-US" dirty="0"/>
              <a:t>2011: </a:t>
            </a:r>
            <a:r>
              <a:rPr lang="en-US" dirty="0" smtClean="0"/>
              <a:t>N=458</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838200" y="152400"/>
            <a:ext cx="7315200" cy="487363"/>
          </a:xfrm>
        </p:spPr>
        <p:txBody>
          <a:bodyPr/>
          <a:lstStyle/>
          <a:p>
            <a:pPr algn="ctr" eaLnBrk="1" hangingPunct="1"/>
            <a:r>
              <a:rPr lang="en-US" altLang="en-US" b="1" dirty="0" smtClean="0"/>
              <a:t>ER Expenditures</a:t>
            </a:r>
          </a:p>
        </p:txBody>
      </p:sp>
      <p:sp>
        <p:nvSpPr>
          <p:cNvPr id="5" name="TextBox 4"/>
          <p:cNvSpPr txBox="1"/>
          <p:nvPr/>
        </p:nvSpPr>
        <p:spPr>
          <a:xfrm>
            <a:off x="234950" y="6033869"/>
            <a:ext cx="4876800" cy="646331"/>
          </a:xfrm>
          <a:prstGeom prst="rect">
            <a:avLst/>
          </a:prstGeom>
          <a:noFill/>
        </p:spPr>
        <p:txBody>
          <a:bodyPr anchor="b">
            <a:spAutoFit/>
          </a:bodyPr>
          <a:lstStyle/>
          <a:p>
            <a:pPr fontAlgn="auto">
              <a:spcBef>
                <a:spcPts val="0"/>
              </a:spcBef>
              <a:spcAft>
                <a:spcPts val="0"/>
              </a:spcAft>
              <a:defRPr/>
            </a:pPr>
            <a:r>
              <a:rPr lang="en-US" sz="900" i="1" dirty="0">
                <a:latin typeface="+mn-lt"/>
                <a:ea typeface="+mn-ea"/>
              </a:rPr>
              <a:t>Notes:</a:t>
            </a:r>
          </a:p>
          <a:p>
            <a:pPr marL="285750" indent="-285750" fontAlgn="auto">
              <a:spcBef>
                <a:spcPts val="0"/>
              </a:spcBef>
              <a:spcAft>
                <a:spcPts val="0"/>
              </a:spcAft>
              <a:buFont typeface="Arial" pitchFamily="34" charset="0"/>
              <a:buChar char="•"/>
              <a:defRPr/>
            </a:pPr>
            <a:r>
              <a:rPr lang="en-US" sz="900" i="1" dirty="0">
                <a:latin typeface="+mn-lt"/>
                <a:ea typeface="+mn-ea"/>
              </a:rPr>
              <a:t>Hospital data is only available through </a:t>
            </a:r>
            <a:r>
              <a:rPr lang="en-US" sz="900" i="1" dirty="0" smtClean="0">
                <a:latin typeface="+mn-lt"/>
                <a:ea typeface="+mn-ea"/>
              </a:rPr>
              <a:t>9/30/2012.</a:t>
            </a:r>
            <a:endParaRPr lang="en-US" sz="900" i="1" dirty="0">
              <a:latin typeface="+mn-lt"/>
              <a:ea typeface="+mn-ea"/>
            </a:endParaRPr>
          </a:p>
          <a:p>
            <a:pPr marL="285750" indent="-285750" fontAlgn="auto">
              <a:spcBef>
                <a:spcPts val="0"/>
              </a:spcBef>
              <a:spcAft>
                <a:spcPts val="0"/>
              </a:spcAft>
              <a:buFont typeface="Arial" pitchFamily="34" charset="0"/>
              <a:buChar char="•"/>
              <a:defRPr/>
            </a:pPr>
            <a:r>
              <a:rPr lang="en-US" sz="900" i="1" dirty="0" smtClean="0">
                <a:latin typeface="+mn-lt"/>
                <a:ea typeface="+mn-ea"/>
              </a:rPr>
              <a:t>Enrollments must have lasted at least 12 months</a:t>
            </a:r>
          </a:p>
          <a:p>
            <a:pPr marL="285750" indent="-285750" fontAlgn="auto">
              <a:spcBef>
                <a:spcPts val="0"/>
              </a:spcBef>
              <a:spcAft>
                <a:spcPts val="0"/>
              </a:spcAft>
              <a:buFont typeface="Arial" pitchFamily="34" charset="0"/>
              <a:buChar char="•"/>
              <a:defRPr/>
            </a:pPr>
            <a:r>
              <a:rPr lang="en-US" sz="900" i="1" dirty="0"/>
              <a:t>Paid amounts are calculated using hospital specific pay to charge </a:t>
            </a:r>
            <a:r>
              <a:rPr lang="en-US" sz="900" i="1" dirty="0" smtClean="0"/>
              <a:t>ratios</a:t>
            </a:r>
            <a:endParaRPr lang="en-US" sz="900" i="1" dirty="0"/>
          </a:p>
        </p:txBody>
      </p:sp>
      <p:graphicFrame>
        <p:nvGraphicFramePr>
          <p:cNvPr id="7" name="Chart 6"/>
          <p:cNvGraphicFramePr>
            <a:graphicFrameLocks/>
          </p:cNvGraphicFramePr>
          <p:nvPr>
            <p:extLst>
              <p:ext uri="{D42A27DB-BD31-4B8C-83A1-F6EECF244321}">
                <p14:modId xmlns:p14="http://schemas.microsoft.com/office/powerpoint/2010/main" val="686780752"/>
              </p:ext>
            </p:extLst>
          </p:nvPr>
        </p:nvGraphicFramePr>
        <p:xfrm>
          <a:off x="533400" y="1027611"/>
          <a:ext cx="8382000" cy="51447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68892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66" name="Rectangle 7"/>
          <p:cNvSpPr>
            <a:spLocks noChangeArrowheads="1"/>
          </p:cNvSpPr>
          <p:nvPr/>
        </p:nvSpPr>
        <p:spPr bwMode="auto">
          <a:xfrm>
            <a:off x="304800" y="1866900"/>
            <a:ext cx="8305800" cy="4038600"/>
          </a:xfrm>
          <a:prstGeom prst="rect">
            <a:avLst/>
          </a:prstGeom>
          <a:noFill/>
          <a:ln w="9525">
            <a:solidFill>
              <a:schemeClr val="bg2"/>
            </a:solidFill>
            <a:miter lim="800000"/>
            <a:headEnd/>
            <a:tailEnd/>
          </a:ln>
        </p:spPr>
        <p:txBody>
          <a:bodyPr wrap="none" anchor="ctr">
            <a:prstTxWarp prst="textNoShape">
              <a:avLst/>
            </a:prstTxWarp>
          </a:bodyPr>
          <a:lstStyle/>
          <a:p>
            <a:endParaRPr lang="en-US"/>
          </a:p>
        </p:txBody>
      </p:sp>
      <p:sp>
        <p:nvSpPr>
          <p:cNvPr id="38915" name="Rectangle 2"/>
          <p:cNvSpPr>
            <a:spLocks noGrp="1" noRot="1" noChangeArrowheads="1"/>
          </p:cNvSpPr>
          <p:nvPr>
            <p:ph type="title" idx="4294967295"/>
          </p:nvPr>
        </p:nvSpPr>
        <p:spPr>
          <a:xfrm>
            <a:off x="609600" y="0"/>
            <a:ext cx="8229600" cy="1524000"/>
          </a:xfrm>
        </p:spPr>
        <p:txBody>
          <a:bodyPr/>
          <a:lstStyle/>
          <a:p>
            <a:pPr defTabSz="847289" eaLnBrk="1" hangingPunct="1">
              <a:defRPr/>
            </a:pPr>
            <a:r>
              <a:rPr lang="en-US" sz="3600" dirty="0">
                <a:solidFill>
                  <a:schemeClr val="bg1">
                    <a:lumMod val="50000"/>
                  </a:schemeClr>
                </a:solidFill>
                <a:ea typeface="+mj-ea"/>
                <a:cs typeface="+mj-cs"/>
              </a:rPr>
              <a:t>STATE OBOT B </a:t>
            </a:r>
            <a:r>
              <a:rPr lang="en-US" sz="3600" dirty="0" smtClean="0">
                <a:solidFill>
                  <a:schemeClr val="bg1">
                    <a:lumMod val="50000"/>
                  </a:schemeClr>
                </a:solidFill>
                <a:ea typeface="+mj-ea"/>
                <a:cs typeface="+mj-cs"/>
              </a:rPr>
              <a:t>Physicians waivered </a:t>
            </a:r>
            <a:r>
              <a:rPr lang="en-US" sz="3600" dirty="0">
                <a:solidFill>
                  <a:schemeClr val="bg1">
                    <a:lumMod val="50000"/>
                  </a:schemeClr>
                </a:solidFill>
                <a:ea typeface="+mj-ea"/>
                <a:cs typeface="+mj-cs"/>
              </a:rPr>
              <a:t>in </a:t>
            </a:r>
            <a:r>
              <a:rPr lang="en-US" sz="3600" dirty="0" smtClean="0">
                <a:solidFill>
                  <a:schemeClr val="bg1">
                    <a:lumMod val="50000"/>
                  </a:schemeClr>
                </a:solidFill>
                <a:ea typeface="+mj-ea"/>
                <a:cs typeface="+mj-cs"/>
              </a:rPr>
              <a:t>CHC’s pre and post grant :</a:t>
            </a:r>
            <a:endParaRPr lang="en-US" sz="3600" dirty="0">
              <a:solidFill>
                <a:schemeClr val="bg1">
                  <a:lumMod val="50000"/>
                </a:schemeClr>
              </a:solidFill>
              <a:ea typeface="+mj-ea"/>
              <a:cs typeface="+mj-cs"/>
            </a:endParaRPr>
          </a:p>
        </p:txBody>
      </p:sp>
      <p:graphicFrame>
        <p:nvGraphicFramePr>
          <p:cNvPr id="25664" name="Object 64"/>
          <p:cNvGraphicFramePr>
            <a:graphicFrameLocks noGrp="1" noChangeAspect="1"/>
          </p:cNvGraphicFramePr>
          <p:nvPr>
            <p:ph idx="4294967295"/>
          </p:nvPr>
        </p:nvGraphicFramePr>
        <p:xfrm>
          <a:off x="542925" y="1897063"/>
          <a:ext cx="5276850" cy="4025900"/>
        </p:xfrm>
        <a:graphic>
          <a:graphicData uri="http://schemas.openxmlformats.org/presentationml/2006/ole">
            <mc:AlternateContent xmlns:mc="http://schemas.openxmlformats.org/markup-compatibility/2006">
              <mc:Choice xmlns:v="urn:schemas-microsoft-com:vml" Requires="v">
                <p:oleObj spid="_x0000_s25686" name="Worksheet" r:id="rId4" imgW="11099800" imgH="8470900" progId="Excel.Sheet.8">
                  <p:embed/>
                </p:oleObj>
              </mc:Choice>
              <mc:Fallback>
                <p:oleObj name="Worksheet" r:id="rId4" imgW="11099800" imgH="8470900" progId="Excel.Sheet.8">
                  <p:embed/>
                  <p:pic>
                    <p:nvPicPr>
                      <p:cNvPr id="0" name="Picture 6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2925" y="1897063"/>
                        <a:ext cx="5276850" cy="402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68" name="Rectangle 4"/>
          <p:cNvSpPr>
            <a:spLocks noChangeArrowheads="1"/>
          </p:cNvSpPr>
          <p:nvPr/>
        </p:nvSpPr>
        <p:spPr bwMode="auto">
          <a:xfrm>
            <a:off x="6019800" y="2996952"/>
            <a:ext cx="2514600" cy="1828800"/>
          </a:xfrm>
          <a:prstGeom prst="rect">
            <a:avLst/>
          </a:prstGeom>
          <a:noFill/>
          <a:ln w="9525">
            <a:noFill/>
            <a:miter lim="800000"/>
            <a:headEnd/>
            <a:tailEnd/>
          </a:ln>
        </p:spPr>
        <p:txBody>
          <a:bodyPr anchor="ctr" anchorCtr="1">
            <a:prstTxWarp prst="textNoShape">
              <a:avLst/>
            </a:prstTxWarp>
          </a:bodyPr>
          <a:lstStyle/>
          <a:p>
            <a:pPr algn="ctr" eaLnBrk="0" hangingPunct="0"/>
            <a:r>
              <a:rPr lang="en-US" sz="2000" b="1" dirty="0" smtClean="0">
                <a:solidFill>
                  <a:srgbClr val="512C5A"/>
                </a:solidFill>
                <a:latin typeface="+mj-lt"/>
              </a:rPr>
              <a:t>Providers </a:t>
            </a:r>
            <a:r>
              <a:rPr lang="en-US" sz="2000" b="1" dirty="0">
                <a:solidFill>
                  <a:srgbClr val="512C5A"/>
                </a:solidFill>
                <a:latin typeface="+mj-lt"/>
              </a:rPr>
              <a:t>waivered  to prescribe </a:t>
            </a:r>
            <a:r>
              <a:rPr lang="en-US" dirty="0">
                <a:solidFill>
                  <a:srgbClr val="512C5A"/>
                </a:solidFill>
                <a:latin typeface="+mj-lt"/>
              </a:rPr>
              <a:t> </a:t>
            </a:r>
            <a:r>
              <a:rPr lang="en-US" sz="2000" b="1" dirty="0">
                <a:solidFill>
                  <a:srgbClr val="512C5A"/>
                </a:solidFill>
                <a:latin typeface="+mj-lt"/>
              </a:rPr>
              <a:t>buprenorphine pre and post NCM model in funded CHC’s in MA</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7"/>
          <p:cNvSpPr>
            <a:spLocks noChangeArrowheads="1"/>
          </p:cNvSpPr>
          <p:nvPr/>
        </p:nvSpPr>
        <p:spPr bwMode="auto">
          <a:xfrm>
            <a:off x="384175" y="1752600"/>
            <a:ext cx="8305800" cy="4038600"/>
          </a:xfrm>
          <a:prstGeom prst="rect">
            <a:avLst/>
          </a:prstGeom>
          <a:noFill/>
          <a:ln w="9525">
            <a:solidFill>
              <a:schemeClr val="bg2"/>
            </a:solidFill>
            <a:miter lim="800000"/>
            <a:headEnd/>
            <a:tailEnd/>
          </a:ln>
        </p:spPr>
        <p:txBody>
          <a:bodyPr wrap="none" anchor="ctr">
            <a:prstTxWarp prst="textNoShape">
              <a:avLst/>
            </a:prstTxWarp>
          </a:bodyPr>
          <a:lstStyle/>
          <a:p>
            <a:endParaRPr lang="en-US"/>
          </a:p>
        </p:txBody>
      </p:sp>
      <p:sp>
        <p:nvSpPr>
          <p:cNvPr id="38915" name="Rectangle 2"/>
          <p:cNvSpPr>
            <a:spLocks noGrp="1" noRot="1" noChangeArrowheads="1"/>
          </p:cNvSpPr>
          <p:nvPr>
            <p:ph type="title" idx="4294967295"/>
          </p:nvPr>
        </p:nvSpPr>
        <p:spPr>
          <a:xfrm>
            <a:off x="609600" y="0"/>
            <a:ext cx="8229600" cy="1524000"/>
          </a:xfrm>
        </p:spPr>
        <p:txBody>
          <a:bodyPr/>
          <a:lstStyle/>
          <a:p>
            <a:pPr defTabSz="847289" eaLnBrk="1" hangingPunct="1">
              <a:defRPr/>
            </a:pPr>
            <a:r>
              <a:rPr lang="en-US" dirty="0">
                <a:solidFill>
                  <a:schemeClr val="bg1">
                    <a:lumMod val="50000"/>
                  </a:schemeClr>
                </a:solidFill>
                <a:ea typeface="+mj-ea"/>
                <a:cs typeface="+mj-cs"/>
              </a:rPr>
              <a:t>STATE OBOT B Patients </a:t>
            </a:r>
            <a:br>
              <a:rPr lang="en-US" dirty="0">
                <a:solidFill>
                  <a:schemeClr val="bg1">
                    <a:lumMod val="50000"/>
                  </a:schemeClr>
                </a:solidFill>
                <a:ea typeface="+mj-ea"/>
                <a:cs typeface="+mj-cs"/>
              </a:rPr>
            </a:br>
            <a:r>
              <a:rPr lang="en-US" dirty="0">
                <a:solidFill>
                  <a:schemeClr val="bg1">
                    <a:lumMod val="50000"/>
                  </a:schemeClr>
                </a:solidFill>
                <a:ea typeface="+mj-ea"/>
                <a:cs typeface="+mj-cs"/>
              </a:rPr>
              <a:t>receiving buprenorphine in CHC’s:</a:t>
            </a:r>
          </a:p>
        </p:txBody>
      </p:sp>
      <p:graphicFrame>
        <p:nvGraphicFramePr>
          <p:cNvPr id="39938" name="Object 2"/>
          <p:cNvGraphicFramePr>
            <a:graphicFrameLocks noGrp="1" noChangeAspect="1"/>
          </p:cNvGraphicFramePr>
          <p:nvPr>
            <p:ph idx="4294967295"/>
          </p:nvPr>
        </p:nvGraphicFramePr>
        <p:xfrm>
          <a:off x="488950" y="1906588"/>
          <a:ext cx="5454650" cy="4060825"/>
        </p:xfrm>
        <a:graphic>
          <a:graphicData uri="http://schemas.openxmlformats.org/presentationml/2006/ole">
            <mc:AlternateContent xmlns:mc="http://schemas.openxmlformats.org/markup-compatibility/2006">
              <mc:Choice xmlns:v="urn:schemas-microsoft-com:vml" Requires="v">
                <p:oleObj spid="_x0000_s39960" name="Worksheet" r:id="rId4" imgW="5486400" imgH="4102100" progId="Excel.Sheet.8">
                  <p:embed/>
                </p:oleObj>
              </mc:Choice>
              <mc:Fallback>
                <p:oleObj name="Worksheet" r:id="rId4" imgW="5486400" imgH="4102100" progId="Excel.Sheet.8">
                  <p:embed/>
                  <p:pic>
                    <p:nvPicPr>
                      <p:cNvPr id="0" name="Picture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8950" y="1906588"/>
                        <a:ext cx="5454650" cy="4060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942" name="Rectangle 4"/>
          <p:cNvSpPr>
            <a:spLocks noChangeArrowheads="1"/>
          </p:cNvSpPr>
          <p:nvPr/>
        </p:nvSpPr>
        <p:spPr bwMode="auto">
          <a:xfrm>
            <a:off x="6019800" y="2971800"/>
            <a:ext cx="2514600" cy="1828800"/>
          </a:xfrm>
          <a:prstGeom prst="rect">
            <a:avLst/>
          </a:prstGeom>
          <a:noFill/>
          <a:ln w="9525">
            <a:noFill/>
            <a:miter lim="800000"/>
            <a:headEnd/>
            <a:tailEnd/>
          </a:ln>
        </p:spPr>
        <p:txBody>
          <a:bodyPr anchor="ctr" anchorCtr="1">
            <a:prstTxWarp prst="textNoShape">
              <a:avLst/>
            </a:prstTxWarp>
          </a:bodyPr>
          <a:lstStyle/>
          <a:p>
            <a:pPr algn="ctr" eaLnBrk="0" hangingPunct="0"/>
            <a:r>
              <a:rPr lang="en-US" sz="1800" b="1" dirty="0" smtClean="0">
                <a:solidFill>
                  <a:srgbClr val="512C5A"/>
                </a:solidFill>
                <a:latin typeface="+mj-lt"/>
              </a:rPr>
              <a:t>Patients </a:t>
            </a:r>
            <a:r>
              <a:rPr lang="en-US" sz="1800" b="1" dirty="0">
                <a:solidFill>
                  <a:srgbClr val="512C5A"/>
                </a:solidFill>
                <a:latin typeface="+mj-lt"/>
              </a:rPr>
              <a:t>treated with</a:t>
            </a:r>
            <a:r>
              <a:rPr lang="en-US" sz="1800" dirty="0">
                <a:solidFill>
                  <a:srgbClr val="512C5A"/>
                </a:solidFill>
                <a:latin typeface="+mj-lt"/>
              </a:rPr>
              <a:t> </a:t>
            </a:r>
            <a:r>
              <a:rPr lang="en-US" sz="1800" b="1" dirty="0">
                <a:solidFill>
                  <a:srgbClr val="512C5A"/>
                </a:solidFill>
                <a:latin typeface="+mj-lt"/>
              </a:rPr>
              <a:t>buprenorphine pre and post NCM model in funded CHC’s in MA</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rrowheads="1"/>
          </p:cNvSpPr>
          <p:nvPr>
            <p:ph type="title" idx="4294967295"/>
          </p:nvPr>
        </p:nvSpPr>
        <p:spPr>
          <a:xfrm>
            <a:off x="381000" y="152400"/>
            <a:ext cx="8229600" cy="1143000"/>
          </a:xfrm>
          <a:extLst/>
        </p:spPr>
        <p:txBody>
          <a:bodyPr/>
          <a:lstStyle/>
          <a:p>
            <a:pPr defTabSz="847289" eaLnBrk="1" hangingPunct="1">
              <a:defRPr/>
            </a:pPr>
            <a:r>
              <a:rPr lang="en-US" altLang="en-US" dirty="0" smtClean="0">
                <a:solidFill>
                  <a:schemeClr val="bg1">
                    <a:lumMod val="50000"/>
                  </a:schemeClr>
                </a:solidFill>
                <a:ea typeface="+mj-ea"/>
                <a:cs typeface="+mj-cs"/>
              </a:rPr>
              <a:t>Challenges for Addiction Nurses in FQHC’s</a:t>
            </a:r>
            <a:endParaRPr lang="en-US" altLang="en-US" dirty="0">
              <a:solidFill>
                <a:schemeClr val="bg1">
                  <a:lumMod val="50000"/>
                </a:schemeClr>
              </a:solidFill>
              <a:ea typeface="+mj-ea"/>
              <a:cs typeface="+mj-cs"/>
            </a:endParaRPr>
          </a:p>
        </p:txBody>
      </p:sp>
      <p:sp>
        <p:nvSpPr>
          <p:cNvPr id="67586" name="Rectangle 3"/>
          <p:cNvSpPr>
            <a:spLocks noGrp="1" noChangeArrowheads="1"/>
          </p:cNvSpPr>
          <p:nvPr>
            <p:ph type="body" idx="4294967295"/>
          </p:nvPr>
        </p:nvSpPr>
        <p:spPr>
          <a:extLst/>
        </p:spPr>
        <p:txBody>
          <a:bodyPr>
            <a:normAutofit/>
          </a:bodyPr>
          <a:lstStyle/>
          <a:p>
            <a:pPr marL="317734" indent="-317734" defTabSz="847289" eaLnBrk="1" hangingPunct="1">
              <a:buFont typeface="Arial" charset="0"/>
              <a:buChar char="•"/>
              <a:defRPr/>
            </a:pPr>
            <a:r>
              <a:rPr lang="en-US" altLang="en-US" sz="2000" dirty="0">
                <a:ea typeface="+mn-ea"/>
                <a:cs typeface="+mn-cs"/>
              </a:rPr>
              <a:t>Many with limited to no addiction experience</a:t>
            </a:r>
          </a:p>
          <a:p>
            <a:pPr marL="689291" lvl="1" indent="-263910" defTabSz="847289" eaLnBrk="1" hangingPunct="1">
              <a:buFont typeface="Wingdings" panose="05000000000000000000" pitchFamily="2" charset="2"/>
              <a:buChar char="§"/>
              <a:defRPr/>
            </a:pPr>
            <a:r>
              <a:rPr lang="en-US" altLang="en-US" sz="2000" dirty="0">
                <a:ea typeface="+mn-ea"/>
              </a:rPr>
              <a:t>Require initial training; </a:t>
            </a:r>
            <a:r>
              <a:rPr lang="en-US" altLang="en-US" sz="2000" dirty="0" smtClean="0">
                <a:ea typeface="+mn-ea"/>
              </a:rPr>
              <a:t>booster sessions, educational opportunities</a:t>
            </a:r>
            <a:endParaRPr lang="en-US" altLang="en-US" sz="2000" dirty="0">
              <a:ea typeface="+mn-ea"/>
            </a:endParaRPr>
          </a:p>
          <a:p>
            <a:pPr marL="689291" lvl="1" indent="-263910" defTabSz="847289" eaLnBrk="1" hangingPunct="1">
              <a:buFont typeface="Wingdings" panose="05000000000000000000" pitchFamily="2" charset="2"/>
              <a:buChar char="§"/>
              <a:defRPr/>
            </a:pPr>
            <a:r>
              <a:rPr lang="en-US" altLang="en-US" sz="2000" dirty="0">
                <a:ea typeface="+mn-ea"/>
              </a:rPr>
              <a:t>Ongoing support, training, </a:t>
            </a:r>
            <a:r>
              <a:rPr lang="en-US" altLang="en-US" sz="2000" dirty="0" smtClean="0">
                <a:ea typeface="+mn-ea"/>
              </a:rPr>
              <a:t>mentoring</a:t>
            </a:r>
          </a:p>
          <a:p>
            <a:pPr marL="1190190" lvl="2" defTabSz="847289" eaLnBrk="1" hangingPunct="1">
              <a:buFont typeface="Arial" panose="020B0604020202020204" pitchFamily="34" charset="0"/>
              <a:buChar char="−"/>
              <a:defRPr/>
            </a:pPr>
            <a:r>
              <a:rPr lang="en-US" altLang="en-US" sz="2000" dirty="0" smtClean="0">
                <a:ea typeface="+mn-ea"/>
              </a:rPr>
              <a:t>Need access to addiction providers: cell phone, email, meetings, site visits</a:t>
            </a:r>
            <a:endParaRPr lang="en-US" altLang="en-US" sz="2000" dirty="0">
              <a:ea typeface="+mn-ea"/>
            </a:endParaRPr>
          </a:p>
          <a:p>
            <a:pPr marL="317734" indent="-317734" defTabSz="847289" eaLnBrk="1" hangingPunct="1">
              <a:buFont typeface="Arial" charset="0"/>
              <a:buChar char="•"/>
              <a:defRPr/>
            </a:pPr>
            <a:r>
              <a:rPr lang="en-US" altLang="en-US" sz="2000" dirty="0">
                <a:ea typeface="+mn-ea"/>
                <a:cs typeface="+mn-cs"/>
              </a:rPr>
              <a:t>Difficult to hire experienced addiction nurses into health center </a:t>
            </a:r>
          </a:p>
          <a:p>
            <a:pPr marL="689291" lvl="1" indent="-263910" defTabSz="847289" eaLnBrk="1" hangingPunct="1">
              <a:buFont typeface="Wingdings" panose="05000000000000000000" pitchFamily="2" charset="2"/>
              <a:buChar char="§"/>
              <a:defRPr/>
            </a:pPr>
            <a:r>
              <a:rPr lang="en-US" altLang="en-US" sz="2000" dirty="0">
                <a:ea typeface="+mn-ea"/>
              </a:rPr>
              <a:t>Salary</a:t>
            </a:r>
          </a:p>
          <a:p>
            <a:pPr marL="689291" lvl="1" indent="-263910" defTabSz="847289" eaLnBrk="1" hangingPunct="1">
              <a:buFont typeface="Wingdings" panose="05000000000000000000" pitchFamily="2" charset="2"/>
              <a:buChar char="§"/>
              <a:defRPr/>
            </a:pPr>
            <a:r>
              <a:rPr lang="en-US" altLang="en-US" sz="2000" dirty="0" smtClean="0">
                <a:ea typeface="+mn-ea"/>
              </a:rPr>
              <a:t>Environment: isolated, limited addiction colleagues</a:t>
            </a:r>
            <a:endParaRPr lang="en-US" altLang="en-US" sz="2000" dirty="0">
              <a:ea typeface="+mn-ea"/>
            </a:endParaRPr>
          </a:p>
          <a:p>
            <a:pPr marL="689291" lvl="1" indent="-263910" defTabSz="847289" eaLnBrk="1" hangingPunct="1">
              <a:buFont typeface="Wingdings" panose="05000000000000000000" pitchFamily="2" charset="2"/>
              <a:buChar char="§"/>
              <a:defRPr/>
            </a:pPr>
            <a:r>
              <a:rPr lang="en-US" altLang="en-US" sz="2000" dirty="0">
                <a:ea typeface="+mn-ea"/>
              </a:rPr>
              <a:t>Support network: doing this alone within center</a:t>
            </a:r>
          </a:p>
          <a:p>
            <a:pPr marL="689291" lvl="1" indent="-263910" defTabSz="847289" eaLnBrk="1" hangingPunct="1">
              <a:buFont typeface="Wingdings" panose="05000000000000000000" pitchFamily="2" charset="2"/>
              <a:buChar char="§"/>
              <a:defRPr/>
            </a:pPr>
            <a:r>
              <a:rPr lang="en-US" altLang="en-US" sz="2000" dirty="0">
                <a:ea typeface="+mn-ea"/>
              </a:rPr>
              <a:t>Many doctors turn to RN: have waiver limited experience</a:t>
            </a:r>
          </a:p>
          <a:p>
            <a:pPr marL="317734" indent="-317734" defTabSz="847289" eaLnBrk="1" hangingPunct="1">
              <a:buFont typeface="Arial" charset="0"/>
              <a:buChar char="•"/>
              <a:defRPr/>
            </a:pPr>
            <a:endParaRPr lang="en-US" altLang="en-US" sz="2000" dirty="0">
              <a:ea typeface="+mn-ea"/>
              <a:cs typeface="+mn-cs"/>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Rot="1" noChangeArrowheads="1"/>
          </p:cNvSpPr>
          <p:nvPr>
            <p:ph type="title" idx="4294967295"/>
          </p:nvPr>
        </p:nvSpPr>
        <p:spPr/>
        <p:txBody>
          <a:bodyPr/>
          <a:lstStyle/>
          <a:p>
            <a:pPr eaLnBrk="1" hangingPunct="1"/>
            <a:r>
              <a:rPr lang="en-US" smtClean="0"/>
              <a:t>Challenges in FQHC’s</a:t>
            </a:r>
            <a:br>
              <a:rPr lang="en-US" smtClean="0"/>
            </a:br>
            <a:r>
              <a:rPr lang="en-US" smtClean="0"/>
              <a:t>Waivered Physicians:</a:t>
            </a:r>
          </a:p>
        </p:txBody>
      </p:sp>
      <p:sp>
        <p:nvSpPr>
          <p:cNvPr id="69634" name="Rectangle 3"/>
          <p:cNvSpPr>
            <a:spLocks noGrp="1" noChangeArrowheads="1"/>
          </p:cNvSpPr>
          <p:nvPr>
            <p:ph type="body" idx="4294967295"/>
          </p:nvPr>
        </p:nvSpPr>
        <p:spPr>
          <a:xfrm>
            <a:off x="609600" y="1600200"/>
            <a:ext cx="8001000" cy="4648200"/>
          </a:xfrm>
          <a:extLst/>
        </p:spPr>
        <p:txBody>
          <a:bodyPr>
            <a:normAutofit fontScale="92500" lnSpcReduction="10000"/>
          </a:bodyPr>
          <a:lstStyle/>
          <a:p>
            <a:pPr marL="317734" indent="-317734" defTabSz="847289" eaLnBrk="1" hangingPunct="1">
              <a:lnSpc>
                <a:spcPct val="110000"/>
              </a:lnSpc>
              <a:spcBef>
                <a:spcPts val="0"/>
              </a:spcBef>
              <a:buFont typeface="Arial" charset="0"/>
              <a:buChar char="•"/>
              <a:defRPr/>
            </a:pPr>
            <a:r>
              <a:rPr lang="en-US" altLang="en-US" dirty="0" smtClean="0">
                <a:ea typeface="+mn-ea"/>
                <a:cs typeface="+mn-cs"/>
              </a:rPr>
              <a:t>Physicians with limited addiction experience or support</a:t>
            </a:r>
          </a:p>
          <a:p>
            <a:pPr marL="689291" lvl="1" indent="-263910" defTabSz="847289" eaLnBrk="1" hangingPunct="1">
              <a:lnSpc>
                <a:spcPct val="110000"/>
              </a:lnSpc>
              <a:spcBef>
                <a:spcPts val="0"/>
              </a:spcBef>
              <a:buFont typeface="Wingdings" panose="05000000000000000000" pitchFamily="2" charset="2"/>
              <a:buChar char="§"/>
              <a:defRPr/>
            </a:pPr>
            <a:r>
              <a:rPr lang="en-US" altLang="en-US" dirty="0" smtClean="0">
                <a:ea typeface="+mn-ea"/>
              </a:rPr>
              <a:t>Mentors, resources are key </a:t>
            </a:r>
            <a:endParaRPr lang="en-US" altLang="en-US" dirty="0">
              <a:ea typeface="+mn-ea"/>
            </a:endParaRPr>
          </a:p>
          <a:p>
            <a:pPr marL="317734" indent="-317734" defTabSz="847289" eaLnBrk="1" hangingPunct="1">
              <a:lnSpc>
                <a:spcPct val="110000"/>
              </a:lnSpc>
              <a:spcBef>
                <a:spcPts val="0"/>
              </a:spcBef>
              <a:buFont typeface="Arial" charset="0"/>
              <a:buChar char="•"/>
              <a:defRPr/>
            </a:pPr>
            <a:r>
              <a:rPr lang="en-US" altLang="en-US" dirty="0">
                <a:ea typeface="+mn-ea"/>
                <a:cs typeface="+mn-cs"/>
              </a:rPr>
              <a:t>Limited waivered providers</a:t>
            </a:r>
          </a:p>
          <a:p>
            <a:pPr marL="689291" lvl="1" indent="-263910" defTabSz="847289" eaLnBrk="1" hangingPunct="1">
              <a:lnSpc>
                <a:spcPct val="110000"/>
              </a:lnSpc>
              <a:spcBef>
                <a:spcPts val="0"/>
              </a:spcBef>
              <a:buFont typeface="Wingdings" panose="05000000000000000000" pitchFamily="2" charset="2"/>
              <a:buChar char="§"/>
              <a:defRPr/>
            </a:pPr>
            <a:r>
              <a:rPr lang="en-US" altLang="en-US" dirty="0">
                <a:ea typeface="+mn-ea"/>
              </a:rPr>
              <a:t>Back up support: vacation, moves, </a:t>
            </a:r>
            <a:r>
              <a:rPr lang="en-US" altLang="en-US" dirty="0" smtClean="0">
                <a:ea typeface="+mn-ea"/>
              </a:rPr>
              <a:t>leaves</a:t>
            </a:r>
          </a:p>
          <a:p>
            <a:pPr marL="689291" lvl="1" indent="-263910" defTabSz="847289" eaLnBrk="1" hangingPunct="1">
              <a:lnSpc>
                <a:spcPct val="110000"/>
              </a:lnSpc>
              <a:spcBef>
                <a:spcPts val="0"/>
              </a:spcBef>
              <a:buFont typeface="Wingdings" panose="05000000000000000000" pitchFamily="2" charset="2"/>
              <a:buChar char="§"/>
              <a:defRPr/>
            </a:pPr>
            <a:r>
              <a:rPr lang="en-US" altLang="en-US" dirty="0" smtClean="0">
                <a:ea typeface="+mn-ea"/>
              </a:rPr>
              <a:t>Try to engage and enlist other providers</a:t>
            </a:r>
            <a:endParaRPr lang="en-US" altLang="en-US" dirty="0">
              <a:ea typeface="+mn-ea"/>
            </a:endParaRPr>
          </a:p>
          <a:p>
            <a:pPr marL="317734" indent="-317734" defTabSz="847289" eaLnBrk="1" hangingPunct="1">
              <a:lnSpc>
                <a:spcPct val="110000"/>
              </a:lnSpc>
              <a:spcBef>
                <a:spcPts val="0"/>
              </a:spcBef>
              <a:buFont typeface="Arial" charset="0"/>
              <a:buChar char="•"/>
              <a:defRPr/>
            </a:pPr>
            <a:r>
              <a:rPr lang="en-US" altLang="en-US" dirty="0">
                <a:ea typeface="+mn-ea"/>
                <a:cs typeface="+mn-cs"/>
              </a:rPr>
              <a:t>Physician </a:t>
            </a:r>
            <a:r>
              <a:rPr lang="en-US" altLang="en-US" dirty="0" smtClean="0">
                <a:ea typeface="+mn-ea"/>
                <a:cs typeface="+mn-cs"/>
              </a:rPr>
              <a:t>leaves practice</a:t>
            </a:r>
            <a:endParaRPr lang="en-US" altLang="en-US" dirty="0">
              <a:ea typeface="+mn-ea"/>
              <a:cs typeface="+mn-cs"/>
            </a:endParaRPr>
          </a:p>
          <a:p>
            <a:pPr marL="689291" lvl="1" indent="-263910" defTabSz="847289" eaLnBrk="1" hangingPunct="1">
              <a:lnSpc>
                <a:spcPct val="110000"/>
              </a:lnSpc>
              <a:spcBef>
                <a:spcPts val="0"/>
              </a:spcBef>
              <a:buFont typeface="Wingdings" panose="05000000000000000000" pitchFamily="2" charset="2"/>
              <a:buChar char="§"/>
              <a:defRPr/>
            </a:pPr>
            <a:r>
              <a:rPr lang="en-US" altLang="en-US" dirty="0">
                <a:ea typeface="+mn-ea"/>
              </a:rPr>
              <a:t>Need to train and enlist other MD’s </a:t>
            </a:r>
          </a:p>
          <a:p>
            <a:pPr marL="689291" lvl="1" indent="-263910" defTabSz="847289" eaLnBrk="1" hangingPunct="1">
              <a:lnSpc>
                <a:spcPct val="110000"/>
              </a:lnSpc>
              <a:spcBef>
                <a:spcPts val="0"/>
              </a:spcBef>
              <a:buFont typeface="Wingdings" panose="05000000000000000000" pitchFamily="2" charset="2"/>
              <a:buChar char="§"/>
              <a:defRPr/>
            </a:pPr>
            <a:r>
              <a:rPr lang="en-US" altLang="en-US" dirty="0" smtClean="0">
                <a:ea typeface="+mn-ea"/>
              </a:rPr>
              <a:t>Back up of waivered providers</a:t>
            </a:r>
          </a:p>
          <a:p>
            <a:pPr marL="689291" lvl="1" indent="-263910" defTabSz="847289" eaLnBrk="1" hangingPunct="1">
              <a:lnSpc>
                <a:spcPct val="110000"/>
              </a:lnSpc>
              <a:spcBef>
                <a:spcPts val="0"/>
              </a:spcBef>
              <a:buFont typeface="Wingdings" panose="05000000000000000000" pitchFamily="2" charset="2"/>
              <a:buChar char="§"/>
              <a:defRPr/>
            </a:pPr>
            <a:r>
              <a:rPr lang="en-US" altLang="en-US" dirty="0" smtClean="0">
                <a:ea typeface="+mn-ea"/>
              </a:rPr>
              <a:t>Providers at cap: State support network allows for transfer to other practice</a:t>
            </a:r>
          </a:p>
          <a:p>
            <a:pPr marL="396806" indent="-342900" defTabSz="847289" eaLnBrk="1" hangingPunct="1">
              <a:lnSpc>
                <a:spcPct val="110000"/>
              </a:lnSpc>
              <a:spcBef>
                <a:spcPts val="0"/>
              </a:spcBef>
              <a:defRPr/>
            </a:pPr>
            <a:r>
              <a:rPr lang="en-US" altLang="en-US" dirty="0" smtClean="0">
                <a:ea typeface="+mn-ea"/>
              </a:rPr>
              <a:t>Health </a:t>
            </a:r>
            <a:r>
              <a:rPr lang="en-US" altLang="en-US" dirty="0">
                <a:ea typeface="+mn-ea"/>
              </a:rPr>
              <a:t>center has </a:t>
            </a:r>
            <a:r>
              <a:rPr lang="en-US" altLang="en-US" dirty="0" smtClean="0">
                <a:ea typeface="+mn-ea"/>
              </a:rPr>
              <a:t>minimal buy in</a:t>
            </a:r>
          </a:p>
          <a:p>
            <a:pPr marL="768281" lvl="1" indent="-342900" defTabSz="847289" eaLnBrk="1" hangingPunct="1">
              <a:lnSpc>
                <a:spcPct val="110000"/>
              </a:lnSpc>
              <a:spcBef>
                <a:spcPts val="0"/>
              </a:spcBef>
              <a:defRPr/>
            </a:pPr>
            <a:r>
              <a:rPr lang="en-US" altLang="en-US" dirty="0" smtClean="0">
                <a:ea typeface="+mn-ea"/>
              </a:rPr>
              <a:t>May not require providers to be waivered, limiting numbers of providers </a:t>
            </a:r>
            <a:endParaRPr lang="en-US" altLang="en-US" dirty="0">
              <a:ea typeface="+mn-ea"/>
            </a:endParaRPr>
          </a:p>
          <a:p>
            <a:pPr marL="425381" lvl="1" indent="0" defTabSz="847289" eaLnBrk="1" hangingPunct="1">
              <a:lnSpc>
                <a:spcPct val="110000"/>
              </a:lnSpc>
              <a:spcBef>
                <a:spcPts val="0"/>
              </a:spcBef>
              <a:buFont typeface="Wingdings" panose="05000000000000000000" pitchFamily="2" charset="2"/>
              <a:buNone/>
              <a:defRPr/>
            </a:pPr>
            <a:endParaRPr lang="en-US" altLang="en-US" dirty="0">
              <a:ea typeface="+mn-ea"/>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Rectangle 2"/>
          <p:cNvSpPr>
            <a:spLocks noGrp="1" noRot="1" noChangeArrowheads="1"/>
          </p:cNvSpPr>
          <p:nvPr>
            <p:ph type="title" idx="4294967295"/>
          </p:nvPr>
        </p:nvSpPr>
        <p:spPr>
          <a:extLst/>
        </p:spPr>
        <p:txBody>
          <a:bodyPr/>
          <a:lstStyle/>
          <a:p>
            <a:pPr defTabSz="847289" eaLnBrk="1" hangingPunct="1">
              <a:defRPr/>
            </a:pPr>
            <a:r>
              <a:rPr lang="en-US" altLang="en-US" dirty="0">
                <a:solidFill>
                  <a:schemeClr val="bg1">
                    <a:lumMod val="50000"/>
                  </a:schemeClr>
                </a:solidFill>
                <a:ea typeface="+mj-ea"/>
                <a:cs typeface="+mj-cs"/>
              </a:rPr>
              <a:t>Next Steps</a:t>
            </a:r>
          </a:p>
        </p:txBody>
      </p:sp>
      <p:sp>
        <p:nvSpPr>
          <p:cNvPr id="43010" name="Rectangle 3"/>
          <p:cNvSpPr>
            <a:spLocks noGrp="1" noChangeArrowheads="1"/>
          </p:cNvSpPr>
          <p:nvPr>
            <p:ph type="body" idx="4294967295"/>
          </p:nvPr>
        </p:nvSpPr>
        <p:spPr>
          <a:xfrm>
            <a:off x="609600" y="1600200"/>
            <a:ext cx="8001000" cy="4648200"/>
          </a:xfrm>
        </p:spPr>
        <p:txBody>
          <a:bodyPr>
            <a:normAutofit/>
          </a:bodyPr>
          <a:lstStyle/>
          <a:p>
            <a:pPr marL="317734" indent="-317734" defTabSz="847289" eaLnBrk="1" hangingPunct="1">
              <a:buFont typeface="Arial" charset="0"/>
              <a:buChar char="•"/>
              <a:defRPr/>
            </a:pPr>
            <a:r>
              <a:rPr lang="en-US" altLang="en-US" dirty="0">
                <a:ea typeface="+mn-ea"/>
                <a:cs typeface="+mn-cs"/>
              </a:rPr>
              <a:t>Utilizing nurse care manager models to expand treatment to more sites </a:t>
            </a:r>
          </a:p>
          <a:p>
            <a:pPr marL="317734" indent="-317734" defTabSz="847289" eaLnBrk="1" hangingPunct="1">
              <a:buFont typeface="Arial" charset="0"/>
              <a:buChar char="•"/>
              <a:defRPr/>
            </a:pPr>
            <a:r>
              <a:rPr lang="en-US" altLang="en-US" dirty="0">
                <a:ea typeface="+mn-ea"/>
                <a:cs typeface="+mn-cs"/>
              </a:rPr>
              <a:t>Increase level of education among providers in addiction </a:t>
            </a:r>
            <a:r>
              <a:rPr lang="en-US" altLang="en-US" dirty="0" smtClean="0">
                <a:ea typeface="+mn-ea"/>
                <a:cs typeface="+mn-cs"/>
              </a:rPr>
              <a:t>treatment</a:t>
            </a:r>
          </a:p>
          <a:p>
            <a:pPr marL="689291" lvl="1" indent="-263910" defTabSz="847289" eaLnBrk="1" hangingPunct="1">
              <a:buFont typeface="Wingdings" panose="05000000000000000000" pitchFamily="2" charset="2"/>
              <a:buChar char="§"/>
              <a:defRPr/>
            </a:pPr>
            <a:r>
              <a:rPr lang="en-US" altLang="en-US" dirty="0" smtClean="0">
                <a:ea typeface="+mn-ea"/>
              </a:rPr>
              <a:t>Nurses, doctors, support staff, and administration</a:t>
            </a:r>
          </a:p>
          <a:p>
            <a:pPr marL="317734" indent="-317734" defTabSz="847289" eaLnBrk="1" hangingPunct="1">
              <a:buFont typeface="Arial" charset="0"/>
              <a:buChar char="•"/>
              <a:defRPr/>
            </a:pPr>
            <a:r>
              <a:rPr lang="en-US" altLang="en-US" dirty="0" smtClean="0">
                <a:ea typeface="+mn-ea"/>
                <a:cs typeface="+mn-cs"/>
              </a:rPr>
              <a:t>Require all physicians to obtain and X number</a:t>
            </a:r>
          </a:p>
          <a:p>
            <a:pPr marL="317734" indent="-317734" defTabSz="847289" eaLnBrk="1" hangingPunct="1">
              <a:buFont typeface="Arial" charset="0"/>
              <a:buChar char="•"/>
              <a:defRPr/>
            </a:pPr>
            <a:r>
              <a:rPr lang="en-US" altLang="en-US" dirty="0" smtClean="0">
                <a:ea typeface="+mn-ea"/>
                <a:cs typeface="+mn-cs"/>
              </a:rPr>
              <a:t>Integrate in to the medical home model of care</a:t>
            </a:r>
            <a:endParaRPr lang="en-US" altLang="en-US" dirty="0">
              <a:ea typeface="+mn-ea"/>
              <a:cs typeface="+mn-cs"/>
            </a:endParaRPr>
          </a:p>
          <a:p>
            <a:pPr marL="317734" indent="-317734" defTabSz="847289" eaLnBrk="1" hangingPunct="1">
              <a:buFont typeface="Arial" charset="0"/>
              <a:buChar char="•"/>
              <a:defRPr/>
            </a:pPr>
            <a:r>
              <a:rPr lang="en-US" altLang="en-US" dirty="0">
                <a:ea typeface="+mn-ea"/>
                <a:cs typeface="+mn-cs"/>
              </a:rPr>
              <a:t>Look at drop out rates and reasons: improve </a:t>
            </a:r>
            <a:r>
              <a:rPr lang="en-US" altLang="en-US" dirty="0" smtClean="0">
                <a:ea typeface="+mn-ea"/>
                <a:cs typeface="+mn-cs"/>
              </a:rPr>
              <a:t>retention</a:t>
            </a:r>
          </a:p>
          <a:p>
            <a:pPr marL="317734" indent="-317734" defTabSz="847289" eaLnBrk="1" hangingPunct="1">
              <a:buFont typeface="Arial" charset="0"/>
              <a:buChar char="•"/>
              <a:defRPr/>
            </a:pPr>
            <a:r>
              <a:rPr lang="en-US" altLang="en-US" dirty="0" smtClean="0">
                <a:ea typeface="+mn-ea"/>
                <a:cs typeface="+mn-cs"/>
              </a:rPr>
              <a:t>Follow treatment and prevention outcomes when patients are in care for addiction</a:t>
            </a:r>
            <a:endParaRPr lang="en-US" altLang="en-US" dirty="0">
              <a:ea typeface="+mn-ea"/>
              <a:cs typeface="+mn-cs"/>
            </a:endParaRPr>
          </a:p>
          <a:p>
            <a:pPr marL="317734" indent="-317734" defTabSz="847289" eaLnBrk="1" hangingPunct="1">
              <a:buFont typeface="Arial" charset="0"/>
              <a:buChar char="•"/>
              <a:defRPr/>
            </a:pPr>
            <a:endParaRPr lang="en-US" altLang="en-US" dirty="0">
              <a:ea typeface="+mn-ea"/>
              <a:cs typeface="+mn-cs"/>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p:cNvSpPr>
            <a:spLocks noGrp="1"/>
          </p:cNvSpPr>
          <p:nvPr>
            <p:ph type="title"/>
          </p:nvPr>
        </p:nvSpPr>
        <p:spPr/>
        <p:txBody>
          <a:bodyPr/>
          <a:lstStyle/>
          <a:p>
            <a:pPr eaLnBrk="1" hangingPunct="1"/>
            <a:r>
              <a:rPr lang="en-US" smtClean="0"/>
              <a:t>References</a:t>
            </a:r>
          </a:p>
        </p:txBody>
      </p:sp>
      <p:sp>
        <p:nvSpPr>
          <p:cNvPr id="3" name="Content Placeholder 2"/>
          <p:cNvSpPr>
            <a:spLocks noGrp="1"/>
          </p:cNvSpPr>
          <p:nvPr>
            <p:ph idx="1"/>
          </p:nvPr>
        </p:nvSpPr>
        <p:spPr>
          <a:xfrm>
            <a:off x="457200" y="1524000"/>
            <a:ext cx="8229600" cy="4800600"/>
          </a:xfrm>
        </p:spPr>
        <p:txBody>
          <a:bodyPr/>
          <a:lstStyle/>
          <a:p>
            <a:pPr defTabSz="847289" eaLnBrk="1" hangingPunct="1">
              <a:spcBef>
                <a:spcPts val="600"/>
              </a:spcBef>
              <a:defRPr/>
            </a:pPr>
            <a:r>
              <a:rPr lang="en-US" sz="1400" dirty="0">
                <a:latin typeface="+mj-lt"/>
                <a:ea typeface="+mn-ea"/>
                <a:cs typeface="+mn-cs"/>
              </a:rPr>
              <a:t>Alford DP,  LaBelle CT,  </a:t>
            </a:r>
            <a:r>
              <a:rPr lang="en-US" sz="1400" dirty="0" err="1">
                <a:latin typeface="+mj-lt"/>
                <a:ea typeface="+mn-ea"/>
                <a:cs typeface="+mn-cs"/>
              </a:rPr>
              <a:t>Kretsch</a:t>
            </a:r>
            <a:r>
              <a:rPr lang="en-US" sz="1400" dirty="0">
                <a:latin typeface="+mj-lt"/>
                <a:ea typeface="+mn-ea"/>
                <a:cs typeface="+mn-cs"/>
              </a:rPr>
              <a:t> N, Pierson A,  Botticelli M, Winter M,  Samet, JH.  Collaborative </a:t>
            </a:r>
            <a:r>
              <a:rPr lang="en-US" sz="1400" dirty="0" smtClean="0">
                <a:latin typeface="+mj-lt"/>
                <a:ea typeface="+mn-ea"/>
                <a:cs typeface="+mn-cs"/>
              </a:rPr>
              <a:t>	Care </a:t>
            </a:r>
            <a:r>
              <a:rPr lang="en-US" sz="1400" dirty="0">
                <a:latin typeface="+mj-lt"/>
                <a:ea typeface="+mn-ea"/>
                <a:cs typeface="+mn-cs"/>
              </a:rPr>
              <a:t>of Opioid Addicted Patients using Buprenorphine in Primary </a:t>
            </a:r>
            <a:r>
              <a:rPr lang="en-US" sz="1400" dirty="0" smtClean="0">
                <a:latin typeface="+mj-lt"/>
                <a:ea typeface="+mn-ea"/>
                <a:cs typeface="+mn-cs"/>
              </a:rPr>
              <a:t>Care: Five </a:t>
            </a:r>
            <a:r>
              <a:rPr lang="en-US" sz="1400" dirty="0">
                <a:latin typeface="+mj-lt"/>
                <a:ea typeface="+mn-ea"/>
                <a:cs typeface="+mn-cs"/>
              </a:rPr>
              <a:t>Year Experience.  </a:t>
            </a:r>
            <a:r>
              <a:rPr lang="en-US" sz="1400" dirty="0" smtClean="0">
                <a:latin typeface="+mj-lt"/>
                <a:ea typeface="+mn-ea"/>
                <a:cs typeface="+mn-cs"/>
              </a:rPr>
              <a:t>	Archives </a:t>
            </a:r>
            <a:r>
              <a:rPr lang="en-US" sz="1400" dirty="0">
                <a:latin typeface="+mj-lt"/>
                <a:ea typeface="+mn-ea"/>
                <a:cs typeface="+mn-cs"/>
              </a:rPr>
              <a:t>of Internal Medicine 2011;171(5) </a:t>
            </a:r>
            <a:r>
              <a:rPr lang="en-US" sz="1400" dirty="0" smtClean="0">
                <a:latin typeface="+mj-lt"/>
                <a:ea typeface="+mn-ea"/>
                <a:cs typeface="+mn-cs"/>
              </a:rPr>
              <a:t>425-431</a:t>
            </a:r>
            <a:br>
              <a:rPr lang="en-US" sz="1400" dirty="0" smtClean="0">
                <a:latin typeface="+mj-lt"/>
                <a:ea typeface="+mn-ea"/>
                <a:cs typeface="+mn-cs"/>
              </a:rPr>
            </a:br>
            <a:endParaRPr lang="en-US" sz="1400" dirty="0" smtClean="0">
              <a:latin typeface="+mj-lt"/>
              <a:ea typeface="+mn-ea"/>
              <a:cs typeface="+mn-cs"/>
            </a:endParaRPr>
          </a:p>
          <a:p>
            <a:pPr defTabSz="847289" eaLnBrk="1" hangingPunct="1">
              <a:spcBef>
                <a:spcPts val="600"/>
              </a:spcBef>
              <a:defRPr/>
            </a:pPr>
            <a:r>
              <a:rPr lang="en-US" sz="1400" dirty="0" smtClean="0">
                <a:latin typeface="+mj-lt"/>
                <a:ea typeface="+mn-ea"/>
                <a:cs typeface="+mn-cs"/>
              </a:rPr>
              <a:t>Alford </a:t>
            </a:r>
            <a:r>
              <a:rPr lang="en-US" sz="1400" dirty="0">
                <a:latin typeface="+mj-lt"/>
                <a:ea typeface="+mn-ea"/>
                <a:cs typeface="+mn-cs"/>
              </a:rPr>
              <a:t>DP, </a:t>
            </a:r>
            <a:r>
              <a:rPr lang="en-US" sz="1400" dirty="0" err="1">
                <a:latin typeface="+mj-lt"/>
                <a:ea typeface="+mn-ea"/>
                <a:cs typeface="+mn-cs"/>
              </a:rPr>
              <a:t>Salsitz</a:t>
            </a:r>
            <a:r>
              <a:rPr lang="en-US" sz="1400" dirty="0">
                <a:latin typeface="+mj-lt"/>
                <a:ea typeface="+mn-ea"/>
                <a:cs typeface="+mn-cs"/>
              </a:rPr>
              <a:t> E, Martin J, Renner JA. Clinical case </a:t>
            </a:r>
            <a:r>
              <a:rPr lang="en-US" sz="1400" dirty="0" smtClean="0">
                <a:latin typeface="+mj-lt"/>
                <a:ea typeface="+mn-ea"/>
                <a:cs typeface="+mn-cs"/>
              </a:rPr>
              <a:t>discussion:</a:t>
            </a:r>
            <a:r>
              <a:rPr lang="en-US" sz="1400" dirty="0">
                <a:latin typeface="+mj-lt"/>
                <a:ea typeface="+mn-ea"/>
                <a:cs typeface="+mn-cs"/>
              </a:rPr>
              <a:t> </a:t>
            </a:r>
            <a:r>
              <a:rPr lang="en-US" sz="1400" dirty="0" smtClean="0">
                <a:latin typeface="+mj-lt"/>
                <a:ea typeface="+mn-ea"/>
                <a:cs typeface="+mn-cs"/>
              </a:rPr>
              <a:t>Treating opioid dependence </a:t>
            </a:r>
            <a:r>
              <a:rPr lang="en-US" sz="1400" dirty="0">
                <a:latin typeface="+mj-lt"/>
                <a:ea typeface="+mn-ea"/>
                <a:cs typeface="+mn-cs"/>
              </a:rPr>
              <a:t>with </a:t>
            </a:r>
            <a:r>
              <a:rPr lang="en-US" sz="1400" dirty="0" smtClean="0">
                <a:latin typeface="+mj-lt"/>
                <a:ea typeface="+mn-ea"/>
                <a:cs typeface="+mn-cs"/>
              </a:rPr>
              <a:t>	buprenorphine</a:t>
            </a:r>
            <a:r>
              <a:rPr lang="en-US" sz="1400" dirty="0">
                <a:latin typeface="+mj-lt"/>
                <a:ea typeface="+mn-ea"/>
                <a:cs typeface="+mn-cs"/>
              </a:rPr>
              <a:t>. J Addict Med. 2007;1:73-</a:t>
            </a:r>
            <a:r>
              <a:rPr lang="en-US" sz="1400" dirty="0" smtClean="0">
                <a:latin typeface="+mj-lt"/>
                <a:ea typeface="+mn-ea"/>
                <a:cs typeface="+mn-cs"/>
              </a:rPr>
              <a:t>78Alford </a:t>
            </a:r>
            <a:r>
              <a:rPr lang="en-US" sz="1400" dirty="0">
                <a:latin typeface="+mj-lt"/>
                <a:ea typeface="+mn-ea"/>
                <a:cs typeface="+mn-cs"/>
              </a:rPr>
              <a:t>DP, LaBelle CT, Richardson JM, O’Connell </a:t>
            </a:r>
            <a:r>
              <a:rPr lang="en-US" sz="1400" dirty="0" smtClean="0">
                <a:latin typeface="+mj-lt"/>
                <a:ea typeface="+mn-ea"/>
                <a:cs typeface="+mn-cs"/>
              </a:rPr>
              <a:t>	JJ</a:t>
            </a:r>
            <a:r>
              <a:rPr lang="en-US" sz="1400" dirty="0">
                <a:latin typeface="+mj-lt"/>
                <a:ea typeface="+mn-ea"/>
                <a:cs typeface="+mn-cs"/>
              </a:rPr>
              <a:t>, </a:t>
            </a:r>
            <a:r>
              <a:rPr lang="en-US" sz="1400" dirty="0" err="1">
                <a:latin typeface="+mj-lt"/>
                <a:ea typeface="+mn-ea"/>
                <a:cs typeface="+mn-cs"/>
              </a:rPr>
              <a:t>Hohl</a:t>
            </a:r>
            <a:r>
              <a:rPr lang="en-US" sz="1400" dirty="0">
                <a:latin typeface="+mj-lt"/>
                <a:ea typeface="+mn-ea"/>
                <a:cs typeface="+mn-cs"/>
              </a:rPr>
              <a:t> CA, Cheng DM, Samet JH. Treating homeless opioid dependent patients with </a:t>
            </a:r>
            <a:r>
              <a:rPr lang="en-US" sz="1400" dirty="0" smtClean="0">
                <a:latin typeface="+mj-lt"/>
                <a:ea typeface="+mn-ea"/>
                <a:cs typeface="+mn-cs"/>
              </a:rPr>
              <a:t>	buprenorphine </a:t>
            </a:r>
            <a:r>
              <a:rPr lang="en-US" sz="1400" dirty="0">
                <a:latin typeface="+mj-lt"/>
                <a:ea typeface="+mn-ea"/>
                <a:cs typeface="+mn-cs"/>
              </a:rPr>
              <a:t>in an office-based setting.  Journal of General Internal Medicine, January 2007</a:t>
            </a:r>
            <a:r>
              <a:rPr lang="en-US" sz="1400" dirty="0" smtClean="0">
                <a:latin typeface="+mj-lt"/>
                <a:ea typeface="+mn-ea"/>
                <a:cs typeface="+mn-cs"/>
              </a:rPr>
              <a:t>.</a:t>
            </a:r>
            <a:br>
              <a:rPr lang="en-US" sz="1400" dirty="0" smtClean="0">
                <a:latin typeface="+mj-lt"/>
                <a:ea typeface="+mn-ea"/>
                <a:cs typeface="+mn-cs"/>
              </a:rPr>
            </a:br>
            <a:endParaRPr lang="en-US" sz="1400" dirty="0" smtClean="0">
              <a:latin typeface="+mj-lt"/>
              <a:ea typeface="+mn-ea"/>
              <a:cs typeface="+mn-cs"/>
            </a:endParaRPr>
          </a:p>
          <a:p>
            <a:pPr defTabSz="847289" eaLnBrk="1" hangingPunct="1">
              <a:spcBef>
                <a:spcPts val="600"/>
              </a:spcBef>
              <a:defRPr/>
            </a:pPr>
            <a:r>
              <a:rPr lang="en-US" sz="1400" dirty="0" smtClean="0">
                <a:latin typeface="+mj-lt"/>
                <a:ea typeface="+mn-ea"/>
                <a:cs typeface="+mn-cs"/>
              </a:rPr>
              <a:t>Center for Medicare &amp; Medicaid Services, Department of Health and Human Services, 2009. 	</a:t>
            </a:r>
            <a:r>
              <a:rPr lang="en-US" sz="1400" i="1" dirty="0" smtClean="0">
                <a:latin typeface="+mj-lt"/>
                <a:ea typeface="+mn-ea"/>
                <a:cs typeface="+mn-cs"/>
              </a:rPr>
              <a:t>Chapter 12: Rural health clinic and federally qualified health center services. Medicare benefit 	policy manual. </a:t>
            </a:r>
            <a:r>
              <a:rPr lang="en-US" sz="1400" dirty="0" smtClean="0">
                <a:latin typeface="+mj-lt"/>
                <a:ea typeface="+mn-ea"/>
                <a:cs typeface="+mn-cs"/>
              </a:rPr>
              <a:t>Baltimore, MD: CMS. </a:t>
            </a:r>
            <a:br>
              <a:rPr lang="en-US" sz="1400" dirty="0" smtClean="0">
                <a:latin typeface="+mj-lt"/>
                <a:ea typeface="+mn-ea"/>
                <a:cs typeface="+mn-cs"/>
              </a:rPr>
            </a:br>
            <a:endParaRPr lang="en-US" sz="1400" dirty="0" smtClean="0">
              <a:latin typeface="+mj-lt"/>
              <a:ea typeface="+mn-ea"/>
              <a:cs typeface="+mn-cs"/>
            </a:endParaRPr>
          </a:p>
          <a:p>
            <a:pPr defTabSz="847289" eaLnBrk="1" hangingPunct="1">
              <a:spcBef>
                <a:spcPts val="600"/>
              </a:spcBef>
              <a:defRPr/>
            </a:pPr>
            <a:r>
              <a:rPr lang="en-US" sz="1400" dirty="0" smtClean="0">
                <a:latin typeface="+mj-lt"/>
                <a:ea typeface="+mn-ea"/>
                <a:cs typeface="+mn-cs"/>
              </a:rPr>
              <a:t>Center for Medicare &amp; Medicaid Services, Department of Health and Human Services, 2011d. Rural 	health clinics and federally qualified health centers billing guide. </a:t>
            </a:r>
            <a:r>
              <a:rPr lang="en-US" sz="1400" i="1" dirty="0" smtClean="0">
                <a:latin typeface="+mj-lt"/>
                <a:ea typeface="+mn-ea"/>
                <a:cs typeface="+mn-cs"/>
              </a:rPr>
              <a:t>MLN Matters no. SE1039.</a:t>
            </a:r>
          </a:p>
          <a:p>
            <a:pPr marL="0" indent="0" defTabSz="847289" eaLnBrk="1" hangingPunct="1">
              <a:spcBef>
                <a:spcPts val="600"/>
              </a:spcBef>
              <a:buNone/>
              <a:defRPr/>
            </a:pPr>
            <a:endParaRPr lang="en-US" sz="1400" dirty="0">
              <a:latin typeface="+mj-lt"/>
              <a:ea typeface="+mn-ea"/>
              <a:cs typeface="+mn-cs"/>
            </a:endParaRPr>
          </a:p>
          <a:p>
            <a:pPr defTabSz="847289" eaLnBrk="1" hangingPunct="1">
              <a:spcBef>
                <a:spcPts val="600"/>
              </a:spcBef>
              <a:defRPr/>
            </a:pPr>
            <a:r>
              <a:rPr lang="en-US" sz="1400" dirty="0" smtClean="0">
                <a:latin typeface="+mj-lt"/>
                <a:ea typeface="+mn-ea"/>
                <a:cs typeface="+mn-cs"/>
              </a:rPr>
              <a:t>Center </a:t>
            </a:r>
            <a:r>
              <a:rPr lang="en-US" sz="1400" dirty="0">
                <a:latin typeface="+mj-lt"/>
                <a:ea typeface="+mn-ea"/>
                <a:cs typeface="+mn-cs"/>
              </a:rPr>
              <a:t>for Substance Abuse Treatment. Medication-Assisted Treatment for Opioid Addiction </a:t>
            </a:r>
            <a:r>
              <a:rPr lang="en-US" sz="1400" dirty="0" smtClean="0">
                <a:latin typeface="+mj-lt"/>
                <a:ea typeface="+mn-ea"/>
                <a:cs typeface="+mn-cs"/>
              </a:rPr>
              <a:t> in 	Opioid </a:t>
            </a:r>
            <a:r>
              <a:rPr lang="en-US" sz="1400" dirty="0">
                <a:latin typeface="+mj-lt"/>
                <a:ea typeface="+mn-ea"/>
                <a:cs typeface="+mn-cs"/>
              </a:rPr>
              <a:t>Treatment Programs. Rockville (MD): Substance Abuse and Mental Health Services </a:t>
            </a:r>
            <a:r>
              <a:rPr lang="en-US" sz="1400" dirty="0" smtClean="0">
                <a:latin typeface="+mj-lt"/>
                <a:ea typeface="+mn-ea"/>
                <a:cs typeface="+mn-cs"/>
              </a:rPr>
              <a:t>	Administration </a:t>
            </a:r>
            <a:r>
              <a:rPr lang="en-US" sz="1400" dirty="0">
                <a:latin typeface="+mj-lt"/>
                <a:ea typeface="+mn-ea"/>
                <a:cs typeface="+mn-cs"/>
              </a:rPr>
              <a:t>(US); 2005. (Treatment Improvement Protocol (TIP) Series, No. 43.) Available </a:t>
            </a:r>
            <a:r>
              <a:rPr lang="en-US" sz="1400" dirty="0" smtClean="0">
                <a:latin typeface="+mj-lt"/>
                <a:ea typeface="+mn-ea"/>
                <a:cs typeface="+mn-cs"/>
              </a:rPr>
              <a:t>	from</a:t>
            </a:r>
            <a:r>
              <a:rPr lang="en-US" sz="1400" dirty="0">
                <a:latin typeface="+mj-lt"/>
                <a:ea typeface="+mn-ea"/>
                <a:cs typeface="+mn-cs"/>
              </a:rPr>
              <a:t>: </a:t>
            </a:r>
            <a:r>
              <a:rPr lang="en-US" sz="1400" dirty="0">
                <a:latin typeface="+mj-lt"/>
                <a:ea typeface="+mn-ea"/>
                <a:cs typeface="+mn-cs"/>
                <a:hlinkClick r:id="rId2"/>
              </a:rPr>
              <a:t>http://www.ncbi.nlm.nih.gov/books/NBK64164/</a:t>
            </a:r>
            <a:endParaRPr lang="en-US" sz="1400" dirty="0">
              <a:latin typeface="+mj-lt"/>
              <a:ea typeface="+mn-ea"/>
              <a:cs typeface="+mn-cs"/>
            </a:endParaRPr>
          </a:p>
          <a:p>
            <a:pPr defTabSz="847289" eaLnBrk="1">
              <a:defRPr/>
            </a:pPr>
            <a:endParaRPr lang="en-US" sz="2000" dirty="0">
              <a:ea typeface="+mn-ea"/>
              <a:cs typeface="+mn-cs"/>
            </a:endParaRPr>
          </a:p>
          <a:p>
            <a:pPr indent="376238" defTabSz="847289" eaLnBrk="1" hangingPunct="1">
              <a:buFont typeface="Arial" charset="0"/>
              <a:buChar char="•"/>
              <a:defRPr/>
            </a:pPr>
            <a:endParaRPr lang="en-US" sz="2000" i="1" dirty="0" smtClean="0">
              <a:ea typeface="+mn-ea"/>
              <a:cs typeface="+mn-cs"/>
            </a:endParaRPr>
          </a:p>
          <a:p>
            <a:pPr indent="376238" defTabSz="847289" eaLnBrk="1" hangingPunct="1">
              <a:buFont typeface="Arial" charset="0"/>
              <a:buChar char="•"/>
              <a:defRPr/>
            </a:pPr>
            <a:endParaRPr lang="en-US" i="1" dirty="0" smtClean="0">
              <a:ea typeface="+mn-ea"/>
              <a:cs typeface="+mn-cs"/>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p:nvPr>
        </p:nvSpPr>
        <p:spPr/>
        <p:txBody>
          <a:bodyPr/>
          <a:lstStyle/>
          <a:p>
            <a:pPr eaLnBrk="1" hangingPunct="1"/>
            <a:r>
              <a:rPr lang="en-US" smtClean="0">
                <a:solidFill>
                  <a:srgbClr val="381850"/>
                </a:solidFill>
              </a:rPr>
              <a:t>References</a:t>
            </a:r>
          </a:p>
        </p:txBody>
      </p:sp>
      <p:sp>
        <p:nvSpPr>
          <p:cNvPr id="3" name="Content Placeholder 2"/>
          <p:cNvSpPr>
            <a:spLocks noGrp="1"/>
          </p:cNvSpPr>
          <p:nvPr>
            <p:ph idx="1"/>
          </p:nvPr>
        </p:nvSpPr>
        <p:spPr>
          <a:xfrm>
            <a:off x="533400" y="1524000"/>
            <a:ext cx="8229600" cy="5073352"/>
          </a:xfrm>
        </p:spPr>
        <p:txBody>
          <a:bodyPr>
            <a:normAutofit/>
          </a:bodyPr>
          <a:lstStyle/>
          <a:p>
            <a:pPr defTabSz="847289" eaLnBrk="1" hangingPunct="1">
              <a:defRPr/>
            </a:pPr>
            <a:r>
              <a:rPr lang="en-US" sz="1400" dirty="0" smtClean="0">
                <a:latin typeface="+mj-lt"/>
                <a:ea typeface="+mn-ea"/>
                <a:cs typeface="+mn-cs"/>
              </a:rPr>
              <a:t>Center </a:t>
            </a:r>
            <a:r>
              <a:rPr lang="en-US" sz="1400" dirty="0">
                <a:latin typeface="+mj-lt"/>
                <a:ea typeface="+mn-ea"/>
                <a:cs typeface="+mn-cs"/>
              </a:rPr>
              <a:t>for Substance Abuse Treatment. Clinical Guidelines for the Use </a:t>
            </a:r>
            <a:r>
              <a:rPr lang="en-US" sz="1400" dirty="0" smtClean="0">
                <a:latin typeface="+mj-lt"/>
                <a:ea typeface="+mn-ea"/>
                <a:cs typeface="+mn-cs"/>
              </a:rPr>
              <a:t>of Buprenorphine </a:t>
            </a:r>
            <a:r>
              <a:rPr lang="en-US" sz="1400" dirty="0">
                <a:latin typeface="+mj-lt"/>
                <a:ea typeface="+mn-ea"/>
                <a:cs typeface="+mn-cs"/>
              </a:rPr>
              <a:t>in the </a:t>
            </a:r>
            <a:r>
              <a:rPr lang="en-US" sz="1400" dirty="0" smtClean="0">
                <a:latin typeface="+mj-lt"/>
                <a:ea typeface="+mn-ea"/>
                <a:cs typeface="+mn-cs"/>
              </a:rPr>
              <a:t>	Treatment </a:t>
            </a:r>
            <a:r>
              <a:rPr lang="en-US" sz="1400" dirty="0">
                <a:latin typeface="+mj-lt"/>
                <a:ea typeface="+mn-ea"/>
                <a:cs typeface="+mn-cs"/>
              </a:rPr>
              <a:t>of Opioid Addiction, Treatment </a:t>
            </a:r>
            <a:r>
              <a:rPr lang="en-US" sz="1400" dirty="0" smtClean="0">
                <a:latin typeface="+mj-lt"/>
                <a:ea typeface="+mn-ea"/>
                <a:cs typeface="+mn-cs"/>
              </a:rPr>
              <a:t>Improvement Protocol </a:t>
            </a:r>
            <a:r>
              <a:rPr lang="en-US" sz="1400" dirty="0">
                <a:latin typeface="+mj-lt"/>
                <a:ea typeface="+mn-ea"/>
                <a:cs typeface="+mn-cs"/>
              </a:rPr>
              <a:t>(TIP) Series 40. DHHS </a:t>
            </a:r>
            <a:r>
              <a:rPr lang="en-US" sz="1400" dirty="0" smtClean="0">
                <a:latin typeface="+mj-lt"/>
                <a:ea typeface="+mn-ea"/>
                <a:cs typeface="+mn-cs"/>
              </a:rPr>
              <a:t>	Publication </a:t>
            </a:r>
            <a:r>
              <a:rPr lang="en-US" sz="1400" dirty="0">
                <a:latin typeface="+mj-lt"/>
                <a:ea typeface="+mn-ea"/>
                <a:cs typeface="+mn-cs"/>
              </a:rPr>
              <a:t>No. (SMA) 04</a:t>
            </a:r>
            <a:r>
              <a:rPr lang="en-US" sz="1400" dirty="0" smtClean="0">
                <a:latin typeface="+mj-lt"/>
                <a:ea typeface="+mn-ea"/>
                <a:cs typeface="+mn-cs"/>
              </a:rPr>
              <a:t>- 3939</a:t>
            </a:r>
            <a:r>
              <a:rPr lang="en-US" sz="1400" dirty="0">
                <a:latin typeface="+mj-lt"/>
                <a:ea typeface="+mn-ea"/>
                <a:cs typeface="+mn-cs"/>
              </a:rPr>
              <a:t>. Rockville, MD: Substance Abuse and Mental Health </a:t>
            </a:r>
            <a:r>
              <a:rPr lang="en-US" sz="1400" dirty="0" smtClean="0">
                <a:latin typeface="+mj-lt"/>
                <a:ea typeface="+mn-ea"/>
                <a:cs typeface="+mn-cs"/>
              </a:rPr>
              <a:t>Services 	Administration</a:t>
            </a:r>
            <a:r>
              <a:rPr lang="en-US" sz="1400" dirty="0">
                <a:latin typeface="+mj-lt"/>
                <a:ea typeface="+mn-ea"/>
                <a:cs typeface="+mn-cs"/>
              </a:rPr>
              <a:t>; </a:t>
            </a:r>
            <a:r>
              <a:rPr lang="en-US" sz="1400" dirty="0" smtClean="0">
                <a:latin typeface="+mj-lt"/>
                <a:ea typeface="+mn-ea"/>
                <a:cs typeface="+mn-cs"/>
              </a:rPr>
              <a:t>2004.</a:t>
            </a:r>
          </a:p>
          <a:p>
            <a:pPr defTabSz="847289" eaLnBrk="1" hangingPunct="1">
              <a:defRPr/>
            </a:pPr>
            <a:endParaRPr lang="en-US" sz="1400" dirty="0" smtClean="0">
              <a:latin typeface="+mj-lt"/>
              <a:ea typeface="+mn-ea"/>
              <a:cs typeface="+mn-cs"/>
            </a:endParaRPr>
          </a:p>
          <a:p>
            <a:pPr defTabSz="847289" eaLnBrk="1" hangingPunct="1">
              <a:defRPr/>
            </a:pPr>
            <a:r>
              <a:rPr lang="en-US" sz="1400" dirty="0" smtClean="0">
                <a:latin typeface="+mj-lt"/>
                <a:ea typeface="+mn-ea"/>
                <a:cs typeface="+mn-cs"/>
              </a:rPr>
              <a:t>Center for Substance Abuse Treatment. Clinical Guideline for Buprenorphine</a:t>
            </a:r>
            <a:r>
              <a:rPr lang="en-US" sz="1400" dirty="0">
                <a:latin typeface="+mj-lt"/>
                <a:ea typeface="+mn-ea"/>
                <a:cs typeface="+mn-cs"/>
              </a:rPr>
              <a:t>: A Guide for Nurses, </a:t>
            </a:r>
            <a:r>
              <a:rPr lang="en-US" sz="1400" dirty="0" smtClean="0">
                <a:latin typeface="+mj-lt"/>
                <a:ea typeface="+mn-ea"/>
                <a:cs typeface="+mn-cs"/>
              </a:rPr>
              <a:t>	TAP </a:t>
            </a:r>
            <a:r>
              <a:rPr lang="en-US" sz="1400" dirty="0">
                <a:latin typeface="+mj-lt"/>
                <a:ea typeface="+mn-ea"/>
                <a:cs typeface="+mn-cs"/>
              </a:rPr>
              <a:t>30, Technical </a:t>
            </a:r>
            <a:r>
              <a:rPr lang="en-US" sz="1400" dirty="0" smtClean="0">
                <a:latin typeface="+mj-lt"/>
                <a:ea typeface="+mn-ea"/>
                <a:cs typeface="+mn-cs"/>
              </a:rPr>
              <a:t> Assistance </a:t>
            </a:r>
            <a:r>
              <a:rPr lang="en-US" sz="1400" dirty="0">
                <a:latin typeface="+mj-lt"/>
                <a:ea typeface="+mn-ea"/>
                <a:cs typeface="+mn-cs"/>
              </a:rPr>
              <a:t>Publication </a:t>
            </a:r>
            <a:r>
              <a:rPr lang="en-US" sz="1400" dirty="0" smtClean="0">
                <a:latin typeface="+mj-lt"/>
                <a:ea typeface="+mn-ea"/>
                <a:cs typeface="+mn-cs"/>
              </a:rPr>
              <a:t>Series </a:t>
            </a:r>
            <a:r>
              <a:rPr lang="en-US" sz="1400" dirty="0" smtClean="0">
                <a:latin typeface="+mj-lt"/>
                <a:ea typeface="+mn-ea"/>
                <a:cs typeface="+mn-cs"/>
                <a:hlinkClick r:id="rId2"/>
              </a:rPr>
              <a:t>http</a:t>
            </a:r>
            <a:r>
              <a:rPr lang="en-US" sz="1400" dirty="0">
                <a:latin typeface="+mj-lt"/>
                <a:ea typeface="+mn-ea"/>
                <a:cs typeface="+mn-cs"/>
                <a:hlinkClick r:id="rId2"/>
              </a:rPr>
              <a:t>://buprenorphine.samhsa.gov/</a:t>
            </a:r>
            <a:r>
              <a:rPr lang="en-US" sz="1400" dirty="0" smtClean="0">
                <a:latin typeface="+mj-lt"/>
                <a:ea typeface="+mn-ea"/>
                <a:cs typeface="+mn-cs"/>
                <a:hlinkClick r:id="rId2"/>
              </a:rPr>
              <a:t>TAP</a:t>
            </a:r>
            <a:r>
              <a:rPr lang="en-US" sz="1400" dirty="0" smtClean="0">
                <a:latin typeface="+mj-lt"/>
                <a:ea typeface="+mn-ea"/>
                <a:cs typeface="+mn-cs"/>
              </a:rPr>
              <a:t> 30. 	DHHS Publication. Rockville, MD: Substance Abuse and Mental Health Services 	Administration; 2009.</a:t>
            </a:r>
          </a:p>
          <a:p>
            <a:pPr defTabSz="847289" eaLnBrk="1" hangingPunct="1">
              <a:defRPr/>
            </a:pPr>
            <a:endParaRPr lang="en-US" sz="1400" dirty="0">
              <a:latin typeface="+mj-lt"/>
              <a:ea typeface="+mn-ea"/>
              <a:cs typeface="+mn-cs"/>
            </a:endParaRPr>
          </a:p>
          <a:p>
            <a:pPr defTabSz="847289" eaLnBrk="1" hangingPunct="1">
              <a:defRPr/>
            </a:pPr>
            <a:r>
              <a:rPr lang="en-US" sz="1400" dirty="0">
                <a:latin typeface="+mj-lt"/>
                <a:ea typeface="+mn-ea"/>
                <a:cs typeface="+mn-cs"/>
              </a:rPr>
              <a:t>Clark, R.E., </a:t>
            </a:r>
            <a:r>
              <a:rPr lang="en-US" sz="1400" dirty="0" err="1">
                <a:latin typeface="+mj-lt"/>
                <a:ea typeface="+mn-ea"/>
                <a:cs typeface="+mn-cs"/>
              </a:rPr>
              <a:t>Samnaliev</a:t>
            </a:r>
            <a:r>
              <a:rPr lang="en-US" sz="1400" dirty="0">
                <a:latin typeface="+mj-lt"/>
                <a:ea typeface="+mn-ea"/>
                <a:cs typeface="+mn-cs"/>
              </a:rPr>
              <a:t>, M., Baxter, J.D., &amp; Leung, G.Y., (2011). </a:t>
            </a:r>
            <a:r>
              <a:rPr lang="en-US" sz="1400" i="1" dirty="0">
                <a:latin typeface="+mj-lt"/>
                <a:ea typeface="+mn-ea"/>
                <a:cs typeface="+mn-cs"/>
              </a:rPr>
              <a:t>The Evidence Doesn’t Justify Steps </a:t>
            </a:r>
            <a:r>
              <a:rPr lang="en-US" sz="1400" i="1" dirty="0" smtClean="0">
                <a:latin typeface="+mj-lt"/>
                <a:ea typeface="+mn-ea"/>
                <a:cs typeface="+mn-cs"/>
              </a:rPr>
              <a:t>	By </a:t>
            </a:r>
            <a:r>
              <a:rPr lang="en-US" sz="1400" i="1" dirty="0">
                <a:latin typeface="+mj-lt"/>
                <a:ea typeface="+mn-ea"/>
                <a:cs typeface="+mn-cs"/>
              </a:rPr>
              <a:t>State Medicaid Programs to Restrict Opioid Addiction Treatment with Buprenorphine. </a:t>
            </a:r>
            <a:r>
              <a:rPr lang="en-US" sz="1400" i="1" dirty="0" smtClean="0">
                <a:latin typeface="+mj-lt"/>
                <a:ea typeface="+mn-ea"/>
                <a:cs typeface="+mn-cs"/>
              </a:rPr>
              <a:t>	30(8</a:t>
            </a:r>
            <a:r>
              <a:rPr lang="en-US" sz="1400" i="1" dirty="0">
                <a:latin typeface="+mj-lt"/>
                <a:ea typeface="+mn-ea"/>
                <a:cs typeface="+mn-cs"/>
              </a:rPr>
              <a:t>), 1425-1433</a:t>
            </a:r>
            <a:r>
              <a:rPr lang="en-US" sz="1400" i="1" dirty="0" smtClean="0">
                <a:latin typeface="+mj-lt"/>
                <a:ea typeface="+mn-ea"/>
                <a:cs typeface="+mn-cs"/>
              </a:rPr>
              <a:t>.</a:t>
            </a:r>
            <a:endParaRPr lang="en-US" sz="1400" dirty="0" smtClean="0">
              <a:latin typeface="+mj-lt"/>
              <a:ea typeface="+mn-ea"/>
              <a:cs typeface="+mn-cs"/>
            </a:endParaRPr>
          </a:p>
          <a:p>
            <a:pPr defTabSz="847289" eaLnBrk="1" hangingPunct="1">
              <a:defRPr/>
            </a:pPr>
            <a:endParaRPr lang="en-US" sz="1400" dirty="0" smtClean="0">
              <a:latin typeface="+mj-lt"/>
              <a:ea typeface="+mn-ea"/>
              <a:cs typeface="+mn-cs"/>
            </a:endParaRPr>
          </a:p>
          <a:p>
            <a:pPr defTabSz="847289" eaLnBrk="1" hangingPunct="1">
              <a:defRPr/>
            </a:pPr>
            <a:r>
              <a:rPr lang="en-US" sz="1400" dirty="0" err="1" smtClean="0">
                <a:latin typeface="+mj-lt"/>
                <a:ea typeface="+mn-ea"/>
                <a:cs typeface="+mn-cs"/>
              </a:rPr>
              <a:t>Fiellin</a:t>
            </a:r>
            <a:r>
              <a:rPr lang="en-US" sz="1400" dirty="0" smtClean="0">
                <a:latin typeface="+mj-lt"/>
                <a:ea typeface="+mn-ea"/>
                <a:cs typeface="+mn-cs"/>
              </a:rPr>
              <a:t> </a:t>
            </a:r>
            <a:r>
              <a:rPr lang="en-US" sz="1400" dirty="0">
                <a:latin typeface="+mj-lt"/>
                <a:ea typeface="+mn-ea"/>
                <a:cs typeface="+mn-cs"/>
              </a:rPr>
              <a:t>DA, </a:t>
            </a:r>
            <a:r>
              <a:rPr lang="en-US" sz="1400" dirty="0" err="1">
                <a:latin typeface="+mj-lt"/>
                <a:ea typeface="+mn-ea"/>
                <a:cs typeface="+mn-cs"/>
              </a:rPr>
              <a:t>Rosenheck</a:t>
            </a:r>
            <a:r>
              <a:rPr lang="en-US" sz="1400" dirty="0">
                <a:latin typeface="+mj-lt"/>
                <a:ea typeface="+mn-ea"/>
                <a:cs typeface="+mn-cs"/>
              </a:rPr>
              <a:t> </a:t>
            </a:r>
            <a:r>
              <a:rPr lang="en-US" sz="1400" dirty="0" err="1">
                <a:latin typeface="+mj-lt"/>
                <a:ea typeface="+mn-ea"/>
                <a:cs typeface="+mn-cs"/>
              </a:rPr>
              <a:t>RA</a:t>
            </a:r>
            <a:r>
              <a:rPr lang="en-US" sz="1400" dirty="0" err="1" smtClean="0">
                <a:latin typeface="+mj-lt"/>
                <a:ea typeface="+mn-ea"/>
                <a:cs typeface="+mn-cs"/>
              </a:rPr>
              <a:t>,Kosten</a:t>
            </a:r>
            <a:r>
              <a:rPr lang="en-US" sz="1400" dirty="0" smtClean="0">
                <a:latin typeface="+mj-lt"/>
                <a:ea typeface="+mn-ea"/>
                <a:cs typeface="+mn-cs"/>
              </a:rPr>
              <a:t> </a:t>
            </a:r>
            <a:r>
              <a:rPr lang="en-US" sz="1400" dirty="0">
                <a:latin typeface="+mj-lt"/>
                <a:ea typeface="+mn-ea"/>
                <a:cs typeface="+mn-cs"/>
              </a:rPr>
              <a:t>TR. Office-based </a:t>
            </a:r>
            <a:r>
              <a:rPr lang="en-US" sz="1400" dirty="0" smtClean="0">
                <a:latin typeface="+mj-lt"/>
                <a:ea typeface="+mn-ea"/>
                <a:cs typeface="+mn-cs"/>
              </a:rPr>
              <a:t>treatment for </a:t>
            </a:r>
            <a:r>
              <a:rPr lang="en-US" sz="1400" dirty="0">
                <a:latin typeface="+mj-lt"/>
                <a:ea typeface="+mn-ea"/>
                <a:cs typeface="+mn-cs"/>
              </a:rPr>
              <a:t>opioid dependence: reaching </a:t>
            </a:r>
            <a:r>
              <a:rPr lang="en-US" sz="1400" dirty="0" smtClean="0">
                <a:latin typeface="+mj-lt"/>
                <a:ea typeface="+mn-ea"/>
                <a:cs typeface="+mn-cs"/>
              </a:rPr>
              <a:t>new 	patient </a:t>
            </a:r>
            <a:r>
              <a:rPr lang="en-US" sz="1400" dirty="0">
                <a:latin typeface="+mj-lt"/>
                <a:ea typeface="+mn-ea"/>
                <a:cs typeface="+mn-cs"/>
              </a:rPr>
              <a:t>populations. Am J Psychiatry</a:t>
            </a:r>
            <a:r>
              <a:rPr lang="en-US" sz="1400" dirty="0" smtClean="0">
                <a:latin typeface="+mj-lt"/>
                <a:ea typeface="+mn-ea"/>
                <a:cs typeface="+mn-cs"/>
              </a:rPr>
              <a:t>.2001;158</a:t>
            </a:r>
            <a:r>
              <a:rPr lang="en-US" sz="1400" dirty="0">
                <a:latin typeface="+mj-lt"/>
                <a:ea typeface="+mn-ea"/>
                <a:cs typeface="+mn-cs"/>
              </a:rPr>
              <a:t>(8):1200–</a:t>
            </a:r>
            <a:r>
              <a:rPr lang="en-US" sz="1400" dirty="0" smtClean="0">
                <a:latin typeface="+mj-lt"/>
                <a:ea typeface="+mn-ea"/>
                <a:cs typeface="+mn-cs"/>
              </a:rPr>
              <a:t>4.8 </a:t>
            </a:r>
          </a:p>
          <a:p>
            <a:pPr defTabSz="847289" eaLnBrk="1" hangingPunct="1">
              <a:defRPr/>
            </a:pPr>
            <a:endParaRPr lang="en-US" sz="1400" dirty="0" smtClean="0">
              <a:latin typeface="+mj-lt"/>
              <a:ea typeface="+mn-ea"/>
              <a:cs typeface="+mn-cs"/>
            </a:endParaRPr>
          </a:p>
          <a:p>
            <a:pPr defTabSz="847289" eaLnBrk="1" hangingPunct="1">
              <a:defRPr/>
            </a:pPr>
            <a:r>
              <a:rPr lang="en-US" sz="1400" dirty="0" err="1" smtClean="0">
                <a:latin typeface="+mj-lt"/>
                <a:ea typeface="+mn-ea"/>
                <a:cs typeface="+mn-cs"/>
              </a:rPr>
              <a:t>Fiellin</a:t>
            </a:r>
            <a:r>
              <a:rPr lang="en-US" sz="1400" dirty="0" smtClean="0">
                <a:latin typeface="+mj-lt"/>
                <a:ea typeface="+mn-ea"/>
                <a:cs typeface="+mn-cs"/>
              </a:rPr>
              <a:t> </a:t>
            </a:r>
            <a:r>
              <a:rPr lang="en-US" sz="1400" dirty="0">
                <a:latin typeface="+mj-lt"/>
                <a:ea typeface="+mn-ea"/>
                <a:cs typeface="+mn-cs"/>
              </a:rPr>
              <a:t>DA, O'Connor PG. Clinical practice. Office-based treatment of opioid-dependent patients. </a:t>
            </a:r>
            <a:r>
              <a:rPr lang="en-US" sz="1400" i="1" dirty="0">
                <a:latin typeface="+mj-lt"/>
                <a:ea typeface="+mn-ea"/>
                <a:cs typeface="+mn-cs"/>
              </a:rPr>
              <a:t>N </a:t>
            </a:r>
            <a:r>
              <a:rPr lang="en-US" sz="1400" i="1" dirty="0" smtClean="0">
                <a:latin typeface="+mj-lt"/>
                <a:ea typeface="+mn-ea"/>
                <a:cs typeface="+mn-cs"/>
              </a:rPr>
              <a:t>	</a:t>
            </a:r>
            <a:r>
              <a:rPr lang="en-US" sz="1400" i="1" dirty="0" err="1" smtClean="0">
                <a:latin typeface="+mj-lt"/>
                <a:ea typeface="+mn-ea"/>
                <a:cs typeface="+mn-cs"/>
              </a:rPr>
              <a:t>Engl</a:t>
            </a:r>
            <a:r>
              <a:rPr lang="en-US" sz="1400" i="1" dirty="0" smtClean="0">
                <a:latin typeface="+mj-lt"/>
                <a:ea typeface="+mn-ea"/>
                <a:cs typeface="+mn-cs"/>
              </a:rPr>
              <a:t> </a:t>
            </a:r>
            <a:r>
              <a:rPr lang="en-US" sz="1400" i="1" dirty="0">
                <a:latin typeface="+mj-lt"/>
                <a:ea typeface="+mn-ea"/>
                <a:cs typeface="+mn-cs"/>
              </a:rPr>
              <a:t>J Med. </a:t>
            </a:r>
            <a:r>
              <a:rPr lang="en-US" sz="1400" dirty="0">
                <a:latin typeface="+mj-lt"/>
                <a:ea typeface="+mn-ea"/>
                <a:cs typeface="+mn-cs"/>
              </a:rPr>
              <a:t>Sep 12 2002;347(11):817-823</a:t>
            </a:r>
            <a:r>
              <a:rPr lang="en-US" sz="1400" dirty="0" smtClean="0">
                <a:latin typeface="+mj-lt"/>
                <a:ea typeface="+mn-ea"/>
                <a:cs typeface="+mn-cs"/>
              </a:rPr>
              <a:t>.</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847289" eaLnBrk="1" hangingPunct="1">
              <a:defRPr/>
            </a:pPr>
            <a:r>
              <a:rPr lang="en-US" dirty="0" smtClean="0">
                <a:solidFill>
                  <a:schemeClr val="bg1">
                    <a:lumMod val="50000"/>
                  </a:schemeClr>
                </a:solidFill>
                <a:ea typeface="+mj-ea"/>
                <a:cs typeface="+mj-cs"/>
              </a:rPr>
              <a:t>References</a:t>
            </a:r>
            <a:endParaRPr lang="en-US" dirty="0">
              <a:solidFill>
                <a:schemeClr val="bg1">
                  <a:lumMod val="50000"/>
                </a:schemeClr>
              </a:solidFill>
              <a:ea typeface="+mj-ea"/>
              <a:cs typeface="+mj-cs"/>
            </a:endParaRPr>
          </a:p>
        </p:txBody>
      </p:sp>
      <p:sp>
        <p:nvSpPr>
          <p:cNvPr id="3" name="Content Placeholder 2"/>
          <p:cNvSpPr>
            <a:spLocks noGrp="1"/>
          </p:cNvSpPr>
          <p:nvPr>
            <p:ph idx="1"/>
          </p:nvPr>
        </p:nvSpPr>
        <p:spPr>
          <a:xfrm>
            <a:off x="457200" y="1676400"/>
            <a:ext cx="8229600" cy="4495800"/>
          </a:xfrm>
        </p:spPr>
        <p:txBody>
          <a:bodyPr>
            <a:normAutofit fontScale="92500" lnSpcReduction="10000"/>
          </a:bodyPr>
          <a:lstStyle/>
          <a:p>
            <a:pPr defTabSz="847289" eaLnBrk="1" hangingPunct="1">
              <a:defRPr/>
            </a:pPr>
            <a:r>
              <a:rPr lang="en-US" sz="1400" dirty="0" smtClean="0"/>
              <a:t>Health </a:t>
            </a:r>
            <a:r>
              <a:rPr lang="en-US" sz="1400" dirty="0"/>
              <a:t>Services and Resource Administration</a:t>
            </a:r>
            <a:r>
              <a:rPr lang="en-US" sz="1400" i="1" dirty="0"/>
              <a:t>: Section 330 of the Public Health Service Act 	</a:t>
            </a:r>
            <a:r>
              <a:rPr lang="en-US" sz="1400" i="1" dirty="0">
                <a:hlinkClick r:id="rId2"/>
              </a:rPr>
              <a:t>http://bphc.hrsa.gov/policiesregulations/legislation/index.html</a:t>
            </a:r>
            <a:r>
              <a:rPr lang="en-US" sz="1400" i="1" dirty="0"/>
              <a:t>  </a:t>
            </a:r>
            <a:r>
              <a:rPr lang="en-US" sz="1400" dirty="0"/>
              <a:t>(42 USCS § 254b) Authorizing 	Legislation of the Health Center Program</a:t>
            </a:r>
            <a:r>
              <a:rPr lang="en-US" sz="1400" dirty="0" smtClean="0"/>
              <a:t>.</a:t>
            </a:r>
          </a:p>
          <a:p>
            <a:pPr marL="0" indent="0" defTabSz="847289" eaLnBrk="1" hangingPunct="1">
              <a:buNone/>
              <a:defRPr/>
            </a:pPr>
            <a:endParaRPr lang="en-US" sz="1400" dirty="0"/>
          </a:p>
          <a:p>
            <a:pPr defTabSz="847289" eaLnBrk="1" hangingPunct="1">
              <a:tabLst>
                <a:tab pos="231775" algn="l"/>
              </a:tabLst>
              <a:defRPr/>
            </a:pPr>
            <a:r>
              <a:rPr lang="en-US" sz="1400" dirty="0" smtClean="0">
                <a:latin typeface="+mj-lt"/>
                <a:ea typeface="+mn-ea"/>
                <a:cs typeface="+mn-cs"/>
              </a:rPr>
              <a:t>Kuehn </a:t>
            </a:r>
            <a:r>
              <a:rPr lang="en-US" sz="1400" dirty="0">
                <a:latin typeface="+mj-lt"/>
                <a:ea typeface="+mn-ea"/>
                <a:cs typeface="+mn-cs"/>
              </a:rPr>
              <a:t>BM. Office-based treatment for opioid addiction achieving goals. JAMA. 2005;294(7):</a:t>
            </a:r>
            <a:r>
              <a:rPr lang="en-US" sz="1400" dirty="0" smtClean="0">
                <a:latin typeface="+mj-lt"/>
                <a:ea typeface="+mn-ea"/>
                <a:cs typeface="+mn-cs"/>
              </a:rPr>
              <a:t>784–	6.11 </a:t>
            </a:r>
            <a:r>
              <a:rPr lang="en-US" sz="1400" dirty="0">
                <a:latin typeface="+mj-lt"/>
                <a:ea typeface="+mn-ea"/>
                <a:cs typeface="+mn-cs"/>
              </a:rPr>
              <a:t>National Conference of State Legislatures. 50-state table: Medicaid. financing of </a:t>
            </a:r>
            <a:r>
              <a:rPr lang="en-US" sz="1400" dirty="0" smtClean="0">
                <a:latin typeface="+mj-lt"/>
                <a:ea typeface="+mn-ea"/>
                <a:cs typeface="+mn-cs"/>
              </a:rPr>
              <a:t>	medication-assisted </a:t>
            </a:r>
            <a:r>
              <a:rPr lang="en-US" sz="1400" dirty="0">
                <a:latin typeface="+mj-lt"/>
                <a:ea typeface="+mn-ea"/>
                <a:cs typeface="+mn-cs"/>
              </a:rPr>
              <a:t>treatment for opiate addiction [Internet]. Washington (DC): NCSL; 2008 </a:t>
            </a:r>
            <a:r>
              <a:rPr lang="en-US" sz="1400" dirty="0" smtClean="0">
                <a:latin typeface="+mj-lt"/>
                <a:ea typeface="+mn-ea"/>
                <a:cs typeface="+mn-cs"/>
              </a:rPr>
              <a:t>	Apr </a:t>
            </a:r>
            <a:r>
              <a:rPr lang="en-US" sz="1400" dirty="0">
                <a:latin typeface="+mj-lt"/>
                <a:ea typeface="+mn-ea"/>
                <a:cs typeface="+mn-cs"/>
              </a:rPr>
              <a:t>1 [cited 2009 Sep 10]. Available from: </a:t>
            </a:r>
            <a:r>
              <a:rPr lang="en-US" sz="1400" dirty="0">
                <a:latin typeface="+mj-lt"/>
                <a:ea typeface="+mn-ea"/>
                <a:cs typeface="+mn-cs"/>
                <a:hlinkClick r:id="rId3"/>
              </a:rPr>
              <a:t>http://www.ncsl.org/default.aspx?tabid</a:t>
            </a:r>
            <a:r>
              <a:rPr lang="en-US" sz="1400" dirty="0">
                <a:latin typeface="+mj-lt"/>
                <a:ea typeface="+mn-ea"/>
                <a:cs typeface="+mn-cs"/>
              </a:rPr>
              <a:t>= 14144#</a:t>
            </a:r>
            <a:r>
              <a:rPr lang="en-US" sz="1400" dirty="0" smtClean="0">
                <a:latin typeface="+mj-lt"/>
                <a:ea typeface="+mn-ea"/>
                <a:cs typeface="+mn-cs"/>
              </a:rPr>
              <a:t>32</a:t>
            </a:r>
          </a:p>
          <a:p>
            <a:pPr defTabSz="847289" eaLnBrk="1" hangingPunct="1">
              <a:defRPr/>
            </a:pPr>
            <a:endParaRPr lang="en-US" sz="1400" dirty="0" smtClean="0">
              <a:latin typeface="+mj-lt"/>
              <a:ea typeface="+mn-ea"/>
              <a:cs typeface="+mn-cs"/>
            </a:endParaRPr>
          </a:p>
          <a:p>
            <a:pPr defTabSz="847289" eaLnBrk="1" hangingPunct="1">
              <a:lnSpc>
                <a:spcPct val="90000"/>
              </a:lnSpc>
              <a:defRPr/>
            </a:pPr>
            <a:r>
              <a:rPr lang="en-US" altLang="en-US" sz="1400" dirty="0" smtClean="0">
                <a:ea typeface="ＭＳ Ｐゴシック" panose="020B0600070205080204" pitchFamily="34" charset="-128"/>
                <a:cs typeface="+mn-cs"/>
              </a:rPr>
              <a:t>Massachusetts  </a:t>
            </a:r>
            <a:r>
              <a:rPr lang="en-US" altLang="en-US" sz="1400" dirty="0">
                <a:ea typeface="ＭＳ Ｐゴシック" panose="020B0600070205080204" pitchFamily="34" charset="-128"/>
                <a:cs typeface="+mn-cs"/>
              </a:rPr>
              <a:t>Department of Public Health Bureau of </a:t>
            </a:r>
            <a:r>
              <a:rPr lang="en-US" altLang="en-US" sz="1400" dirty="0" smtClean="0">
                <a:ea typeface="ＭＳ Ｐゴシック" panose="020B0600070205080204" pitchFamily="34" charset="-128"/>
                <a:cs typeface="+mn-cs"/>
              </a:rPr>
              <a:t>Substance </a:t>
            </a:r>
            <a:r>
              <a:rPr lang="en-US" altLang="en-US" sz="1400" dirty="0">
                <a:ea typeface="ＭＳ Ｐゴシック" panose="020B0600070205080204" pitchFamily="34" charset="-128"/>
                <a:cs typeface="+mn-cs"/>
              </a:rPr>
              <a:t>Abuse Services </a:t>
            </a:r>
            <a:r>
              <a:rPr lang="en-US" altLang="en-US" sz="1400" dirty="0" smtClean="0">
                <a:ea typeface="ＭＳ Ｐゴシック" panose="020B0600070205080204" pitchFamily="34" charset="-128"/>
                <a:cs typeface="+mn-cs"/>
              </a:rPr>
              <a:t>Office Based 	Opioid Treatment RFR, 2007</a:t>
            </a:r>
          </a:p>
          <a:p>
            <a:pPr defTabSz="847289" eaLnBrk="1" hangingPunct="1">
              <a:lnSpc>
                <a:spcPct val="90000"/>
              </a:lnSpc>
              <a:defRPr/>
            </a:pPr>
            <a:endParaRPr lang="en-US" altLang="en-US" sz="1400" dirty="0">
              <a:ea typeface="ＭＳ Ｐゴシック" panose="020B0600070205080204" pitchFamily="34" charset="-128"/>
              <a:cs typeface="+mn-cs"/>
            </a:endParaRPr>
          </a:p>
          <a:p>
            <a:pPr defTabSz="847289" eaLnBrk="1" hangingPunct="1">
              <a:lnSpc>
                <a:spcPct val="90000"/>
              </a:lnSpc>
              <a:defRPr/>
            </a:pPr>
            <a:r>
              <a:rPr lang="en-US" altLang="en-US" sz="1400" dirty="0" smtClean="0">
                <a:ea typeface="ＭＳ Ｐゴシック" panose="020B0600070205080204" pitchFamily="34" charset="-128"/>
                <a:cs typeface="+mn-cs"/>
              </a:rPr>
              <a:t>Massachusetts Department of Public Health Bureau of Substance Abuse Services, Cost modeling 	analysis by Paul Cote on FQHC sustainability and billing OBOT in CHCs, 2010.</a:t>
            </a:r>
            <a:endParaRPr lang="en-US" altLang="en-US" sz="1400" dirty="0">
              <a:ea typeface="ＭＳ Ｐゴシック" panose="020B0600070205080204" pitchFamily="34" charset="-128"/>
              <a:cs typeface="+mn-cs"/>
            </a:endParaRPr>
          </a:p>
          <a:p>
            <a:pPr defTabSz="847289" eaLnBrk="1" hangingPunct="1">
              <a:defRPr/>
            </a:pPr>
            <a:endParaRPr lang="en-US" sz="1400" dirty="0">
              <a:latin typeface="+mj-lt"/>
              <a:ea typeface="+mn-ea"/>
              <a:cs typeface="+mn-cs"/>
            </a:endParaRPr>
          </a:p>
          <a:p>
            <a:pPr defTabSz="847289" eaLnBrk="1" hangingPunct="1">
              <a:defRPr/>
            </a:pPr>
            <a:r>
              <a:rPr lang="en-US" sz="1400" dirty="0" err="1" smtClean="0">
                <a:latin typeface="+mj-lt"/>
                <a:ea typeface="+mn-ea"/>
                <a:cs typeface="+mn-cs"/>
              </a:rPr>
              <a:t>Saitz</a:t>
            </a:r>
            <a:r>
              <a:rPr lang="en-US" sz="1400" dirty="0" smtClean="0">
                <a:latin typeface="+mj-lt"/>
                <a:ea typeface="+mn-ea"/>
                <a:cs typeface="+mn-cs"/>
              </a:rPr>
              <a:t>, R, Larson J, </a:t>
            </a:r>
            <a:r>
              <a:rPr lang="en-US" sz="1400" b="1" dirty="0" smtClean="0">
                <a:latin typeface="+mj-lt"/>
                <a:ea typeface="+mn-ea"/>
                <a:cs typeface="+mn-cs"/>
              </a:rPr>
              <a:t>LaBelle C</a:t>
            </a:r>
            <a:r>
              <a:rPr lang="en-US" sz="1400" dirty="0" smtClean="0">
                <a:latin typeface="+mj-lt"/>
                <a:ea typeface="+mn-ea"/>
                <a:cs typeface="+mn-cs"/>
              </a:rPr>
              <a:t>, Richardson J, </a:t>
            </a:r>
            <a:r>
              <a:rPr lang="en-US" sz="1400" dirty="0" err="1" smtClean="0">
                <a:latin typeface="+mj-lt"/>
                <a:ea typeface="+mn-ea"/>
                <a:cs typeface="+mn-cs"/>
              </a:rPr>
              <a:t>Samet</a:t>
            </a:r>
            <a:r>
              <a:rPr lang="en-US" sz="1400" dirty="0" smtClean="0">
                <a:latin typeface="+mj-lt"/>
                <a:ea typeface="+mn-ea"/>
                <a:cs typeface="+mn-cs"/>
              </a:rPr>
              <a:t> JH. The Case of Chronic Disease Management 	for Addiction. Journal of Addiction Medicine, 2008.</a:t>
            </a:r>
          </a:p>
          <a:p>
            <a:pPr defTabSz="847289" eaLnBrk="1" hangingPunct="1">
              <a:defRPr/>
            </a:pPr>
            <a:endParaRPr lang="en-US" sz="1400" dirty="0" smtClean="0">
              <a:latin typeface="+mj-lt"/>
              <a:ea typeface="+mn-ea"/>
              <a:cs typeface="+mn-cs"/>
            </a:endParaRPr>
          </a:p>
          <a:p>
            <a:pPr defTabSz="847289" eaLnBrk="1" hangingPunct="1">
              <a:defRPr/>
            </a:pPr>
            <a:r>
              <a:rPr lang="en-US" sz="1400" dirty="0" err="1" smtClean="0">
                <a:latin typeface="+mj-lt"/>
                <a:ea typeface="+mn-ea"/>
                <a:cs typeface="+mn-cs"/>
              </a:rPr>
              <a:t>Walley</a:t>
            </a:r>
            <a:r>
              <a:rPr lang="en-US" sz="1400" dirty="0" smtClean="0">
                <a:latin typeface="+mj-lt"/>
                <a:ea typeface="+mn-ea"/>
                <a:cs typeface="+mn-cs"/>
              </a:rPr>
              <a:t> AY, </a:t>
            </a:r>
            <a:r>
              <a:rPr lang="en-US" sz="1400" dirty="0" err="1" smtClean="0">
                <a:latin typeface="+mj-lt"/>
                <a:ea typeface="+mn-ea"/>
                <a:cs typeface="+mn-cs"/>
              </a:rPr>
              <a:t>Alperen</a:t>
            </a:r>
            <a:r>
              <a:rPr lang="en-US" sz="1400" dirty="0" smtClean="0">
                <a:latin typeface="+mj-lt"/>
                <a:ea typeface="+mn-ea"/>
                <a:cs typeface="+mn-cs"/>
              </a:rPr>
              <a:t> J, Cheng DM, Botticelli M, Castro-</a:t>
            </a:r>
            <a:r>
              <a:rPr lang="en-US" sz="1400" dirty="0" err="1" smtClean="0">
                <a:latin typeface="+mj-lt"/>
                <a:ea typeface="+mn-ea"/>
                <a:cs typeface="+mn-cs"/>
              </a:rPr>
              <a:t>Donlan</a:t>
            </a:r>
            <a:r>
              <a:rPr lang="en-US" sz="1400" dirty="0" smtClean="0">
                <a:latin typeface="+mj-lt"/>
                <a:ea typeface="+mn-ea"/>
                <a:cs typeface="+mn-cs"/>
              </a:rPr>
              <a:t> C, Samet JH, </a:t>
            </a:r>
            <a:r>
              <a:rPr lang="en-US" sz="1400" b="1" dirty="0" smtClean="0">
                <a:latin typeface="+mj-lt"/>
                <a:ea typeface="+mn-ea"/>
                <a:cs typeface="+mn-cs"/>
              </a:rPr>
              <a:t>Alford, DP</a:t>
            </a:r>
            <a:r>
              <a:rPr lang="en-US" sz="1400" dirty="0" smtClean="0">
                <a:latin typeface="+mj-lt"/>
                <a:ea typeface="+mn-ea"/>
                <a:cs typeface="+mn-cs"/>
              </a:rPr>
              <a:t>. Office-based 	management of opioid dependence with buprenorphine: treatment practices and barriers. J 	Gen Intern Med 2008; 23(9):1393-8</a:t>
            </a:r>
          </a:p>
          <a:p>
            <a:pPr indent="376238" defTabSz="847289" eaLnBrk="1" hangingPunct="1">
              <a:buFont typeface="Arial" charset="0"/>
              <a:buChar char="•"/>
              <a:defRPr/>
            </a:pPr>
            <a:endParaRPr lang="en-US" i="1" dirty="0" smtClean="0">
              <a:ea typeface="+mn-ea"/>
              <a:cs typeface="+mn-cs"/>
            </a:endParaRPr>
          </a:p>
          <a:p>
            <a:pPr marL="317734" indent="-317734" defTabSz="847289" eaLnBrk="1" hangingPunct="1">
              <a:buFont typeface="Arial" charset="0"/>
              <a:buChar char="•"/>
              <a:defRPr/>
            </a:pPr>
            <a:endParaRPr lang="en-US" dirty="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1417638"/>
          </a:xfrm>
          <a:solidFill>
            <a:srgbClr val="54BABA"/>
          </a:solidFill>
        </p:spPr>
        <p:txBody>
          <a:bodyPr/>
          <a:lstStyle/>
          <a:p>
            <a:pPr>
              <a:defRPr/>
            </a:pPr>
            <a:r>
              <a:rPr lang="en-US" dirty="0" smtClean="0">
                <a:solidFill>
                  <a:srgbClr val="512C5A"/>
                </a:solidFill>
                <a:effectLst/>
              </a:rPr>
              <a:t>System Requirements</a:t>
            </a:r>
            <a:endParaRPr lang="en-US" sz="2000" dirty="0">
              <a:solidFill>
                <a:srgbClr val="512C5A"/>
              </a:solidFill>
              <a:effectLst/>
            </a:endParaRPr>
          </a:p>
        </p:txBody>
      </p:sp>
      <p:sp>
        <p:nvSpPr>
          <p:cNvPr id="6147" name="Rectangle 3"/>
          <p:cNvSpPr>
            <a:spLocks noGrp="1" noChangeArrowheads="1"/>
          </p:cNvSpPr>
          <p:nvPr>
            <p:ph idx="1"/>
          </p:nvPr>
        </p:nvSpPr>
        <p:spPr>
          <a:xfrm>
            <a:off x="457200" y="1752600"/>
            <a:ext cx="8229600" cy="4533900"/>
          </a:xfrm>
        </p:spPr>
        <p:txBody>
          <a:bodyPr/>
          <a:lstStyle/>
          <a:p>
            <a:pPr>
              <a:buClr>
                <a:srgbClr val="54BABA"/>
              </a:buClr>
              <a:buSzPct val="125000"/>
              <a:buFont typeface="Arial" panose="020B0604020202020204" pitchFamily="34" charset="0"/>
              <a:buChar char="•"/>
              <a:defRPr/>
            </a:pPr>
            <a:r>
              <a:rPr lang="en-US" sz="2400" dirty="0" smtClean="0">
                <a:solidFill>
                  <a:srgbClr val="512C5A"/>
                </a:solidFill>
                <a:effectLst/>
              </a:rPr>
              <a:t>In order to complete this online module you will need Adobe Reader. To install for free click the link below:</a:t>
            </a:r>
            <a:endParaRPr lang="en-US" sz="2400" dirty="0">
              <a:solidFill>
                <a:srgbClr val="512C5A"/>
              </a:solidFill>
              <a:effectLst/>
            </a:endParaRPr>
          </a:p>
          <a:p>
            <a:pPr lvl="1">
              <a:buClr>
                <a:srgbClr val="54BABA"/>
              </a:buClr>
              <a:defRPr/>
            </a:pPr>
            <a:r>
              <a:rPr lang="en-US" sz="2400" dirty="0">
                <a:solidFill>
                  <a:srgbClr val="512C5A"/>
                </a:solidFill>
                <a:effectLst/>
                <a:hlinkClick r:id="rId2"/>
              </a:rPr>
              <a:t>http://get.adobe.com/reader</a:t>
            </a:r>
            <a:r>
              <a:rPr lang="en-US" sz="2400" dirty="0" smtClean="0">
                <a:solidFill>
                  <a:srgbClr val="512C5A"/>
                </a:solidFill>
                <a:effectLst/>
                <a:hlinkClick r:id="rId2"/>
              </a:rPr>
              <a:t>/</a:t>
            </a:r>
            <a:r>
              <a:rPr lang="en-US" sz="2400" dirty="0" smtClean="0">
                <a:solidFill>
                  <a:srgbClr val="512C5A"/>
                </a:solidFill>
                <a:effectLst/>
              </a:rPr>
              <a:t> </a:t>
            </a:r>
          </a:p>
        </p:txBody>
      </p:sp>
    </p:spTree>
    <p:extLst>
      <p:ext uri="{BB962C8B-B14F-4D97-AF65-F5344CB8AC3E}">
        <p14:creationId xmlns:p14="http://schemas.microsoft.com/office/powerpoint/2010/main" val="233978465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PCSS-MAT Mentoring Program</a:t>
            </a:r>
            <a:endParaRPr lang="en-US" dirty="0"/>
          </a:p>
        </p:txBody>
      </p:sp>
      <p:sp>
        <p:nvSpPr>
          <p:cNvPr id="3" name="Content Placeholder 2"/>
          <p:cNvSpPr>
            <a:spLocks noGrp="1"/>
          </p:cNvSpPr>
          <p:nvPr>
            <p:ph idx="1"/>
          </p:nvPr>
        </p:nvSpPr>
        <p:spPr>
          <a:xfrm>
            <a:off x="304806" y="1600200"/>
            <a:ext cx="8305801" cy="3581400"/>
          </a:xfrm>
        </p:spPr>
        <p:txBody>
          <a:bodyPr>
            <a:noAutofit/>
          </a:bodyPr>
          <a:lstStyle/>
          <a:p>
            <a:r>
              <a:rPr lang="en-US" sz="1900" dirty="0"/>
              <a:t>PCSS-MAT Mentor Program is designed to offer general information to clinicians about evidence-based clinical practices in prescribing medications for opioid addiction. </a:t>
            </a:r>
          </a:p>
          <a:p>
            <a:pPr marL="0" indent="0">
              <a:buNone/>
            </a:pPr>
            <a:endParaRPr lang="en-US" sz="800" dirty="0"/>
          </a:p>
          <a:p>
            <a:r>
              <a:rPr lang="en-US" sz="1900" dirty="0"/>
              <a:t>PCSS-MAT Mentors comprise a national network of trained providers with expertise in </a:t>
            </a:r>
            <a:r>
              <a:rPr lang="en-US" sz="1900" b="1" dirty="0"/>
              <a:t>medication-assisted treatment,</a:t>
            </a:r>
            <a:r>
              <a:rPr lang="en-US" sz="1900" dirty="0"/>
              <a:t> </a:t>
            </a:r>
            <a:r>
              <a:rPr lang="en-US" sz="1900" b="1" dirty="0"/>
              <a:t>addictions </a:t>
            </a:r>
            <a:r>
              <a:rPr lang="en-US" sz="1900" dirty="0"/>
              <a:t>and </a:t>
            </a:r>
            <a:r>
              <a:rPr lang="en-US" sz="1900" b="1" dirty="0"/>
              <a:t>clinical</a:t>
            </a:r>
            <a:r>
              <a:rPr lang="en-US" sz="1900" b="1" u="sng" dirty="0"/>
              <a:t> </a:t>
            </a:r>
            <a:r>
              <a:rPr lang="en-US" sz="1900" b="1" dirty="0"/>
              <a:t>education</a:t>
            </a:r>
            <a:r>
              <a:rPr lang="en-US" sz="1900" dirty="0"/>
              <a:t>.</a:t>
            </a:r>
          </a:p>
          <a:p>
            <a:pPr marL="0" indent="0">
              <a:buNone/>
            </a:pPr>
            <a:endParaRPr lang="en-US" sz="800" dirty="0"/>
          </a:p>
          <a:p>
            <a:r>
              <a:rPr lang="en-US" sz="1900" dirty="0"/>
              <a:t>Our 3-tiered mentoring approach allows every mentor/mentee relationship to be unique and catered to the specific needs of both parties.</a:t>
            </a:r>
          </a:p>
          <a:p>
            <a:pPr marL="0" indent="0">
              <a:buNone/>
            </a:pPr>
            <a:endParaRPr lang="en-US" sz="800" dirty="0"/>
          </a:p>
          <a:p>
            <a:r>
              <a:rPr lang="en-US" sz="1900" dirty="0"/>
              <a:t>The mentoring program is available, at no cost to providers. </a:t>
            </a:r>
          </a:p>
        </p:txBody>
      </p:sp>
      <p:sp>
        <p:nvSpPr>
          <p:cNvPr id="10" name="Rectangle 9"/>
          <p:cNvSpPr/>
          <p:nvPr/>
        </p:nvSpPr>
        <p:spPr>
          <a:xfrm>
            <a:off x="152400" y="4953009"/>
            <a:ext cx="8839200" cy="1197239"/>
          </a:xfrm>
          <a:prstGeom prst="rect">
            <a:avLst/>
          </a:prstGeom>
        </p:spPr>
        <p:txBody>
          <a:bodyPr wrap="square" lIns="91422" tIns="45711" rIns="91422" bIns="45711">
            <a:spAutoFit/>
          </a:bodyPr>
          <a:lstStyle/>
          <a:p>
            <a:pPr defTabSz="847130" fontAlgn="base">
              <a:spcBef>
                <a:spcPct val="20000"/>
              </a:spcBef>
              <a:spcAft>
                <a:spcPct val="0"/>
              </a:spcAft>
              <a:buClr>
                <a:srgbClr val="54BABA"/>
              </a:buClr>
            </a:pPr>
            <a:endParaRPr lang="en-US" sz="1900" kern="1200" dirty="0">
              <a:solidFill>
                <a:srgbClr val="512C5A"/>
              </a:solidFill>
              <a:ea typeface="+mn-ea"/>
              <a:cs typeface="+mn-cs"/>
            </a:endParaRPr>
          </a:p>
          <a:p>
            <a:pPr algn="ctr" defTabSz="847130" fontAlgn="base">
              <a:spcBef>
                <a:spcPct val="20000"/>
              </a:spcBef>
              <a:spcAft>
                <a:spcPct val="0"/>
              </a:spcAft>
              <a:buClr>
                <a:srgbClr val="54BABA"/>
              </a:buClr>
            </a:pPr>
            <a:r>
              <a:rPr lang="en-US" sz="2200" b="1" kern="1200" dirty="0">
                <a:solidFill>
                  <a:srgbClr val="512C5A"/>
                </a:solidFill>
                <a:ea typeface="+mn-ea"/>
                <a:cs typeface="+mn-cs"/>
              </a:rPr>
              <a:t>For more information on requesting or becoming a mentor visit:</a:t>
            </a:r>
          </a:p>
          <a:p>
            <a:pPr algn="ctr" defTabSz="847130" fontAlgn="base">
              <a:spcBef>
                <a:spcPct val="20000"/>
              </a:spcBef>
              <a:spcAft>
                <a:spcPct val="0"/>
              </a:spcAft>
              <a:buClr>
                <a:srgbClr val="54BABA"/>
              </a:buClr>
            </a:pPr>
            <a:r>
              <a:rPr lang="en-US" sz="2200" kern="1200" dirty="0">
                <a:solidFill>
                  <a:srgbClr val="512C5A"/>
                </a:solidFill>
                <a:ea typeface="+mn-ea"/>
                <a:cs typeface="+mn-cs"/>
              </a:rPr>
              <a:t> </a:t>
            </a:r>
            <a:r>
              <a:rPr lang="en-US" sz="2200" b="1" kern="1200" dirty="0">
                <a:solidFill>
                  <a:srgbClr val="512C5A"/>
                </a:solidFill>
                <a:ea typeface="+mn-ea"/>
                <a:cs typeface="+mn-cs"/>
                <a:hlinkClick r:id="rId2"/>
              </a:rPr>
              <a:t>pcssmat.org/mentoring</a:t>
            </a:r>
            <a:endParaRPr lang="en-US" sz="2200" b="1" kern="1200" dirty="0">
              <a:solidFill>
                <a:srgbClr val="512C5A"/>
              </a:solidFill>
              <a:ea typeface="+mn-ea"/>
              <a:cs typeface="+mn-cs"/>
            </a:endParaRPr>
          </a:p>
        </p:txBody>
      </p:sp>
    </p:spTree>
    <p:extLst>
      <p:ext uri="{BB962C8B-B14F-4D97-AF65-F5344CB8AC3E}">
        <p14:creationId xmlns:p14="http://schemas.microsoft.com/office/powerpoint/2010/main" val="41719983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5069502"/>
            <a:ext cx="9144000" cy="1815882"/>
          </a:xfrm>
          <a:prstGeom prst="rect">
            <a:avLst/>
          </a:prstGeom>
          <a:solidFill>
            <a:srgbClr val="512C5A"/>
          </a:solidFill>
        </p:spPr>
        <p:txBody>
          <a:bodyPr wrap="square" lIns="91422" tIns="45711" rIns="91422" bIns="45711" rtlCol="0">
            <a:spAutoFit/>
          </a:bodyPr>
          <a:lstStyle/>
          <a:p>
            <a:pPr defTabSz="914229">
              <a:defRPr/>
            </a:pPr>
            <a:r>
              <a:rPr lang="en-US" sz="1600" kern="1200" dirty="0">
                <a:solidFill>
                  <a:prstClr val="white"/>
                </a:solidFill>
              </a:rPr>
              <a:t> </a:t>
            </a:r>
          </a:p>
          <a:p>
            <a:pPr algn="ctr" defTabSz="914229">
              <a:defRPr/>
            </a:pPr>
            <a:r>
              <a:rPr lang="en-US" sz="1600" i="1" kern="1200" dirty="0">
                <a:solidFill>
                  <a:prstClr val="white"/>
                </a:solidFill>
              </a:rPr>
              <a:t>Funding for this initiative was made possible (in part) by Providers’ Clinical Support System for Medication Assisted Treatment </a:t>
            </a:r>
            <a:r>
              <a:rPr lang="en-US" sz="1600" i="1" kern="1200" dirty="0" smtClean="0">
                <a:solidFill>
                  <a:prstClr val="white"/>
                </a:solidFill>
              </a:rPr>
              <a:t>(5U79TI024697</a:t>
            </a:r>
            <a:r>
              <a:rPr lang="en-US" sz="1600" i="1" kern="1200" dirty="0">
                <a:solidFill>
                  <a:prstClr val="white"/>
                </a:solidFill>
              </a:rPr>
              <a:t>) from SAMHSA. The views expressed in written conference materials or publications and by speakers and moderators do not necessarily reflect the official policies of the Department of Health and Human Services; nor does mention of trade names, commercial practices, or organizations imply endorsement by the U.S. Government.</a:t>
            </a:r>
            <a:endParaRPr lang="en-US" sz="1600" kern="1200" dirty="0">
              <a:solidFill>
                <a:prstClr val="white"/>
              </a:solidFill>
            </a:endParaRPr>
          </a:p>
          <a:p>
            <a:pPr algn="ctr" defTabSz="914229">
              <a:defRPr/>
            </a:pPr>
            <a:endParaRPr lang="en-US" sz="1600" kern="1200" dirty="0">
              <a:solidFill>
                <a:prstClr val="white"/>
              </a:solidFill>
            </a:endParaRPr>
          </a:p>
        </p:txBody>
      </p:sp>
      <p:sp>
        <p:nvSpPr>
          <p:cNvPr id="10" name="Rectangle 9"/>
          <p:cNvSpPr/>
          <p:nvPr/>
        </p:nvSpPr>
        <p:spPr bwMode="auto">
          <a:xfrm>
            <a:off x="0" y="0"/>
            <a:ext cx="9144000" cy="2057400"/>
          </a:xfrm>
          <a:prstGeom prst="rect">
            <a:avLst/>
          </a:prstGeom>
          <a:solidFill>
            <a:srgbClr val="54BABA"/>
          </a:solidFill>
          <a:ln w="9525" cap="flat" cmpd="sng" algn="ctr">
            <a:noFill/>
            <a:prstDash val="solid"/>
            <a:round/>
            <a:headEnd type="none" w="med" len="med"/>
            <a:tailEnd type="none" w="med" len="med"/>
          </a:ln>
          <a:effectLst/>
        </p:spPr>
        <p:txBody>
          <a:bodyPr vert="horz" wrap="square" lIns="91422" tIns="45711" rIns="91422" bIns="45711" numCol="1" rtlCol="0" anchor="t" anchorCtr="0" compatLnSpc="1">
            <a:prstTxWarp prst="textNoShape">
              <a:avLst/>
            </a:prstTxWarp>
          </a:bodyPr>
          <a:lstStyle/>
          <a:p>
            <a:pPr eaLnBrk="0" fontAlgn="base" hangingPunct="0">
              <a:spcBef>
                <a:spcPct val="0"/>
              </a:spcBef>
              <a:spcAft>
                <a:spcPct val="0"/>
              </a:spcAft>
            </a:pPr>
            <a:endParaRPr lang="en-US" sz="1800" kern="1200" dirty="0">
              <a:solidFill>
                <a:prstClr val="black"/>
              </a:solidFill>
              <a:latin typeface="Arial" pitchFamily="34" charset="0"/>
            </a:endParaRPr>
          </a:p>
        </p:txBody>
      </p:sp>
      <p:pic>
        <p:nvPicPr>
          <p:cNvPr id="11" name="Picture 10" descr="AAAP-PCSSMAT-Logo-OnBlue-RGB-02.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6" y="304803"/>
            <a:ext cx="6375401" cy="1471246"/>
          </a:xfrm>
          <a:prstGeom prst="rect">
            <a:avLst/>
          </a:prstGeom>
        </p:spPr>
      </p:pic>
      <p:sp>
        <p:nvSpPr>
          <p:cNvPr id="12" name="TextBox 11"/>
          <p:cNvSpPr txBox="1"/>
          <p:nvPr/>
        </p:nvSpPr>
        <p:spPr>
          <a:xfrm>
            <a:off x="914400" y="2209806"/>
            <a:ext cx="7315200" cy="2693045"/>
          </a:xfrm>
          <a:prstGeom prst="rect">
            <a:avLst/>
          </a:prstGeom>
          <a:noFill/>
        </p:spPr>
        <p:txBody>
          <a:bodyPr wrap="square" lIns="91422" tIns="45711" rIns="91422" bIns="45711" rtlCol="0">
            <a:spAutoFit/>
          </a:bodyPr>
          <a:lstStyle/>
          <a:p>
            <a:pPr algn="ctr" defTabSz="914229">
              <a:defRPr/>
            </a:pPr>
            <a:r>
              <a:rPr lang="en-US" sz="2400" b="1" kern="1200" dirty="0">
                <a:solidFill>
                  <a:srgbClr val="8064A2">
                    <a:lumMod val="75000"/>
                  </a:srgbClr>
                </a:solidFill>
              </a:rPr>
              <a:t>PCSSMAT</a:t>
            </a:r>
            <a:r>
              <a:rPr lang="en-US" sz="2400" kern="1200" dirty="0">
                <a:solidFill>
                  <a:srgbClr val="8064A2">
                    <a:lumMod val="75000"/>
                  </a:srgbClr>
                </a:solidFill>
              </a:rPr>
              <a:t> </a:t>
            </a:r>
            <a:r>
              <a:rPr lang="en-US" sz="2000" kern="1200" dirty="0">
                <a:solidFill>
                  <a:srgbClr val="8064A2">
                    <a:lumMod val="75000"/>
                  </a:srgbClr>
                </a:solidFill>
              </a:rPr>
              <a:t>is a collaborative effort led by American Academy of Addiction Psychiatry (AAAP) in partnership with: American Osteopathic Academy of Addiction Medicine (AOAAM), American Psychiatric Association (APA) and American Society of Addiction Medicine (ASAM). </a:t>
            </a:r>
          </a:p>
          <a:p>
            <a:pPr defTabSz="914229">
              <a:defRPr/>
            </a:pPr>
            <a:endParaRPr lang="en-US" sz="1100" kern="1200" dirty="0">
              <a:solidFill>
                <a:srgbClr val="8064A2">
                  <a:lumMod val="75000"/>
                </a:srgbClr>
              </a:solidFill>
            </a:endParaRPr>
          </a:p>
          <a:p>
            <a:pPr algn="ctr" defTabSz="914229">
              <a:defRPr/>
            </a:pPr>
            <a:r>
              <a:rPr lang="en-US" sz="2000" kern="1200" dirty="0">
                <a:solidFill>
                  <a:srgbClr val="8064A2">
                    <a:lumMod val="75000"/>
                  </a:srgbClr>
                </a:solidFill>
              </a:rPr>
              <a:t>For More Information: </a:t>
            </a:r>
            <a:r>
              <a:rPr lang="en-US" sz="2000" b="1" kern="1200" dirty="0">
                <a:solidFill>
                  <a:srgbClr val="8064A2">
                    <a:lumMod val="75000"/>
                  </a:srgbClr>
                </a:solidFill>
                <a:hlinkClick r:id="rId4"/>
              </a:rPr>
              <a:t>www.pcssmat.org</a:t>
            </a:r>
            <a:endParaRPr lang="en-US" sz="2000" b="1" kern="1200" dirty="0">
              <a:solidFill>
                <a:srgbClr val="8064A2">
                  <a:lumMod val="75000"/>
                </a:srgbClr>
              </a:solidFill>
            </a:endParaRPr>
          </a:p>
          <a:p>
            <a:pPr algn="ctr" defTabSz="914229">
              <a:defRPr/>
            </a:pPr>
            <a:endParaRPr lang="en-US" sz="900" b="1" kern="1200" dirty="0">
              <a:solidFill>
                <a:srgbClr val="8064A2">
                  <a:lumMod val="75000"/>
                </a:srgbClr>
              </a:solidFill>
            </a:endParaRPr>
          </a:p>
          <a:p>
            <a:pPr algn="ctr" defTabSz="914229">
              <a:spcBef>
                <a:spcPts val="600"/>
              </a:spcBef>
              <a:defRPr/>
            </a:pPr>
            <a:r>
              <a:rPr lang="en-US" sz="2000" b="1" kern="1200" dirty="0">
                <a:solidFill>
                  <a:srgbClr val="8064A2">
                    <a:lumMod val="75000"/>
                  </a:srgbClr>
                </a:solidFill>
              </a:rPr>
              <a:t>Twitter: </a:t>
            </a:r>
            <a:r>
              <a:rPr lang="en-US" sz="2000" kern="1200" dirty="0">
                <a:solidFill>
                  <a:srgbClr val="8064A2">
                    <a:lumMod val="75000"/>
                  </a:srgbClr>
                </a:solidFill>
                <a:hlinkClick r:id="rId5"/>
              </a:rPr>
              <a:t>@PCSSProjects</a:t>
            </a:r>
            <a:endParaRPr lang="en-US" sz="2000" b="1" kern="1200" dirty="0">
              <a:solidFill>
                <a:srgbClr val="8064A2">
                  <a:lumMod val="75000"/>
                </a:srgbClr>
              </a:solidFill>
            </a:endParaRPr>
          </a:p>
        </p:txBody>
      </p:sp>
      <p:pic>
        <p:nvPicPr>
          <p:cNvPr id="13" name="Picture 12">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43208" y="4471568"/>
            <a:ext cx="402133" cy="405234"/>
          </a:xfrm>
          <a:prstGeom prst="rect">
            <a:avLst/>
          </a:prstGeom>
        </p:spPr>
      </p:pic>
    </p:spTree>
    <p:extLst>
      <p:ext uri="{BB962C8B-B14F-4D97-AF65-F5344CB8AC3E}">
        <p14:creationId xmlns:p14="http://schemas.microsoft.com/office/powerpoint/2010/main" val="11877751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0" y="0"/>
            <a:ext cx="9144000" cy="1828800"/>
          </a:xfrm>
          <a:solidFill>
            <a:srgbClr val="54BABA"/>
          </a:solidFill>
        </p:spPr>
        <p:txBody>
          <a:bodyPr/>
          <a:lstStyle/>
          <a:p>
            <a:r>
              <a:rPr lang="en-US" altLang="en-US" smtClean="0">
                <a:ea typeface="ＭＳ Ｐゴシック" pitchFamily="34" charset="-128"/>
              </a:rPr>
              <a:t>Please Click the Link Below to Access </a:t>
            </a:r>
            <a:br>
              <a:rPr lang="en-US" altLang="en-US" smtClean="0">
                <a:ea typeface="ＭＳ Ｐゴシック" pitchFamily="34" charset="-128"/>
              </a:rPr>
            </a:br>
            <a:r>
              <a:rPr lang="en-US" altLang="en-US" smtClean="0">
                <a:ea typeface="ＭＳ Ｐゴシック" pitchFamily="34" charset="-128"/>
              </a:rPr>
              <a:t>the Post Test for this Online Module</a:t>
            </a:r>
            <a:endParaRPr lang="en-US" altLang="en-US" sz="2800">
              <a:ea typeface="ＭＳ Ｐゴシック" pitchFamily="34" charset="-128"/>
            </a:endParaRPr>
          </a:p>
        </p:txBody>
      </p:sp>
      <p:sp>
        <p:nvSpPr>
          <p:cNvPr id="6147" name="Rectangle 3"/>
          <p:cNvSpPr>
            <a:spLocks noGrp="1" noChangeArrowheads="1"/>
          </p:cNvSpPr>
          <p:nvPr>
            <p:ph idx="1"/>
          </p:nvPr>
        </p:nvSpPr>
        <p:spPr>
          <a:xfrm>
            <a:off x="304801" y="2133600"/>
            <a:ext cx="8382000" cy="4152900"/>
          </a:xfrm>
        </p:spPr>
        <p:txBody>
          <a:bodyPr>
            <a:normAutofit lnSpcReduction="10000"/>
          </a:bodyPr>
          <a:lstStyle/>
          <a:p>
            <a:pPr marL="0" lvl="1" indent="0" algn="ctr">
              <a:buSzPct val="125000"/>
              <a:buNone/>
              <a:defRPr/>
            </a:pPr>
            <a:r>
              <a:rPr lang="en-US" sz="2000" b="1" dirty="0">
                <a:hlinkClick r:id="rId2"/>
              </a:rPr>
              <a:t>Click here to take the Module Post Test</a:t>
            </a:r>
            <a:endParaRPr lang="en-US" sz="1800" b="1" dirty="0"/>
          </a:p>
          <a:p>
            <a:pPr marL="0" lvl="1" indent="0" algn="ctr">
              <a:buSzPct val="125000"/>
              <a:buNone/>
              <a:defRPr/>
            </a:pPr>
            <a:endParaRPr lang="en-US" sz="1200" b="1" dirty="0"/>
          </a:p>
          <a:p>
            <a:pPr marL="0" indent="0">
              <a:buSzPct val="125000"/>
              <a:buNone/>
              <a:defRPr/>
            </a:pPr>
            <a:r>
              <a:rPr lang="en-US" sz="1600" b="1" dirty="0"/>
              <a:t>Upon completion of the Post Test:</a:t>
            </a:r>
            <a:endParaRPr lang="en-US" sz="1600" dirty="0"/>
          </a:p>
          <a:p>
            <a:pPr>
              <a:buSzPct val="125000"/>
              <a:buFont typeface="Arial" panose="020B0604020202020204" pitchFamily="34" charset="0"/>
              <a:buChar char="•"/>
              <a:defRPr/>
            </a:pPr>
            <a:r>
              <a:rPr lang="en-US" sz="1600" dirty="0"/>
              <a:t>If you pass the Post Test with a grade of 80% or higher, you will be instructed to click a link which will bring you to the Online Module Evaluation Survey. Upon completion of the Online Module Evaluation Survey, you will receive a CME Credit Certificate or Certificate of Completion via email.</a:t>
            </a:r>
          </a:p>
          <a:p>
            <a:pPr marL="0" indent="0">
              <a:buSzPct val="125000"/>
              <a:buNone/>
              <a:defRPr/>
            </a:pPr>
            <a:endParaRPr lang="en-US" sz="1600" dirty="0"/>
          </a:p>
          <a:p>
            <a:pPr>
              <a:buSzPct val="125000"/>
              <a:buFont typeface="Arial" panose="020B0604020202020204" pitchFamily="34" charset="0"/>
              <a:buChar char="•"/>
              <a:defRPr/>
            </a:pPr>
            <a:r>
              <a:rPr lang="en-US" sz="1600" dirty="0"/>
              <a:t>If you received a grade of 79% or lower on the Post Test, you will be instructed to review the Online Module once more and retake the Post Test. You will then be instructed to click a link which will bring you to the Online Module Evaluation Survey. Upon completion of the Online Module Evaluation Survey, you will receive a CME Credit Certificate or Certificate of Completion via email.</a:t>
            </a:r>
          </a:p>
          <a:p>
            <a:pPr marL="0" indent="0">
              <a:buSzPct val="125000"/>
              <a:buNone/>
              <a:defRPr/>
            </a:pPr>
            <a:endParaRPr lang="en-US" sz="1600" dirty="0"/>
          </a:p>
          <a:p>
            <a:pPr>
              <a:buSzPct val="125000"/>
              <a:buFont typeface="Arial" panose="020B0604020202020204" pitchFamily="34" charset="0"/>
              <a:buChar char="•"/>
              <a:defRPr/>
            </a:pPr>
            <a:r>
              <a:rPr lang="en-US" sz="1600" dirty="0"/>
              <a:t>After successfully passing, you will receive an email detailing correct answers, explanations and references for each question of the Post Test. </a:t>
            </a:r>
          </a:p>
        </p:txBody>
      </p:sp>
    </p:spTree>
    <p:extLst>
      <p:ext uri="{BB962C8B-B14F-4D97-AF65-F5344CB8AC3E}">
        <p14:creationId xmlns:p14="http://schemas.microsoft.com/office/powerpoint/2010/main" val="2696892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lstStyle/>
          <a:p>
            <a:pPr defTabSz="847289" eaLnBrk="1" hangingPunct="1">
              <a:defRPr/>
            </a:pPr>
            <a:r>
              <a:rPr lang="en-US" dirty="0" smtClean="0">
                <a:solidFill>
                  <a:schemeClr val="bg1">
                    <a:lumMod val="50000"/>
                  </a:schemeClr>
                </a:solidFill>
                <a:ea typeface="+mj-ea"/>
                <a:cs typeface="+mj-cs"/>
              </a:rPr>
              <a:t>Target Audience</a:t>
            </a:r>
            <a:endParaRPr lang="en-US" dirty="0">
              <a:solidFill>
                <a:schemeClr val="bg1">
                  <a:lumMod val="50000"/>
                </a:schemeClr>
              </a:solidFill>
              <a:ea typeface="+mj-ea"/>
              <a:cs typeface="+mj-cs"/>
            </a:endParaRPr>
          </a:p>
        </p:txBody>
      </p:sp>
      <p:sp>
        <p:nvSpPr>
          <p:cNvPr id="27650" name="Content Placeholder 2"/>
          <p:cNvSpPr>
            <a:spLocks noGrp="1"/>
          </p:cNvSpPr>
          <p:nvPr>
            <p:ph idx="1"/>
          </p:nvPr>
        </p:nvSpPr>
        <p:spPr/>
        <p:txBody>
          <a:bodyPr/>
          <a:lstStyle/>
          <a:p>
            <a:pPr eaLnBrk="1" hangingPunct="1"/>
            <a:r>
              <a:rPr lang="en-US"/>
              <a:t>The overarching goal of PCSS-MAT is to make available the most effective medication-assisted treatments to serve patients in a variety of settings, including primary care, psychiatric care, and pain management settings.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lstStyle/>
          <a:p>
            <a:pPr defTabSz="847289" eaLnBrk="1" hangingPunct="1">
              <a:defRPr/>
            </a:pPr>
            <a:r>
              <a:rPr lang="en-US" dirty="0" smtClean="0">
                <a:solidFill>
                  <a:schemeClr val="bg1">
                    <a:lumMod val="50000"/>
                  </a:schemeClr>
                </a:solidFill>
                <a:ea typeface="+mj-ea"/>
                <a:cs typeface="+mj-cs"/>
              </a:rPr>
              <a:t>Educational Objectives</a:t>
            </a:r>
            <a:endParaRPr lang="en-US" dirty="0">
              <a:solidFill>
                <a:schemeClr val="bg1">
                  <a:lumMod val="50000"/>
                </a:schemeClr>
              </a:solidFill>
              <a:ea typeface="+mj-ea"/>
              <a:cs typeface="+mj-cs"/>
            </a:endParaRPr>
          </a:p>
        </p:txBody>
      </p:sp>
      <p:sp>
        <p:nvSpPr>
          <p:cNvPr id="26626" name="Content Placeholder 2"/>
          <p:cNvSpPr>
            <a:spLocks noGrp="1"/>
          </p:cNvSpPr>
          <p:nvPr>
            <p:ph idx="1"/>
          </p:nvPr>
        </p:nvSpPr>
        <p:spPr/>
        <p:txBody>
          <a:bodyPr/>
          <a:lstStyle/>
          <a:p>
            <a:pPr eaLnBrk="1" hangingPunct="1"/>
            <a:r>
              <a:rPr lang="en-US" smtClean="0"/>
              <a:t>At the conclusion of this activity participants should be able to:</a:t>
            </a:r>
          </a:p>
          <a:p>
            <a:pPr lvl="1" eaLnBrk="1" hangingPunct="1"/>
            <a:r>
              <a:rPr lang="en-US" smtClean="0"/>
              <a:t>List barriers reported by physicians to prescribing buprenorphine in an office based setting</a:t>
            </a:r>
          </a:p>
          <a:p>
            <a:pPr lvl="1" eaLnBrk="1" hangingPunct="1"/>
            <a:r>
              <a:rPr lang="en-US" smtClean="0"/>
              <a:t>Describe a collaborative care model for OBOT expansion</a:t>
            </a:r>
          </a:p>
          <a:p>
            <a:pPr lvl="1" eaLnBrk="1" hangingPunct="1"/>
            <a:r>
              <a:rPr lang="en-US" smtClean="0"/>
              <a:t>Identify the benefits of FQHC model to expand OBOT</a:t>
            </a:r>
          </a:p>
          <a:p>
            <a:pPr lvl="1" eaLnBrk="1" hangingPunct="1"/>
            <a:r>
              <a:rPr lang="en-US" smtClean="0"/>
              <a:t>List functions of the NCM in an OBOT setting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rrowheads="1"/>
          </p:cNvSpPr>
          <p:nvPr>
            <p:ph type="title"/>
          </p:nvPr>
        </p:nvSpPr>
        <p:spPr>
          <a:xfrm>
            <a:off x="0" y="685800"/>
            <a:ext cx="9144000" cy="762000"/>
          </a:xfrm>
        </p:spPr>
        <p:txBody>
          <a:bodyPr/>
          <a:lstStyle/>
          <a:p>
            <a:pPr defTabSz="847289" eaLnBrk="1" hangingPunct="1">
              <a:defRPr/>
            </a:pPr>
            <a:r>
              <a:rPr lang="en-US" sz="3000" dirty="0" smtClean="0">
                <a:solidFill>
                  <a:schemeClr val="bg1">
                    <a:lumMod val="50000"/>
                  </a:schemeClr>
                </a:solidFill>
                <a:ea typeface="+mj-ea"/>
                <a:cs typeface="+mj-cs"/>
              </a:rPr>
              <a:t>Drug Addiction Treatment Act (DATA) 2000</a:t>
            </a:r>
          </a:p>
        </p:txBody>
      </p:sp>
      <p:sp>
        <p:nvSpPr>
          <p:cNvPr id="31746" name="Rectangle 3"/>
          <p:cNvSpPr>
            <a:spLocks noGrp="1" noChangeArrowheads="1"/>
          </p:cNvSpPr>
          <p:nvPr>
            <p:ph type="body" idx="1"/>
          </p:nvPr>
        </p:nvSpPr>
        <p:spPr>
          <a:xfrm>
            <a:off x="755576" y="1371600"/>
            <a:ext cx="7791400" cy="5410200"/>
          </a:xfrm>
        </p:spPr>
        <p:txBody>
          <a:bodyPr>
            <a:normAutofit/>
          </a:bodyPr>
          <a:lstStyle/>
          <a:p>
            <a:pPr marL="285750" indent="-285750" eaLnBrk="1" hangingPunct="1">
              <a:lnSpc>
                <a:spcPct val="90000"/>
              </a:lnSpc>
              <a:spcBef>
                <a:spcPct val="40000"/>
              </a:spcBef>
            </a:pPr>
            <a:endParaRPr lang="en-US" dirty="0" smtClean="0">
              <a:solidFill>
                <a:schemeClr val="bg1"/>
              </a:solidFill>
            </a:endParaRPr>
          </a:p>
          <a:p>
            <a:pPr marL="285750" indent="-285750" eaLnBrk="1" hangingPunct="1">
              <a:lnSpc>
                <a:spcPct val="90000"/>
              </a:lnSpc>
              <a:spcBef>
                <a:spcPct val="40000"/>
              </a:spcBef>
            </a:pPr>
            <a:r>
              <a:rPr lang="en-US" dirty="0" smtClean="0"/>
              <a:t>Amendment to the Controlled Substances Act</a:t>
            </a:r>
          </a:p>
          <a:p>
            <a:pPr marL="285750" indent="-285750" eaLnBrk="1" hangingPunct="1">
              <a:lnSpc>
                <a:spcPct val="90000"/>
              </a:lnSpc>
              <a:spcBef>
                <a:spcPct val="40000"/>
              </a:spcBef>
            </a:pPr>
            <a:r>
              <a:rPr lang="en-US" dirty="0" smtClean="0"/>
              <a:t>Allows physician to prescribe narcotic drugs scheduled III, IV or V, FDA approved for opioid maintenance or detoxification treatment</a:t>
            </a:r>
          </a:p>
          <a:p>
            <a:pPr marL="514350" lvl="1" indent="-114300" eaLnBrk="1" hangingPunct="1">
              <a:lnSpc>
                <a:spcPct val="90000"/>
              </a:lnSpc>
              <a:spcBef>
                <a:spcPct val="40000"/>
              </a:spcBef>
            </a:pPr>
            <a:r>
              <a:rPr lang="en-US" dirty="0" smtClean="0"/>
              <a:t>Prior 10/2002 no drug existed</a:t>
            </a:r>
          </a:p>
          <a:p>
            <a:pPr marL="514350" lvl="1" indent="-114300" eaLnBrk="1" hangingPunct="1">
              <a:lnSpc>
                <a:spcPct val="90000"/>
              </a:lnSpc>
              <a:spcBef>
                <a:spcPct val="40000"/>
              </a:spcBef>
            </a:pPr>
            <a:r>
              <a:rPr lang="en-US" dirty="0" smtClean="0"/>
              <a:t>Methadone does not qualify </a:t>
            </a:r>
            <a:r>
              <a:rPr lang="en-US" dirty="0" smtClean="0">
                <a:solidFill>
                  <a:schemeClr val="accent2"/>
                </a:solidFill>
              </a:rPr>
              <a:t>Schedule II</a:t>
            </a:r>
          </a:p>
        </p:txBody>
      </p:sp>
      <p:sp>
        <p:nvSpPr>
          <p:cNvPr id="23555" name="Text Box 4"/>
          <p:cNvSpPr txBox="1">
            <a:spLocks noChangeArrowheads="1"/>
          </p:cNvSpPr>
          <p:nvPr/>
        </p:nvSpPr>
        <p:spPr bwMode="auto">
          <a:xfrm>
            <a:off x="0" y="0"/>
            <a:ext cx="9144000" cy="701675"/>
          </a:xfrm>
          <a:prstGeom prst="rect">
            <a:avLst/>
          </a:prstGeom>
          <a:noFill/>
          <a:ln>
            <a:noFill/>
          </a:ln>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fontAlgn="auto">
              <a:spcBef>
                <a:spcPts val="0"/>
              </a:spcBef>
              <a:spcAft>
                <a:spcPts val="0"/>
              </a:spcAft>
              <a:defRPr/>
            </a:pPr>
            <a:r>
              <a:rPr lang="en-US" sz="4000" b="1" u="sng" kern="0" dirty="0">
                <a:solidFill>
                  <a:schemeClr val="bg1">
                    <a:lumMod val="50000"/>
                  </a:schemeClr>
                </a:solidFill>
                <a:latin typeface="+mj-lt"/>
                <a:sym typeface="Arial"/>
              </a:rPr>
              <a:t>A New Law</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3">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1400" dirty="0" smtClean="0"/>
        </a:defPPr>
      </a:lstStyle>
      <a:style>
        <a:lnRef idx="1">
          <a:schemeClr val="accent1"/>
        </a:lnRef>
        <a:fillRef idx="2">
          <a:schemeClr val="accent1"/>
        </a:fillRef>
        <a:effectRef idx="1">
          <a:schemeClr val="accent1"/>
        </a:effectRef>
        <a:fontRef idx="minor">
          <a:schemeClr val="dk1"/>
        </a:fontRef>
      </a:style>
    </a:sp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1400" dirty="0" smtClean="0"/>
        </a:defPPr>
      </a:lstStyle>
      <a:style>
        <a:lnRef idx="1">
          <a:schemeClr val="accent1"/>
        </a:lnRef>
        <a:fillRef idx="2">
          <a:schemeClr val="accent1"/>
        </a:fillRef>
        <a:effectRef idx="1">
          <a:schemeClr val="accent1"/>
        </a:effectRef>
        <a:fontRef idx="minor">
          <a:schemeClr val="dk1"/>
        </a:fontRef>
      </a:style>
    </a:spDef>
  </a:objectDefaults>
  <a:extraClrSchemeLst/>
</a:theme>
</file>

<file path=ppt/theme/theme4.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10389</TotalTime>
  <Words>3651</Words>
  <Application>Microsoft Office PowerPoint</Application>
  <PresentationFormat>On-screen Show (4:3)</PresentationFormat>
  <Paragraphs>592</Paragraphs>
  <Slides>62</Slides>
  <Notes>18</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62</vt:i4>
      </vt:variant>
    </vt:vector>
  </HeadingPairs>
  <TitlesOfParts>
    <vt:vector size="66" baseType="lpstr">
      <vt:lpstr>Custom Design</vt:lpstr>
      <vt:lpstr>Office Theme</vt:lpstr>
      <vt:lpstr>1_Office Theme</vt:lpstr>
      <vt:lpstr>Worksheet</vt:lpstr>
      <vt:lpstr>Role of OBOT Nurse Care Manager in Federally Qualified Community Health Centers</vt:lpstr>
      <vt:lpstr>Colleen T. LaBelle, Disclosures</vt:lpstr>
      <vt:lpstr>Planning Committee, Disclosures</vt:lpstr>
      <vt:lpstr>Accreditation Statement</vt:lpstr>
      <vt:lpstr>Designation Statement</vt:lpstr>
      <vt:lpstr>System Requirements</vt:lpstr>
      <vt:lpstr>Target Audience</vt:lpstr>
      <vt:lpstr>Educational Objectives</vt:lpstr>
      <vt:lpstr>Drug Addiction Treatment Act (DATA) 2000</vt:lpstr>
      <vt:lpstr>DATA 2000:  Physician Qualifications</vt:lpstr>
      <vt:lpstr>BUPRENORPHINE</vt:lpstr>
      <vt:lpstr>PowerPoint Presentation</vt:lpstr>
      <vt:lpstr>How Does Buprenorphine Work?</vt:lpstr>
      <vt:lpstr>Goals of Pharmacotherapy with Buprenorphine:</vt:lpstr>
      <vt:lpstr>PowerPoint Presentation</vt:lpstr>
      <vt:lpstr>Needs Assessment in MA with Bureau of Substance Abuse Services</vt:lpstr>
      <vt:lpstr>PowerPoint Presentation</vt:lpstr>
      <vt:lpstr>Barriers to Prescribing Office Based Treatment with Buprenorphine </vt:lpstr>
      <vt:lpstr>PowerPoint Presentation</vt:lpstr>
      <vt:lpstr>Barriers to Buprenorphine Prescribing</vt:lpstr>
      <vt:lpstr>Non-prescribers</vt:lpstr>
      <vt:lpstr>Only physicians can prescribe.   </vt:lpstr>
      <vt:lpstr>Boston Medical Center Collaborative  Care Model in General Internal Medicine</vt:lpstr>
      <vt:lpstr>BMC Collaborative Care Model</vt:lpstr>
      <vt:lpstr>BMC Collaborative Care  Nurse Care Managers (NCM)</vt:lpstr>
      <vt:lpstr>BMC Collaborative Care</vt:lpstr>
      <vt:lpstr>BMC Collaborative Care  Preadmission Factors Associated with  Treatment Success</vt:lpstr>
      <vt:lpstr>BMC Collaborative Care  Urine Drug Tests</vt:lpstr>
      <vt:lpstr>PowerPoint Presentation</vt:lpstr>
      <vt:lpstr>BMC Collaborative Care Model Conclusions</vt:lpstr>
      <vt:lpstr>MA STATE OBOT B: Nurse Care Manager Model in FQHCs </vt:lpstr>
      <vt:lpstr>State Initiative Project Goals in Federally Qualified Health Centers FQHCs</vt:lpstr>
      <vt:lpstr>MA Department of Public Health Bureau of Substance Abuse Services Released two RFR’s: In Response to Unmet Need</vt:lpstr>
      <vt:lpstr>RFR Funding</vt:lpstr>
      <vt:lpstr>TA Support</vt:lpstr>
      <vt:lpstr>What is a Federally Qualified Community Health Centers  (FQHCs)</vt:lpstr>
      <vt:lpstr>Benefits Provided at FQHCs</vt:lpstr>
      <vt:lpstr>Comparing Medicare’s FQHC and RHC payment to physician office visit and hospital outpatient visit, 2011</vt:lpstr>
      <vt:lpstr>Public Health Service Act (defines FCHC)</vt:lpstr>
      <vt:lpstr>Cost Modeling in FQHCs in MA Concluded: </vt:lpstr>
      <vt:lpstr>UMass Study Findings in Massachusetts </vt:lpstr>
      <vt:lpstr>Nurse Care Manager Model</vt:lpstr>
      <vt:lpstr>OBOT RN Nursing Assessment:</vt:lpstr>
      <vt:lpstr>OBOT MD</vt:lpstr>
      <vt:lpstr>OBOT RN Role In FQHC’s</vt:lpstr>
      <vt:lpstr>OBOT RN Follow up Visits:</vt:lpstr>
      <vt:lpstr>NCM Model in FQHC Allows:</vt:lpstr>
      <vt:lpstr>STATE OBOT B MD’s  Waivered  in Community Health Centers:</vt:lpstr>
      <vt:lpstr>Hospital Admissions</vt:lpstr>
      <vt:lpstr>ER Visits</vt:lpstr>
      <vt:lpstr>ER Expenditures</vt:lpstr>
      <vt:lpstr>STATE OBOT B Physicians waivered in CHC’s pre and post grant :</vt:lpstr>
      <vt:lpstr>STATE OBOT B Patients  receiving buprenorphine in CHC’s:</vt:lpstr>
      <vt:lpstr>Challenges for Addiction Nurses in FQHC’s</vt:lpstr>
      <vt:lpstr>Challenges in FQHC’s Waivered Physicians:</vt:lpstr>
      <vt:lpstr>Next Steps</vt:lpstr>
      <vt:lpstr>References</vt:lpstr>
      <vt:lpstr>References</vt:lpstr>
      <vt:lpstr>References</vt:lpstr>
      <vt:lpstr>PCSS-MAT Mentoring Program</vt:lpstr>
      <vt:lpstr>PowerPoint Presentation</vt:lpstr>
      <vt:lpstr>Please Click the Link Below to Access  the Post Test for this Online Module</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4: Special Aspects of the Treatment of Substance Use Disorders</dc:title>
  <dc:creator>Maren</dc:creator>
  <cp:lastModifiedBy>Blair</cp:lastModifiedBy>
  <cp:revision>171</cp:revision>
  <cp:lastPrinted>2014-06-05T16:47:38Z</cp:lastPrinted>
  <dcterms:created xsi:type="dcterms:W3CDTF">2014-02-16T15:14:58Z</dcterms:created>
  <dcterms:modified xsi:type="dcterms:W3CDTF">2015-02-11T23:40:38Z</dcterms:modified>
</cp:coreProperties>
</file>